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303" r:id="rId13"/>
    <p:sldId id="304" r:id="rId14"/>
    <p:sldId id="269" r:id="rId15"/>
    <p:sldId id="297" r:id="rId16"/>
    <p:sldId id="298" r:id="rId17"/>
    <p:sldId id="299" r:id="rId18"/>
    <p:sldId id="300" r:id="rId19"/>
    <p:sldId id="301" r:id="rId20"/>
    <p:sldId id="276" r:id="rId21"/>
    <p:sldId id="277" r:id="rId22"/>
    <p:sldId id="283" r:id="rId23"/>
    <p:sldId id="284" r:id="rId24"/>
    <p:sldId id="295" r:id="rId25"/>
    <p:sldId id="285" r:id="rId26"/>
    <p:sldId id="286" r:id="rId27"/>
    <p:sldId id="296" r:id="rId28"/>
    <p:sldId id="293" r:id="rId29"/>
    <p:sldId id="294" r:id="rId30"/>
    <p:sldId id="287" r:id="rId31"/>
    <p:sldId id="290" r:id="rId32"/>
    <p:sldId id="291" r:id="rId33"/>
    <p:sldId id="302" r:id="rId34"/>
    <p:sldId id="292" r:id="rId35"/>
  </p:sldIdLst>
  <p:sldSz cx="18288000" cy="10287000"/>
  <p:notesSz cx="6858000" cy="9144000"/>
  <p:embeddedFontLst>
    <p:embeddedFont>
      <p:font typeface="Poppins" panose="00000500000000000000" pitchFamily="2" charset="0"/>
      <p:regular r:id="rId36"/>
      <p:bold r:id="rId37"/>
      <p:italic r:id="rId38"/>
      <p:boldItalic r:id="rId39"/>
    </p:embeddedFont>
    <p:embeddedFont>
      <p:font typeface="Poppins Bold" panose="00000800000000000000" charset="0"/>
      <p:bold r:id="rId40"/>
    </p:embeddedFont>
    <p:embeddedFont>
      <p:font typeface="Poppins Heavy" panose="020B0604020202020204" charset="0"/>
      <p:bold r:id="rId41"/>
    </p:embeddedFont>
    <p:embeddedFont>
      <p:font typeface="Poppins Medium" panose="00000600000000000000" pitchFamily="2" charset="0"/>
      <p:regular r:id="rId42"/>
      <p:italic r:id="rId43"/>
    </p:embeddedFont>
    <p:embeddedFont>
      <p:font typeface="Poppins Ultra-Bold" panose="020B0604020202020204" charset="0"/>
      <p:bold r:id="rId44"/>
    </p:embeddedFont>
    <p:embeddedFont>
      <p:font typeface="Segoe UI Historic" panose="020B0502040204020203" pitchFamily="34" charset="0"/>
      <p:regular r:id="rId45"/>
    </p:embeddedFont>
    <p:embeddedFont>
      <p:font typeface="Trocchi"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22" autoAdjust="0"/>
  </p:normalViewPr>
  <p:slideViewPr>
    <p:cSldViewPr showGuides="1">
      <p:cViewPr varScale="1">
        <p:scale>
          <a:sx n="44" d="100"/>
          <a:sy n="44" d="100"/>
        </p:scale>
        <p:origin x="684"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image" Target="../media/image41.jpeg"/><Relationship Id="rId7" Type="http://schemas.openxmlformats.org/officeDocument/2006/relationships/image" Target="../media/image29.jpeg"/><Relationship Id="rId12" Type="http://schemas.openxmlformats.org/officeDocument/2006/relationships/image" Target="../media/image48.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30.jpeg"/><Relationship Id="rId11" Type="http://schemas.openxmlformats.org/officeDocument/2006/relationships/image" Target="../media/image47.jpeg"/><Relationship Id="rId5" Type="http://schemas.openxmlformats.org/officeDocument/2006/relationships/image" Target="../media/image43.jpeg"/><Relationship Id="rId10" Type="http://schemas.openxmlformats.org/officeDocument/2006/relationships/image" Target="../media/image46.jpeg"/><Relationship Id="rId4" Type="http://schemas.openxmlformats.org/officeDocument/2006/relationships/image" Target="../media/image42.jpeg"/><Relationship Id="rId9" Type="http://schemas.openxmlformats.org/officeDocument/2006/relationships/image" Target="../media/image45.jpeg"/><Relationship Id="rId14" Type="http://schemas.openxmlformats.org/officeDocument/2006/relationships/image" Target="../media/image50.jpeg"/></Relationships>
</file>

<file path=ppt/slides/_rels/slide13.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1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2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2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2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2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5" Type="http://schemas.openxmlformats.org/officeDocument/2006/relationships/image" Target="../media/image93.jpeg"/><Relationship Id="rId4" Type="http://schemas.openxmlformats.org/officeDocument/2006/relationships/image" Target="../media/image92.jpeg"/></Relationships>
</file>

<file path=ppt/slides/_rels/slide2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2.png"/><Relationship Id="rId7"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7.svg"/><Relationship Id="rId4" Type="http://schemas.openxmlformats.org/officeDocument/2006/relationships/image" Target="../media/image3.sv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19.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FEFF"/>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580451" y="0"/>
            <a:ext cx="7824467" cy="10424298"/>
            <a:chOff x="0" y="0"/>
            <a:chExt cx="5300129" cy="7061200"/>
          </a:xfrm>
        </p:grpSpPr>
        <p:sp>
          <p:nvSpPr>
            <p:cNvPr id="3" name="Freeform 3"/>
            <p:cNvSpPr/>
            <p:nvPr/>
          </p:nvSpPr>
          <p:spPr>
            <a:xfrm>
              <a:off x="0" y="0"/>
              <a:ext cx="5300091" cy="7061200"/>
            </a:xfrm>
            <a:custGeom>
              <a:avLst/>
              <a:gdLst/>
              <a:ahLst/>
              <a:cxnLst/>
              <a:rect l="l" t="t" r="r" b="b"/>
              <a:pathLst>
                <a:path w="5300091" h="7061200">
                  <a:moveTo>
                    <a:pt x="982091" y="0"/>
                  </a:moveTo>
                  <a:cubicBezTo>
                    <a:pt x="1173988" y="852297"/>
                    <a:pt x="1442720" y="2622931"/>
                    <a:pt x="982091" y="2887091"/>
                  </a:cubicBezTo>
                  <a:cubicBezTo>
                    <a:pt x="406400" y="3217291"/>
                    <a:pt x="0" y="5486400"/>
                    <a:pt x="0" y="6460109"/>
                  </a:cubicBezTo>
                  <a:lnTo>
                    <a:pt x="0" y="7061200"/>
                  </a:lnTo>
                  <a:lnTo>
                    <a:pt x="5300091" y="7061200"/>
                  </a:lnTo>
                  <a:lnTo>
                    <a:pt x="5300091" y="0"/>
                  </a:lnTo>
                  <a:close/>
                </a:path>
              </a:pathLst>
            </a:custGeom>
            <a:blipFill>
              <a:blip r:embed="rId2"/>
              <a:stretch>
                <a:fillRect t="-6250" b="-6250"/>
              </a:stretch>
            </a:blipFill>
          </p:spPr>
        </p:sp>
      </p:grpSp>
      <p:sp>
        <p:nvSpPr>
          <p:cNvPr id="4" name="Freeform 4"/>
          <p:cNvSpPr/>
          <p:nvPr/>
        </p:nvSpPr>
        <p:spPr>
          <a:xfrm>
            <a:off x="6793829" y="7107959"/>
            <a:ext cx="4300681" cy="4300681"/>
          </a:xfrm>
          <a:custGeom>
            <a:avLst/>
            <a:gdLst/>
            <a:ahLst/>
            <a:cxnLst/>
            <a:rect l="l" t="t" r="r" b="b"/>
            <a:pathLst>
              <a:path w="4300681" h="4300681">
                <a:moveTo>
                  <a:pt x="0" y="0"/>
                </a:moveTo>
                <a:lnTo>
                  <a:pt x="4300681" y="0"/>
                </a:lnTo>
                <a:lnTo>
                  <a:pt x="4300681" y="4300682"/>
                </a:lnTo>
                <a:lnTo>
                  <a:pt x="0" y="43006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rot="-5400000">
            <a:off x="4491183" y="1261576"/>
            <a:ext cx="12178537" cy="6146908"/>
          </a:xfrm>
          <a:custGeom>
            <a:avLst/>
            <a:gdLst/>
            <a:ahLst/>
            <a:cxnLst/>
            <a:rect l="l" t="t" r="r" b="b"/>
            <a:pathLst>
              <a:path w="12178537" h="6146908">
                <a:moveTo>
                  <a:pt x="0" y="0"/>
                </a:moveTo>
                <a:lnTo>
                  <a:pt x="12178537" y="0"/>
                </a:lnTo>
                <a:lnTo>
                  <a:pt x="12178537" y="6146907"/>
                </a:lnTo>
                <a:lnTo>
                  <a:pt x="0" y="6146907"/>
                </a:lnTo>
                <a:lnTo>
                  <a:pt x="0" y="0"/>
                </a:lnTo>
                <a:close/>
              </a:path>
            </a:pathLst>
          </a:custGeom>
          <a:blipFill>
            <a:blip r:embed="rId5">
              <a:extLst>
                <a:ext uri="{96DAC541-7B7A-43D3-8B79-37D633B846F1}">
                  <asvg:svgBlip xmlns:asvg="http://schemas.microsoft.com/office/drawing/2016/SVG/main" r:embed="rId6"/>
                </a:ext>
              </a:extLst>
            </a:blip>
            <a:stretch>
              <a:fillRect t="-14912"/>
            </a:stretch>
          </a:blipFill>
        </p:spPr>
      </p:sp>
      <p:sp>
        <p:nvSpPr>
          <p:cNvPr id="6" name="Freeform 6"/>
          <p:cNvSpPr/>
          <p:nvPr/>
        </p:nvSpPr>
        <p:spPr>
          <a:xfrm rot="-4643606" flipH="1">
            <a:off x="7481019" y="1032069"/>
            <a:ext cx="7718615" cy="4476797"/>
          </a:xfrm>
          <a:custGeom>
            <a:avLst/>
            <a:gdLst/>
            <a:ahLst/>
            <a:cxnLst/>
            <a:rect l="l" t="t" r="r" b="b"/>
            <a:pathLst>
              <a:path w="7718615" h="4476797">
                <a:moveTo>
                  <a:pt x="7718615" y="0"/>
                </a:moveTo>
                <a:lnTo>
                  <a:pt x="0" y="0"/>
                </a:lnTo>
                <a:lnTo>
                  <a:pt x="0" y="4476796"/>
                </a:lnTo>
                <a:lnTo>
                  <a:pt x="7718615" y="4476796"/>
                </a:lnTo>
                <a:lnTo>
                  <a:pt x="7718615"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944170" y="8380608"/>
            <a:ext cx="2531730" cy="2531730"/>
          </a:xfrm>
          <a:custGeom>
            <a:avLst/>
            <a:gdLst/>
            <a:ahLst/>
            <a:cxnLst/>
            <a:rect l="l" t="t" r="r" b="b"/>
            <a:pathLst>
              <a:path w="2531730" h="2531730">
                <a:moveTo>
                  <a:pt x="0" y="0"/>
                </a:moveTo>
                <a:lnTo>
                  <a:pt x="2531730" y="0"/>
                </a:lnTo>
                <a:lnTo>
                  <a:pt x="2531730" y="2531730"/>
                </a:lnTo>
                <a:lnTo>
                  <a:pt x="0" y="25317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rot="-5400000">
            <a:off x="7298408" y="4563555"/>
            <a:ext cx="7622913" cy="3931730"/>
          </a:xfrm>
          <a:custGeom>
            <a:avLst/>
            <a:gdLst/>
            <a:ahLst/>
            <a:cxnLst/>
            <a:rect l="l" t="t" r="r" b="b"/>
            <a:pathLst>
              <a:path w="7622913" h="3931730">
                <a:moveTo>
                  <a:pt x="0" y="0"/>
                </a:moveTo>
                <a:lnTo>
                  <a:pt x="7622914" y="0"/>
                </a:lnTo>
                <a:lnTo>
                  <a:pt x="7622914" y="3931730"/>
                </a:lnTo>
                <a:lnTo>
                  <a:pt x="0" y="3931730"/>
                </a:lnTo>
                <a:lnTo>
                  <a:pt x="0" y="0"/>
                </a:lnTo>
                <a:close/>
              </a:path>
            </a:pathLst>
          </a:custGeom>
          <a:blipFill>
            <a:blip r:embed="rId9">
              <a:extLst>
                <a:ext uri="{96DAC541-7B7A-43D3-8B79-37D633B846F1}">
                  <asvg:svgBlip xmlns:asvg="http://schemas.microsoft.com/office/drawing/2016/SVG/main" r:embed="rId10"/>
                </a:ext>
              </a:extLst>
            </a:blip>
            <a:stretch>
              <a:fillRect t="-13863" r="-1255"/>
            </a:stretch>
          </a:blipFill>
        </p:spPr>
      </p:sp>
      <p:sp>
        <p:nvSpPr>
          <p:cNvPr id="9" name="Freeform 9"/>
          <p:cNvSpPr/>
          <p:nvPr/>
        </p:nvSpPr>
        <p:spPr>
          <a:xfrm>
            <a:off x="1028700" y="7722813"/>
            <a:ext cx="6043246" cy="1923660"/>
          </a:xfrm>
          <a:custGeom>
            <a:avLst/>
            <a:gdLst/>
            <a:ahLst/>
            <a:cxnLst/>
            <a:rect l="l" t="t" r="r" b="b"/>
            <a:pathLst>
              <a:path w="6043246" h="1923660">
                <a:moveTo>
                  <a:pt x="0" y="0"/>
                </a:moveTo>
                <a:lnTo>
                  <a:pt x="6043246" y="0"/>
                </a:lnTo>
                <a:lnTo>
                  <a:pt x="6043246" y="1923660"/>
                </a:lnTo>
                <a:lnTo>
                  <a:pt x="0" y="1923660"/>
                </a:lnTo>
                <a:lnTo>
                  <a:pt x="0" y="0"/>
                </a:lnTo>
                <a:close/>
              </a:path>
            </a:pathLst>
          </a:custGeom>
          <a:blipFill>
            <a:blip r:embed="rId11"/>
            <a:stretch>
              <a:fillRect r="-52791"/>
            </a:stretch>
          </a:blipFill>
        </p:spPr>
      </p:sp>
      <p:grpSp>
        <p:nvGrpSpPr>
          <p:cNvPr id="10" name="Group 10"/>
          <p:cNvGrpSpPr/>
          <p:nvPr/>
        </p:nvGrpSpPr>
        <p:grpSpPr>
          <a:xfrm>
            <a:off x="609600" y="2335701"/>
            <a:ext cx="13313258" cy="2004003"/>
            <a:chOff x="-222333" y="-886365"/>
            <a:chExt cx="17751011" cy="2672004"/>
          </a:xfrm>
        </p:grpSpPr>
        <p:sp>
          <p:nvSpPr>
            <p:cNvPr id="11" name="TextBox 11"/>
            <p:cNvSpPr txBox="1"/>
            <p:nvPr/>
          </p:nvSpPr>
          <p:spPr>
            <a:xfrm>
              <a:off x="-222333" y="-886365"/>
              <a:ext cx="17751011" cy="1727156"/>
            </a:xfrm>
            <a:prstGeom prst="rect">
              <a:avLst/>
            </a:prstGeom>
          </p:spPr>
          <p:txBody>
            <a:bodyPr lIns="0" tIns="0" rIns="0" bIns="0" rtlCol="0" anchor="t">
              <a:spAutoFit/>
            </a:bodyPr>
            <a:lstStyle/>
            <a:p>
              <a:pPr algn="l">
                <a:lnSpc>
                  <a:spcPts val="9770"/>
                </a:lnSpc>
                <a:spcBef>
                  <a:spcPct val="0"/>
                </a:spcBef>
              </a:pPr>
              <a:r>
                <a:rPr lang="en-US" sz="8140" dirty="0">
                  <a:solidFill>
                    <a:srgbClr val="22856F"/>
                  </a:solidFill>
                  <a:latin typeface="Poppins Ultra-Bold" panose="00000900000000000000"/>
                  <a:ea typeface="Poppins Ultra-Bold" panose="00000900000000000000"/>
                  <a:cs typeface="Poppins Ultra-Bold" panose="00000900000000000000"/>
                  <a:sym typeface="Poppins Ultra-Bold" panose="00000900000000000000"/>
                </a:rPr>
                <a:t>GAD PARROQUIAL </a:t>
              </a:r>
            </a:p>
          </p:txBody>
        </p:sp>
        <p:sp>
          <p:nvSpPr>
            <p:cNvPr id="12" name="TextBox 12"/>
            <p:cNvSpPr txBox="1"/>
            <p:nvPr/>
          </p:nvSpPr>
          <p:spPr>
            <a:xfrm>
              <a:off x="-135553" y="522078"/>
              <a:ext cx="8241467" cy="1263561"/>
            </a:xfrm>
            <a:prstGeom prst="rect">
              <a:avLst/>
            </a:prstGeom>
          </p:spPr>
          <p:txBody>
            <a:bodyPr lIns="0" tIns="0" rIns="0" bIns="0" rtlCol="0" anchor="t">
              <a:spAutoFit/>
            </a:bodyPr>
            <a:lstStyle/>
            <a:p>
              <a:pPr algn="l">
                <a:lnSpc>
                  <a:spcPts val="7130"/>
                </a:lnSpc>
                <a:spcBef>
                  <a:spcPct val="0"/>
                </a:spcBef>
              </a:pPr>
              <a:r>
                <a:rPr lang="en-US" sz="5940" dirty="0">
                  <a:solidFill>
                    <a:srgbClr val="222222"/>
                  </a:solidFill>
                  <a:latin typeface="Poppins Ultra-Bold" panose="00000900000000000000"/>
                  <a:ea typeface="Poppins Ultra-Bold" panose="00000900000000000000"/>
                  <a:cs typeface="Poppins Ultra-Bold" panose="00000900000000000000"/>
                  <a:sym typeface="Poppins Ultra-Bold" panose="00000900000000000000"/>
                </a:rPr>
                <a:t>DE UYUMBICHO</a:t>
              </a:r>
            </a:p>
          </p:txBody>
        </p:sp>
      </p:grpSp>
      <p:sp>
        <p:nvSpPr>
          <p:cNvPr id="13" name="TextBox 13"/>
          <p:cNvSpPr txBox="1"/>
          <p:nvPr/>
        </p:nvSpPr>
        <p:spPr>
          <a:xfrm>
            <a:off x="661939" y="5172920"/>
            <a:ext cx="6236406" cy="1101823"/>
          </a:xfrm>
          <a:prstGeom prst="rect">
            <a:avLst/>
          </a:prstGeom>
        </p:spPr>
        <p:txBody>
          <a:bodyPr lIns="0" tIns="0" rIns="0" bIns="0" rtlCol="0" anchor="t">
            <a:spAutoFit/>
          </a:bodyPr>
          <a:lstStyle/>
          <a:p>
            <a:pPr algn="l">
              <a:lnSpc>
                <a:spcPts val="4210"/>
              </a:lnSpc>
              <a:spcBef>
                <a:spcPct val="0"/>
              </a:spcBef>
            </a:pPr>
            <a:r>
              <a:rPr lang="en-US" sz="3505" dirty="0">
                <a:solidFill>
                  <a:srgbClr val="222222"/>
                </a:solidFill>
                <a:latin typeface="Poppins Medium" panose="00000600000000000000"/>
                <a:ea typeface="Poppins Medium" panose="00000600000000000000"/>
                <a:cs typeface="Poppins Medium" panose="00000600000000000000"/>
                <a:sym typeface="Poppins Medium" panose="00000600000000000000"/>
              </a:rPr>
              <a:t>INFORME DE RENDICIÓN DE CUENTAS AÑO FISCAL-2025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796003" y="4593862"/>
            <a:ext cx="7795037" cy="1151597"/>
          </a:xfrm>
          <a:prstGeom prst="rect">
            <a:avLst/>
          </a:prstGeom>
        </p:spPr>
        <p:txBody>
          <a:bodyPr lIns="0" tIns="0" rIns="0" bIns="0" rtlCol="0" anchor="t">
            <a:spAutoFit/>
          </a:bodyPr>
          <a:lstStyle/>
          <a:p>
            <a:pPr>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Participación y apoyo institucional en el </a:t>
            </a:r>
            <a:r>
              <a:rPr lang="es-EC" sz="2000" kern="100" dirty="0" err="1">
                <a:effectLst/>
                <a:latin typeface="Calibri" panose="020F0502020204030204" pitchFamily="34" charset="0"/>
                <a:ea typeface="Calibri" panose="020F0502020204030204" pitchFamily="34" charset="0"/>
                <a:cs typeface="Times New Roman" panose="02020603050405020304" pitchFamily="18" charset="0"/>
              </a:rPr>
              <a:t>Cascaronazo</a:t>
            </a: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Carnavalero 2025, junto a la delegación de priostes de Uyumbicho.</a:t>
            </a:r>
          </a:p>
          <a:p>
            <a:pPr algn="just">
              <a:lnSpc>
                <a:spcPts val="2775"/>
              </a:lnSpc>
              <a:spcBef>
                <a:spcPct val="0"/>
              </a:spcBef>
            </a:pPr>
            <a:endParaRPr lang="en-US" sz="2000" dirty="0">
              <a:solidFill>
                <a:srgbClr val="F9FEFF"/>
              </a:solidFill>
              <a:latin typeface="Poppins Semi-Bold" panose="00000700000000000000"/>
              <a:ea typeface="Poppins Semi-Bold" panose="00000700000000000000"/>
              <a:cs typeface="Poppins Semi-Bold" panose="00000700000000000000"/>
              <a:sym typeface="Poppins Semi-Bold" panose="00000700000000000000"/>
            </a:endParaRPr>
          </a:p>
        </p:txBody>
      </p:sp>
      <p:sp>
        <p:nvSpPr>
          <p:cNvPr id="11" name="TextBox 11"/>
          <p:cNvSpPr txBox="1"/>
          <p:nvPr/>
        </p:nvSpPr>
        <p:spPr>
          <a:xfrm>
            <a:off x="8763000" y="7004648"/>
            <a:ext cx="7435509" cy="1481046"/>
          </a:xfrm>
          <a:prstGeom prst="rect">
            <a:avLst/>
          </a:prstGeom>
        </p:spPr>
        <p:txBody>
          <a:bodyPr lIns="0" tIns="0" rIns="0" bIns="0" rtlCol="0" anchor="t">
            <a:spAutoFit/>
          </a:bodyPr>
          <a:lstStyle/>
          <a:p>
            <a:pPr algn="just">
              <a:lnSpc>
                <a:spcPts val="2890"/>
              </a:lnSpc>
              <a:spcBef>
                <a:spcPct val="0"/>
              </a:spcBef>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Coordinación para la implementación de la </a:t>
            </a:r>
            <a:r>
              <a:rPr lang="es-EC" sz="2000" kern="100" dirty="0" err="1">
                <a:effectLst/>
                <a:latin typeface="Calibri" panose="020F0502020204030204" pitchFamily="34" charset="0"/>
                <a:ea typeface="Calibri" panose="020F0502020204030204" pitchFamily="34" charset="0"/>
                <a:cs typeface="Times New Roman" panose="02020603050405020304" pitchFamily="18" charset="0"/>
              </a:rPr>
              <a:t>bailoterapia</a:t>
            </a: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en el Complejo Deportivo Dr. David López, mediante el apoyo del Consejo Provincial de Pichincha.</a:t>
            </a:r>
          </a:p>
          <a:p>
            <a:pPr algn="just">
              <a:lnSpc>
                <a:spcPts val="2890"/>
              </a:lnSpc>
              <a:spcBef>
                <a:spcPct val="0"/>
              </a:spcBef>
            </a:pPr>
            <a:endParaRPr lang="en-US" sz="2000" dirty="0">
              <a:solidFill>
                <a:srgbClr val="F9FEFF"/>
              </a:solidFill>
              <a:latin typeface="Poppins Semi-Bold" panose="00000700000000000000"/>
              <a:ea typeface="Poppins Semi-Bold" panose="00000700000000000000"/>
              <a:cs typeface="Poppins Semi-Bold" panose="00000700000000000000"/>
              <a:sym typeface="Poppins Semi-Bold" panose="00000700000000000000"/>
            </a:endParaRPr>
          </a:p>
        </p:txBody>
      </p:sp>
      <p:pic>
        <p:nvPicPr>
          <p:cNvPr id="6146" name="Picture 2" descr="No hay ninguna descripción de la foto dispon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0409" y="5725871"/>
            <a:ext cx="4038600" cy="4038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No hay ninguna descripción de la foto disponi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488" y="342900"/>
            <a:ext cx="2685921" cy="3798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0" name="Picture 6" descr="No hay ninguna descripción de la foto disponib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154" y="342900"/>
            <a:ext cx="2685921" cy="37985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2" name="Picture 8" descr="No hay ninguna descripción de la foto disponib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4017" y="355443"/>
            <a:ext cx="2685921" cy="3798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4" name="Picture 10" descr="No hay ninguna descripción de la foto disponib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97624" y="355443"/>
            <a:ext cx="2685922" cy="37985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6" name="Picture 12" descr="No hay ninguna descripción de la foto disponib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381232" y="367785"/>
            <a:ext cx="2685922" cy="37985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2438" y="1026017"/>
            <a:ext cx="8796887" cy="8519838"/>
            <a:chOff x="0" y="-3577"/>
            <a:chExt cx="11729182" cy="11359783"/>
          </a:xfrm>
        </p:grpSpPr>
        <p:sp>
          <p:nvSpPr>
            <p:cNvPr id="5" name="TextBox 5"/>
            <p:cNvSpPr txBox="1"/>
            <p:nvPr/>
          </p:nvSpPr>
          <p:spPr>
            <a:xfrm>
              <a:off x="0" y="2991069"/>
              <a:ext cx="11729182" cy="8365137"/>
            </a:xfrm>
            <a:prstGeom prst="rect">
              <a:avLst/>
            </a:prstGeom>
          </p:spPr>
          <p:txBody>
            <a:bodyPr lIns="70113" tIns="70113" rIns="70113" bIns="70113" rtlCol="0" anchor="ctr"/>
            <a:lstStyle/>
            <a:p>
              <a:pPr algn="ctr">
                <a:lnSpc>
                  <a:spcPts val="2745"/>
                </a:lnSpc>
              </a:pPr>
              <a:endParaRPr/>
            </a:p>
          </p:txBody>
        </p:sp>
        <p:sp>
          <p:nvSpPr>
            <p:cNvPr id="7" name="TextBox 7"/>
            <p:cNvSpPr txBox="1"/>
            <p:nvPr/>
          </p:nvSpPr>
          <p:spPr>
            <a:xfrm>
              <a:off x="231477" y="-3577"/>
              <a:ext cx="11266226" cy="5779359"/>
            </a:xfrm>
            <a:prstGeom prst="rect">
              <a:avLst/>
            </a:prstGeom>
          </p:spPr>
          <p:txBody>
            <a:bodyPr lIns="0" tIns="0" rIns="0" bIns="0" rtlCol="0" anchor="t">
              <a:spAutoFit/>
            </a:bodyPr>
            <a:lstStyle/>
            <a:p>
              <a:pPr algn="just">
                <a:lnSpc>
                  <a:spcPts val="2650"/>
                </a:lnSpc>
              </a:pPr>
              <a:r>
                <a:rPr lang="en-US" sz="2205" dirty="0">
                  <a:latin typeface="Poppins" panose="00000500000000000000"/>
                  <a:ea typeface="Poppins" panose="00000500000000000000"/>
                  <a:cs typeface="Poppins" panose="00000500000000000000"/>
                  <a:sym typeface="Poppins" panose="00000500000000000000"/>
                </a:rPr>
                <a:t>Elaboración y ejecución del Proyecto de las colonias vacacionales 2025 </a:t>
              </a:r>
              <a:r>
                <a:rPr lang="en-US" sz="2205" dirty="0" err="1">
                  <a:latin typeface="Poppins" panose="00000500000000000000"/>
                  <a:ea typeface="Poppins" panose="00000500000000000000"/>
                  <a:cs typeface="Poppins" panose="00000500000000000000"/>
                  <a:sym typeface="Poppins" panose="00000500000000000000"/>
                </a:rPr>
                <a:t>en</a:t>
              </a:r>
              <a:r>
                <a:rPr lang="en-US" sz="2205" dirty="0">
                  <a:latin typeface="Poppins" panose="00000500000000000000"/>
                  <a:ea typeface="Poppins" panose="00000500000000000000"/>
                  <a:cs typeface="Poppins" panose="00000500000000000000"/>
                  <a:sym typeface="Poppins" panose="00000500000000000000"/>
                </a:rPr>
                <a:t> coordinación con las reinas de la parroquia, Acción Social de Mejía y personas de buena voluntad.</a:t>
              </a:r>
            </a:p>
            <a:p>
              <a:pPr algn="just">
                <a:lnSpc>
                  <a:spcPts val="2650"/>
                </a:lnSpc>
              </a:pPr>
              <a:endParaRPr lang="en-US" sz="2205" dirty="0">
                <a:latin typeface="Poppins" panose="00000500000000000000"/>
                <a:ea typeface="Poppins" panose="00000500000000000000"/>
                <a:cs typeface="Poppins" panose="00000500000000000000"/>
                <a:sym typeface="Poppins" panose="00000500000000000000"/>
              </a:endParaRPr>
            </a:p>
            <a:p>
              <a:pPr algn="just">
                <a:lnSpc>
                  <a:spcPts val="2650"/>
                </a:lnSpc>
              </a:pPr>
              <a:r>
                <a:rPr lang="en-US" sz="2205" dirty="0">
                  <a:latin typeface="Poppins" panose="00000500000000000000"/>
                  <a:ea typeface="Poppins" panose="00000500000000000000"/>
                  <a:cs typeface="Poppins" panose="00000500000000000000"/>
                  <a:sym typeface="Poppins" panose="00000500000000000000"/>
                </a:rPr>
                <a:t>Colaboración del Gad Parroquial para </a:t>
              </a:r>
              <a:r>
                <a:rPr lang="en-US" sz="2205" dirty="0" err="1">
                  <a:latin typeface="Poppins" panose="00000500000000000000"/>
                  <a:ea typeface="Poppins" panose="00000500000000000000"/>
                  <a:cs typeface="Poppins" panose="00000500000000000000"/>
                  <a:sym typeface="Poppins" panose="00000500000000000000"/>
                </a:rPr>
                <a:t>los</a:t>
              </a:r>
              <a:r>
                <a:rPr lang="en-US" sz="2205" dirty="0">
                  <a:latin typeface="Poppins" panose="00000500000000000000"/>
                  <a:ea typeface="Poppins" panose="00000500000000000000"/>
                  <a:cs typeface="Poppins" panose="00000500000000000000"/>
                  <a:sym typeface="Poppins" panose="00000500000000000000"/>
                </a:rPr>
                <a:t> centros vacacionales </a:t>
              </a:r>
              <a:r>
                <a:rPr lang="en-US" sz="2205" dirty="0" err="1">
                  <a:latin typeface="Poppins" panose="00000500000000000000"/>
                  <a:ea typeface="Poppins" panose="00000500000000000000"/>
                  <a:cs typeface="Poppins" panose="00000500000000000000"/>
                  <a:sym typeface="Poppins" panose="00000500000000000000"/>
                </a:rPr>
                <a:t>en</a:t>
              </a:r>
              <a:r>
                <a:rPr lang="en-US" sz="2205" dirty="0">
                  <a:latin typeface="Poppins" panose="00000500000000000000"/>
                  <a:ea typeface="Poppins" panose="00000500000000000000"/>
                  <a:cs typeface="Poppins" panose="00000500000000000000"/>
                  <a:sym typeface="Poppins" panose="00000500000000000000"/>
                </a:rPr>
                <a:t> </a:t>
              </a:r>
              <a:r>
                <a:rPr lang="en-US" sz="2205" dirty="0" err="1">
                  <a:latin typeface="Poppins" panose="00000500000000000000"/>
                  <a:ea typeface="Poppins" panose="00000500000000000000"/>
                  <a:cs typeface="Poppins" panose="00000500000000000000"/>
                  <a:sym typeface="Poppins" panose="00000500000000000000"/>
                </a:rPr>
                <a:t>los</a:t>
              </a:r>
              <a:r>
                <a:rPr lang="en-US" sz="2205" dirty="0">
                  <a:latin typeface="Poppins" panose="00000500000000000000"/>
                  <a:ea typeface="Poppins" panose="00000500000000000000"/>
                  <a:cs typeface="Poppins" panose="00000500000000000000"/>
                  <a:sym typeface="Poppins" panose="00000500000000000000"/>
                </a:rPr>
                <a:t> barrios alejados de Uyumbicho. </a:t>
              </a:r>
              <a:r>
                <a:rPr lang="en-US" sz="2205" dirty="0" err="1">
                  <a:latin typeface="Poppins" panose="00000500000000000000"/>
                  <a:ea typeface="Poppins" panose="00000500000000000000"/>
                  <a:cs typeface="Poppins" panose="00000500000000000000"/>
                  <a:sym typeface="Poppins" panose="00000500000000000000"/>
                </a:rPr>
                <a:t>Pilopata</a:t>
              </a:r>
              <a:r>
                <a:rPr lang="en-US" sz="2205" dirty="0">
                  <a:latin typeface="Poppins" panose="00000500000000000000"/>
                  <a:ea typeface="Poppins" panose="00000500000000000000"/>
                  <a:cs typeface="Poppins" panose="00000500000000000000"/>
                  <a:sym typeface="Poppins" panose="00000500000000000000"/>
                </a:rPr>
                <a:t> , Santa Rosa Alta y Baja y San José de Casiganda.</a:t>
              </a:r>
            </a:p>
            <a:p>
              <a:pPr algn="just">
                <a:lnSpc>
                  <a:spcPts val="2650"/>
                </a:lnSpc>
              </a:pPr>
              <a:endParaRPr lang="en-US" sz="2205" dirty="0">
                <a:latin typeface="Poppins" panose="00000500000000000000"/>
                <a:ea typeface="Poppins" panose="00000500000000000000"/>
                <a:cs typeface="Poppins" panose="00000500000000000000"/>
                <a:sym typeface="Poppins" panose="00000500000000000000"/>
              </a:endParaRPr>
            </a:p>
            <a:p>
              <a:pPr algn="just">
                <a:lnSpc>
                  <a:spcPts val="2650"/>
                </a:lnSpc>
              </a:pPr>
              <a:r>
                <a:rPr lang="en-US" sz="2205" dirty="0">
                  <a:latin typeface="Poppins" panose="00000500000000000000"/>
                  <a:ea typeface="Poppins" panose="00000500000000000000"/>
                  <a:cs typeface="Poppins" panose="00000500000000000000"/>
                  <a:sym typeface="Poppins" panose="00000500000000000000"/>
                </a:rPr>
                <a:t>Acompañamiento </a:t>
              </a:r>
              <a:r>
                <a:rPr lang="en-US" sz="2205" dirty="0" err="1">
                  <a:latin typeface="Poppins" panose="00000500000000000000"/>
                  <a:ea typeface="Poppins" panose="00000500000000000000"/>
                  <a:cs typeface="Poppins" panose="00000500000000000000"/>
                  <a:sym typeface="Poppins" panose="00000500000000000000"/>
                </a:rPr>
                <a:t>en</a:t>
              </a:r>
              <a:r>
                <a:rPr lang="en-US" sz="2205" dirty="0">
                  <a:latin typeface="Poppins" panose="00000500000000000000"/>
                  <a:ea typeface="Poppins" panose="00000500000000000000"/>
                  <a:cs typeface="Poppins" panose="00000500000000000000"/>
                  <a:sym typeface="Poppins" panose="00000500000000000000"/>
                </a:rPr>
                <a:t> las diferentes actividades y salidas de recreación.</a:t>
              </a:r>
            </a:p>
            <a:p>
              <a:pPr algn="just">
                <a:lnSpc>
                  <a:spcPts val="2650"/>
                </a:lnSpc>
              </a:pPr>
              <a:endParaRPr lang="en-US" sz="2205" dirty="0">
                <a:latin typeface="Poppins" panose="00000500000000000000"/>
                <a:ea typeface="Poppins" panose="00000500000000000000"/>
                <a:cs typeface="Poppins" panose="00000500000000000000"/>
                <a:sym typeface="Poppins" panose="00000500000000000000"/>
              </a:endParaRPr>
            </a:p>
            <a:p>
              <a:pPr algn="just">
                <a:lnSpc>
                  <a:spcPts val="2650"/>
                </a:lnSpc>
                <a:spcBef>
                  <a:spcPct val="0"/>
                </a:spcBef>
              </a:pPr>
              <a:endParaRPr lang="en-US" sz="2205" dirty="0">
                <a:latin typeface="Poppins" panose="00000500000000000000"/>
                <a:ea typeface="Poppins" panose="00000500000000000000"/>
                <a:cs typeface="Poppins" panose="00000500000000000000"/>
                <a:sym typeface="Poppins" panose="00000500000000000000"/>
              </a:endParaRPr>
            </a:p>
          </p:txBody>
        </p:sp>
      </p:grpSp>
      <p:pic>
        <p:nvPicPr>
          <p:cNvPr id="4100" name="Picture 4" descr="No hay ninguna descripción de la f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046" y="5888255"/>
            <a:ext cx="4876800" cy="365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No hay ninguna descripción de la foto disponi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4638" y="5819074"/>
            <a:ext cx="4969043" cy="37267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4" name="Picture 8" descr="No hay ninguna descripción de la foto disponib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3200" y="1039755"/>
            <a:ext cx="6248400" cy="41639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6" name="Picture 10" descr="No hay ninguna descripción de la foto disponib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676902" y="5888255"/>
            <a:ext cx="4969042" cy="37267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4" name="Picture 36" descr="No hay ninguna descripción de la f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98743" y="2860818"/>
            <a:ext cx="2131657" cy="21316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4" name="Picture 16" descr="No hay ninguna descripción de la foto disponible."/>
          <p:cNvPicPr>
            <a:picLocks noChangeAspect="1" noChangeArrowheads="1"/>
          </p:cNvPicPr>
          <p:nvPr/>
        </p:nvPicPr>
        <p:blipFill rotWithShape="1">
          <a:blip r:embed="rId3">
            <a:extLst>
              <a:ext uri="{28A0092B-C50C-407E-A947-70E740481C1C}">
                <a14:useLocalDpi xmlns:a14="http://schemas.microsoft.com/office/drawing/2010/main" val="0"/>
              </a:ext>
            </a:extLst>
          </a:blip>
          <a:srcRect b="24391"/>
          <a:stretch>
            <a:fillRect/>
          </a:stretch>
        </p:blipFill>
        <p:spPr bwMode="auto">
          <a:xfrm>
            <a:off x="3657600" y="398561"/>
            <a:ext cx="2200819" cy="23538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2" name="Picture 14" descr="No hay ninguna descripción de la foto disponib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54020" y="448945"/>
            <a:ext cx="3414179" cy="22761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987649" y="5356127"/>
            <a:ext cx="14603225" cy="4990853"/>
          </a:xfrm>
          <a:prstGeom prst="rect">
            <a:avLst/>
          </a:prstGeom>
          <a:noFill/>
        </p:spPr>
        <p:txBody>
          <a:bodyPr wrap="square">
            <a:spAutoFit/>
          </a:bodyPr>
          <a:lstStyle/>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s-EC" sz="2000" kern="100" dirty="0">
                <a:latin typeface="Calibri" panose="020F0502020204030204" pitchFamily="34" charset="0"/>
                <a:ea typeface="Calibri" panose="020F0502020204030204" pitchFamily="34" charset="0"/>
                <a:cs typeface="Times New Roman" panose="02020603050405020304" pitchFamily="18" charset="0"/>
              </a:rPr>
              <a:t>I</a:t>
            </a: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mplementación de jornadas de hidroterapia dirigidas a grupos vulnerables de la parroquia, en articulación con Acción Social de Mejía.</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Acompañamiento y apoyo logístico a los priostes de San Cristóbal de Uyumbicho durante las festividades 2025.</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Participación y acompañamiento en la Marcha de Antorchas por la Seguridad Ciudadana.</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Coordinación para la atención de la Clínica Móvil en la parroquia Uyumbicho.</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Gestión de brigadas odontológicas gratuitas en coordinación con la Facultad de Odontología de la Universidad Central del Ecuador.</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Implementación de la Escuela de Karate para niños, jóvenes y adolescentes de la parroquia.</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Coordinación del curso de chocolatería impartido por el Consejo Provincial de Pichincha.</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Apoyo logístico en la organización y desarrollo de las actividades por el Día del Niño.</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Participación en la Toma de la Plaza realizada en la ciudad de Machachi.</a:t>
            </a:r>
          </a:p>
          <a:p>
            <a:pPr algn="just">
              <a:lnSpc>
                <a:spcPct val="115000"/>
              </a:lnSpc>
              <a:spcAft>
                <a:spcPts val="800"/>
              </a:spcAft>
            </a:pPr>
            <a:r>
              <a:rPr lang="es-EC" sz="2000" kern="100" dirty="0">
                <a:effectLst/>
                <a:latin typeface="Calibri" panose="020F0502020204030204" pitchFamily="34" charset="0"/>
                <a:ea typeface="Calibri" panose="020F0502020204030204" pitchFamily="34" charset="0"/>
                <a:cs typeface="Times New Roman" panose="02020603050405020304" pitchFamily="18" charset="0"/>
              </a:rPr>
              <a:t>* Coordinación y apoyo logístico para el desarrollo de las Colonias Vacacionales 2025.</a:t>
            </a:r>
          </a:p>
          <a:p>
            <a:pPr marL="342900" indent="-342900" algn="just">
              <a:lnSpc>
                <a:spcPct val="115000"/>
              </a:lnSpc>
              <a:spcAft>
                <a:spcPts val="800"/>
              </a:spcAft>
              <a:buFont typeface="Arial" panose="020B0604020202020204" pitchFamily="34" charset="0"/>
              <a:buChar char="•"/>
            </a:pPr>
            <a:endParaRPr lang="es-EC"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8" name="Picture 10" descr="No hay ninguna descripción de la foto disponib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5365" y="455961"/>
            <a:ext cx="2353806" cy="23538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6" name="Picture 18" descr="No hay ninguna descripción de la foto disponib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3066" y="422633"/>
            <a:ext cx="2329734" cy="23297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8" name="Picture 20" descr="No hay ninguna descripción de la foto disponib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45602" y="422633"/>
            <a:ext cx="2353806" cy="23538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70" name="Picture 22" descr="No hay ninguna descripción de la foto disponib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6677" y="2767157"/>
            <a:ext cx="2273255" cy="22732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72" name="Picture 24" descr="No hay ninguna descripción de la foto disponible."/>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7407" b="12222"/>
          <a:stretch>
            <a:fillRect/>
          </a:stretch>
        </p:blipFill>
        <p:spPr bwMode="auto">
          <a:xfrm>
            <a:off x="3657600" y="2809767"/>
            <a:ext cx="2200819" cy="18190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74" name="Picture 26" descr="No hay ninguna descripción de la foto disponible."/>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6461"/>
          <a:stretch>
            <a:fillRect/>
          </a:stretch>
        </p:blipFill>
        <p:spPr bwMode="auto">
          <a:xfrm>
            <a:off x="6187501" y="2816979"/>
            <a:ext cx="2321333" cy="2276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78" name="Picture 30" descr="No hay ninguna descripción de la foto disponibl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56166" y="2846911"/>
            <a:ext cx="2818327" cy="21137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80" name="Picture 32" descr="No hay ninguna descripción de la foto disponibl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697005" y="7806967"/>
            <a:ext cx="3657600" cy="2057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82" name="Picture 34" descr="No hay ninguna descripción de la foto disponib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033272" y="4332721"/>
            <a:ext cx="2321333" cy="29016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86" name="Picture 38" descr="No hay ninguna descripción de la foto disponibl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4873271" y="455961"/>
            <a:ext cx="2481334" cy="3473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609600" y="4991100"/>
            <a:ext cx="13258800" cy="4716932"/>
          </a:xfrm>
          <a:prstGeom prst="rect">
            <a:avLst/>
          </a:prstGeom>
          <a:noFill/>
        </p:spPr>
        <p:txBody>
          <a:bodyPr wrap="square">
            <a:spAutoFit/>
          </a:bodyPr>
          <a:lstStyle/>
          <a:p>
            <a:pPr algn="just">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Apoyo logístico para la realización de la Sesión Solemne parroquial.</a:t>
            </a:r>
          </a:p>
          <a:p>
            <a:pPr algn="just">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Organización y acompañamiento de salidas recreativas para grupos vulnerables, escuelas de básquet y fútbol de la parroquia.</a:t>
            </a:r>
          </a:p>
          <a:p>
            <a:pPr algn="just">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Coordinación logística para el traslado de las señoritas bastoneras de la Unidad Educativa Uyumbicho.</a:t>
            </a:r>
          </a:p>
          <a:p>
            <a:pPr marL="342900" indent="-342900" algn="just">
              <a:lnSpc>
                <a:spcPct val="115000"/>
              </a:lnSpc>
              <a:spcAft>
                <a:spcPts val="800"/>
              </a:spcAft>
              <a:buFont typeface="Arial" panose="020B0604020202020204" pitchFamily="34" charset="0"/>
              <a:buChar char="•"/>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Apoyo logístico para el adecentamiento y mantenimiento de las canchas del barrio </a:t>
            </a:r>
            <a:r>
              <a:rPr lang="es-EC" sz="1800" kern="100" dirty="0" err="1">
                <a:effectLst/>
                <a:latin typeface="Calibri" panose="020F0502020204030204" pitchFamily="34" charset="0"/>
                <a:ea typeface="Calibri" panose="020F0502020204030204" pitchFamily="34" charset="0"/>
                <a:cs typeface="Times New Roman" panose="02020603050405020304" pitchFamily="18" charset="0"/>
              </a:rPr>
              <a:t>Jalupana</a:t>
            </a: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y del Complejo Deportivo Dr. David López.</a:t>
            </a:r>
          </a:p>
          <a:p>
            <a:pPr>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Organización y apoyo logístico de las actividades conmemorativas por el Día del Adulto Mayor.</a:t>
            </a:r>
          </a:p>
          <a:p>
            <a:pPr>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Coordinación y apoyo en la minga de mantenimiento del Cementerio de Uyumbicho, con la participación del Club del Adulto Mayor y los priostes del 2 de Noviembre.</a:t>
            </a:r>
          </a:p>
          <a:p>
            <a:pPr>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Apoyo logístico para la inauguración de la calle </a:t>
            </a:r>
            <a:r>
              <a:rPr lang="es-EC" sz="1800" kern="100" dirty="0" err="1">
                <a:effectLst/>
                <a:latin typeface="Calibri" panose="020F0502020204030204" pitchFamily="34" charset="0"/>
                <a:ea typeface="Calibri" panose="020F0502020204030204" pitchFamily="34" charset="0"/>
                <a:cs typeface="Times New Roman" panose="02020603050405020304" pitchFamily="18" charset="0"/>
              </a:rPr>
              <a:t>Jalupana</a:t>
            </a: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Apoyo logístico en la organización y desarrollo del Desfile Navideño 2025, promoviendo la participación ciudadana y el fortalecimiento de las tradiciones comunitarias.</a:t>
            </a:r>
          </a:p>
          <a:p>
            <a:pPr>
              <a:lnSpc>
                <a:spcPct val="115000"/>
              </a:lnSpc>
              <a:spcAft>
                <a:spcPts val="800"/>
              </a:spcAft>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Coordinación logística para la entrega de refrigerios a estudiantes de la Unidad Educativa Uyumbicho, centros de desarrollo infantil (guarderías) y niños de la parroquia, en el marco de actividades de integración y bienestar social.</a:t>
            </a:r>
          </a:p>
        </p:txBody>
      </p:sp>
      <p:pic>
        <p:nvPicPr>
          <p:cNvPr id="2054" name="Picture 6" descr="No hay ninguna descripción de la f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320535"/>
            <a:ext cx="2514600" cy="37727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descr="No hay ninguna descripción de la foto disponi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1676" y="315704"/>
            <a:ext cx="2514600" cy="37727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No hay ninguna descripción de la foto disponib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3888" y="330192"/>
            <a:ext cx="2818713" cy="37582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No hay ninguna descripción de la foto disponib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26504" y="2671616"/>
            <a:ext cx="3816348" cy="21523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0" name="Picture 8" descr="No hay ninguna descripción de la foto disponib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68400" y="2857926"/>
            <a:ext cx="3292224" cy="2759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2" name="Picture 10" descr="No hay ninguna descripción de la foto disponib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20719" y="340388"/>
            <a:ext cx="3827918" cy="21523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4" name="Picture 12" descr="No hay ninguna descripción de la foto disponibl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727423" y="340388"/>
            <a:ext cx="4477802" cy="25175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79863" y="2002718"/>
            <a:ext cx="10239473" cy="10114429"/>
            <a:chOff x="0" y="0"/>
            <a:chExt cx="822849" cy="812800"/>
          </a:xfrm>
        </p:grpSpPr>
        <p:sp>
          <p:nvSpPr>
            <p:cNvPr id="3" name="Freeform 3"/>
            <p:cNvSpPr/>
            <p:nvPr/>
          </p:nvSpPr>
          <p:spPr>
            <a:xfrm>
              <a:off x="0" y="0"/>
              <a:ext cx="822849" cy="812800"/>
            </a:xfrm>
            <a:custGeom>
              <a:avLst/>
              <a:gdLst/>
              <a:ahLst/>
              <a:cxnLst/>
              <a:rect l="l" t="t" r="r" b="b"/>
              <a:pathLst>
                <a:path w="822849" h="812800">
                  <a:moveTo>
                    <a:pt x="411424" y="0"/>
                  </a:moveTo>
                  <a:cubicBezTo>
                    <a:pt x="184201" y="0"/>
                    <a:pt x="0" y="181951"/>
                    <a:pt x="0" y="406400"/>
                  </a:cubicBezTo>
                  <a:cubicBezTo>
                    <a:pt x="0" y="630849"/>
                    <a:pt x="184201" y="812800"/>
                    <a:pt x="411424" y="812800"/>
                  </a:cubicBezTo>
                  <a:cubicBezTo>
                    <a:pt x="638648" y="812800"/>
                    <a:pt x="822849" y="630849"/>
                    <a:pt x="822849" y="406400"/>
                  </a:cubicBezTo>
                  <a:cubicBezTo>
                    <a:pt x="822849" y="181951"/>
                    <a:pt x="638648" y="0"/>
                    <a:pt x="411424" y="0"/>
                  </a:cubicBezTo>
                  <a:close/>
                </a:path>
              </a:pathLst>
            </a:custGeom>
            <a:solidFill>
              <a:srgbClr val="5CE1E6"/>
            </a:solidFill>
          </p:spPr>
        </p:sp>
        <p:sp>
          <p:nvSpPr>
            <p:cNvPr id="4" name="TextBox 4"/>
            <p:cNvSpPr txBox="1"/>
            <p:nvPr/>
          </p:nvSpPr>
          <p:spPr>
            <a:xfrm>
              <a:off x="77142" y="66675"/>
              <a:ext cx="668564" cy="669925"/>
            </a:xfrm>
            <a:prstGeom prst="rect">
              <a:avLst/>
            </a:prstGeom>
          </p:spPr>
          <p:txBody>
            <a:bodyPr lIns="50800" tIns="50800" rIns="50800" bIns="50800" rtlCol="0" anchor="ctr"/>
            <a:lstStyle/>
            <a:p>
              <a:pPr algn="ctr">
                <a:lnSpc>
                  <a:spcPts val="2745"/>
                </a:lnSpc>
              </a:pPr>
              <a:endParaRPr/>
            </a:p>
          </p:txBody>
        </p:sp>
      </p:grpSp>
      <p:grpSp>
        <p:nvGrpSpPr>
          <p:cNvPr id="5" name="Group 5"/>
          <p:cNvGrpSpPr/>
          <p:nvPr/>
        </p:nvGrpSpPr>
        <p:grpSpPr>
          <a:xfrm>
            <a:off x="1028700" y="-830954"/>
            <a:ext cx="5974454" cy="597445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26D53"/>
            </a:solidFill>
          </p:spPr>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745"/>
                </a:lnSpc>
              </a:pPr>
              <a:endParaRPr/>
            </a:p>
          </p:txBody>
        </p:sp>
      </p:grpSp>
      <p:grpSp>
        <p:nvGrpSpPr>
          <p:cNvPr id="8" name="Group 8"/>
          <p:cNvGrpSpPr>
            <a:grpSpLocks noChangeAspect="1"/>
          </p:cNvGrpSpPr>
          <p:nvPr/>
        </p:nvGrpSpPr>
        <p:grpSpPr>
          <a:xfrm>
            <a:off x="-3194413" y="-356531"/>
            <a:ext cx="9418836" cy="9418798"/>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35652" r="-35652"/>
              </a:stretch>
            </a:blipFill>
          </p:spPr>
        </p:sp>
      </p:grpSp>
      <p:sp>
        <p:nvSpPr>
          <p:cNvPr id="11" name="TextBox 11"/>
          <p:cNvSpPr txBox="1"/>
          <p:nvPr/>
        </p:nvSpPr>
        <p:spPr>
          <a:xfrm>
            <a:off x="8519559" y="724673"/>
            <a:ext cx="9891049" cy="1722651"/>
          </a:xfrm>
          <a:prstGeom prst="rect">
            <a:avLst/>
          </a:prstGeom>
        </p:spPr>
        <p:txBody>
          <a:bodyPr lIns="0" tIns="0" rIns="0" bIns="0" rtlCol="0" anchor="t">
            <a:spAutoFit/>
          </a:bodyPr>
          <a:lstStyle/>
          <a:p>
            <a:pPr algn="l">
              <a:lnSpc>
                <a:spcPts val="6710"/>
              </a:lnSpc>
            </a:pPr>
            <a:r>
              <a:rPr lang="en-US" sz="6100" dirty="0">
                <a:solidFill>
                  <a:srgbClr val="22856F"/>
                </a:solidFill>
                <a:latin typeface="Poppins Ultra-Bold" panose="00000900000000000000"/>
                <a:ea typeface="Poppins Ultra-Bold" panose="00000900000000000000"/>
                <a:cs typeface="Poppins Ultra-Bold" panose="00000900000000000000"/>
                <a:sym typeface="Poppins Ultra-Bold" panose="00000900000000000000"/>
              </a:rPr>
              <a:t>COMISION DE SALUD Y MEDIO AMBIENTE</a:t>
            </a:r>
          </a:p>
        </p:txBody>
      </p:sp>
      <p:sp>
        <p:nvSpPr>
          <p:cNvPr id="13" name="TextBox 13"/>
          <p:cNvSpPr txBox="1"/>
          <p:nvPr/>
        </p:nvSpPr>
        <p:spPr>
          <a:xfrm>
            <a:off x="8519559" y="2409224"/>
            <a:ext cx="9415000" cy="423193"/>
          </a:xfrm>
          <a:prstGeom prst="rect">
            <a:avLst/>
          </a:prstGeom>
        </p:spPr>
        <p:txBody>
          <a:bodyPr lIns="0" tIns="0" rIns="0" bIns="0" rtlCol="0" anchor="t">
            <a:spAutoFit/>
          </a:bodyPr>
          <a:lstStyle/>
          <a:p>
            <a:pPr algn="l">
              <a:lnSpc>
                <a:spcPts val="3275"/>
              </a:lnSpc>
              <a:spcBef>
                <a:spcPct val="0"/>
              </a:spcBef>
            </a:pPr>
            <a:r>
              <a:rPr lang="en-US" sz="2730" dirty="0">
                <a:solidFill>
                  <a:srgbClr val="22856F"/>
                </a:solidFill>
                <a:latin typeface="Poppins Bold" panose="00000800000000000000"/>
                <a:ea typeface="Poppins Bold" panose="00000800000000000000"/>
                <a:cs typeface="Poppins Bold" panose="00000800000000000000"/>
                <a:sym typeface="Poppins Bold" panose="00000800000000000000"/>
              </a:rPr>
              <a:t>Sr. </a:t>
            </a:r>
            <a:r>
              <a:rPr lang="es-EC" sz="2800" dirty="0">
                <a:solidFill>
                  <a:srgbClr val="22856F"/>
                </a:solidFill>
                <a:latin typeface="Poppins Bold" panose="00000800000000000000"/>
                <a:ea typeface="Poppins Bold" panose="00000800000000000000"/>
                <a:cs typeface="Poppins Bold" panose="00000800000000000000"/>
                <a:sym typeface="Poppins Bold" panose="00000800000000000000"/>
              </a:rPr>
              <a:t>David Eliecer Donoso Espín</a:t>
            </a:r>
            <a:endParaRPr lang="en-US" sz="2730" dirty="0">
              <a:solidFill>
                <a:srgbClr val="22856F"/>
              </a:solidFill>
              <a:latin typeface="Poppins Bold" panose="00000800000000000000"/>
              <a:ea typeface="Poppins Bold" panose="00000800000000000000"/>
              <a:cs typeface="Poppins Bold" panose="00000800000000000000"/>
              <a:sym typeface="Poppins Bold" panose="00000800000000000000"/>
            </a:endParaRPr>
          </a:p>
        </p:txBody>
      </p:sp>
      <p:sp>
        <p:nvSpPr>
          <p:cNvPr id="14" name="Title 1"/>
          <p:cNvSpPr txBox="1"/>
          <p:nvPr/>
        </p:nvSpPr>
        <p:spPr>
          <a:xfrm>
            <a:off x="8198175" y="3897961"/>
            <a:ext cx="10435311" cy="154989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sz="2800" b="1">
                <a:solidFill>
                  <a:srgbClr val="FFFFFF"/>
                </a:solidFill>
              </a:defRPr>
            </a:pPr>
            <a:r>
              <a:rPr lang="es-EC" sz="2800" b="1"/>
              <a:t>Resumen Ejecutivo</a:t>
            </a:r>
            <a:endParaRPr lang="es-EC" sz="2800" b="1" dirty="0"/>
          </a:p>
        </p:txBody>
      </p:sp>
      <p:sp>
        <p:nvSpPr>
          <p:cNvPr id="15" name="Content Placeholder 2"/>
          <p:cNvSpPr txBox="1"/>
          <p:nvPr/>
        </p:nvSpPr>
        <p:spPr>
          <a:xfrm>
            <a:off x="8376383" y="5608899"/>
            <a:ext cx="4704017" cy="125512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sz="2000">
                <a:solidFill>
                  <a:srgbClr val="282828"/>
                </a:solidFill>
              </a:defRPr>
            </a:pPr>
            <a:r>
              <a:rPr lang="es-EC" sz="2800" dirty="0">
                <a:solidFill>
                  <a:srgbClr val="282828"/>
                </a:solidFill>
              </a:rPr>
              <a:t>Compromiso con ambiente, salud y comunidad.</a:t>
            </a:r>
          </a:p>
        </p:txBody>
      </p:sp>
      <p:pic>
        <p:nvPicPr>
          <p:cNvPr id="16" name="Marcador de contenido 8"/>
          <p:cNvPicPr/>
          <p:nvPr/>
        </p:nvPicPr>
        <p:blipFill>
          <a:blip r:embed="rId3">
            <a:extLst>
              <a:ext uri="{28A0092B-C50C-407E-A947-70E740481C1C}">
                <a14:useLocalDpi xmlns:a14="http://schemas.microsoft.com/office/drawing/2010/main" val="0"/>
              </a:ext>
            </a:extLst>
          </a:blip>
          <a:stretch>
            <a:fillRect/>
          </a:stretch>
        </p:blipFill>
        <p:spPr>
          <a:xfrm>
            <a:off x="13434880" y="3897961"/>
            <a:ext cx="4114327" cy="443168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p:nvPr/>
        </p:nvSpPr>
        <p:spPr>
          <a:xfrm>
            <a:off x="1790700" y="1943100"/>
            <a:ext cx="6629400" cy="259080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sz="2000">
                <a:solidFill>
                  <a:srgbClr val="282828"/>
                </a:solidFill>
              </a:defRPr>
            </a:pPr>
            <a:r>
              <a:rPr lang="es-EC" sz="2800" dirty="0">
                <a:solidFill>
                  <a:srgbClr val="282828"/>
                </a:solidFill>
              </a:rPr>
              <a:t>Proyecto “Mi Barrio Verde”</a:t>
            </a:r>
          </a:p>
          <a:p>
            <a:pPr>
              <a:defRPr sz="2000">
                <a:solidFill>
                  <a:srgbClr val="282828"/>
                </a:solidFill>
              </a:defRPr>
            </a:pPr>
            <a:r>
              <a:rPr lang="es-EC" sz="2800" dirty="0">
                <a:solidFill>
                  <a:srgbClr val="282828"/>
                </a:solidFill>
              </a:rPr>
              <a:t>Mingas de limpieza</a:t>
            </a:r>
          </a:p>
          <a:p>
            <a:pPr>
              <a:defRPr sz="2000">
                <a:solidFill>
                  <a:srgbClr val="282828"/>
                </a:solidFill>
              </a:defRPr>
            </a:pPr>
            <a:r>
              <a:rPr lang="es-EC" sz="2800" dirty="0">
                <a:solidFill>
                  <a:srgbClr val="282828"/>
                </a:solidFill>
              </a:rPr>
              <a:t>500 plantas gestionadas para espacios públicos.</a:t>
            </a:r>
          </a:p>
        </p:txBody>
      </p:sp>
      <p:pic>
        <p:nvPicPr>
          <p:cNvPr id="12" name="Imagen 11"/>
          <p:cNvPicPr/>
          <p:nvPr/>
        </p:nvPicPr>
        <p:blipFill>
          <a:blip r:embed="rId2">
            <a:extLst>
              <a:ext uri="{28A0092B-C50C-407E-A947-70E740481C1C}">
                <a14:useLocalDpi xmlns:a14="http://schemas.microsoft.com/office/drawing/2010/main" val="0"/>
              </a:ext>
            </a:extLst>
          </a:blip>
          <a:stretch>
            <a:fillRect/>
          </a:stretch>
        </p:blipFill>
        <p:spPr>
          <a:xfrm>
            <a:off x="12649200" y="4993351"/>
            <a:ext cx="4572000" cy="4419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Imagen 16"/>
          <p:cNvPicPr/>
          <p:nvPr/>
        </p:nvPicPr>
        <p:blipFill>
          <a:blip r:embed="rId3">
            <a:extLst>
              <a:ext uri="{28A0092B-C50C-407E-A947-70E740481C1C}">
                <a14:useLocalDpi xmlns:a14="http://schemas.microsoft.com/office/drawing/2010/main" val="0"/>
              </a:ext>
            </a:extLst>
          </a:blip>
          <a:stretch>
            <a:fillRect/>
          </a:stretch>
        </p:blipFill>
        <p:spPr>
          <a:xfrm>
            <a:off x="1752600" y="5068425"/>
            <a:ext cx="4571999" cy="4269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Imagen 17"/>
          <p:cNvPicPr/>
          <p:nvPr/>
        </p:nvPicPr>
        <p:blipFill>
          <a:blip r:embed="rId4">
            <a:extLst>
              <a:ext uri="{28A0092B-C50C-407E-A947-70E740481C1C}">
                <a14:useLocalDpi xmlns:a14="http://schemas.microsoft.com/office/drawing/2010/main" val="0"/>
              </a:ext>
            </a:extLst>
          </a:blip>
          <a:stretch>
            <a:fillRect/>
          </a:stretch>
        </p:blipFill>
        <p:spPr>
          <a:xfrm>
            <a:off x="7200899" y="5011838"/>
            <a:ext cx="4572000" cy="4419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p:nvPr/>
        </p:nvSpPr>
        <p:spPr>
          <a:xfrm>
            <a:off x="640080" y="1005840"/>
            <a:ext cx="7498079" cy="131826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sz="2000">
                <a:solidFill>
                  <a:srgbClr val="282828"/>
                </a:solidFill>
              </a:defRPr>
            </a:pPr>
            <a:r>
              <a:rPr lang="es-EC" sz="2800" dirty="0">
                <a:solidFill>
                  <a:srgbClr val="282828"/>
                </a:solidFill>
              </a:rPr>
              <a:t>Coordinación con el Centro de Salud</a:t>
            </a:r>
          </a:p>
          <a:p>
            <a:pPr>
              <a:defRPr sz="2000">
                <a:solidFill>
                  <a:srgbClr val="282828"/>
                </a:solidFill>
              </a:defRPr>
            </a:pPr>
            <a:r>
              <a:rPr lang="es-EC" sz="2800" dirty="0">
                <a:solidFill>
                  <a:srgbClr val="282828"/>
                </a:solidFill>
              </a:rPr>
              <a:t>Mejoramiento de instalaciones</a:t>
            </a:r>
          </a:p>
          <a:p>
            <a:pPr marL="0" indent="0">
              <a:buFont typeface="Arial" panose="020B0604020202020204" pitchFamily="34" charset="0"/>
              <a:buNone/>
              <a:defRPr sz="2000">
                <a:solidFill>
                  <a:srgbClr val="282828"/>
                </a:solidFill>
              </a:defRPr>
            </a:pPr>
            <a:endParaRPr lang="es-EC" sz="2800" dirty="0">
              <a:solidFill>
                <a:srgbClr val="282828"/>
              </a:solidFill>
            </a:endParaRPr>
          </a:p>
        </p:txBody>
      </p:sp>
      <p:pic>
        <p:nvPicPr>
          <p:cNvPr id="3" name="Imagen 2"/>
          <p:cNvPicPr/>
          <p:nvPr/>
        </p:nvPicPr>
        <p:blipFill>
          <a:blip r:embed="rId2">
            <a:extLst>
              <a:ext uri="{28A0092B-C50C-407E-A947-70E740481C1C}">
                <a14:useLocalDpi xmlns:a14="http://schemas.microsoft.com/office/drawing/2010/main" val="0"/>
              </a:ext>
            </a:extLst>
          </a:blip>
          <a:stretch>
            <a:fillRect/>
          </a:stretch>
        </p:blipFill>
        <p:spPr>
          <a:xfrm>
            <a:off x="1184911" y="2539841"/>
            <a:ext cx="7315200" cy="3433762"/>
          </a:xfrm>
          <a:prstGeom prst="rect">
            <a:avLst/>
          </a:prstGeom>
          <a:ln>
            <a:noFill/>
          </a:ln>
          <a:effectLst>
            <a:softEdge rad="112500"/>
          </a:effectLst>
        </p:spPr>
      </p:pic>
      <p:pic>
        <p:nvPicPr>
          <p:cNvPr id="4" name="Imagen 3"/>
          <p:cNvPicPr/>
          <p:nvPr/>
        </p:nvPicPr>
        <p:blipFill>
          <a:blip r:embed="rId3">
            <a:extLst>
              <a:ext uri="{28A0092B-C50C-407E-A947-70E740481C1C}">
                <a14:useLocalDpi xmlns:a14="http://schemas.microsoft.com/office/drawing/2010/main" val="0"/>
              </a:ext>
            </a:extLst>
          </a:blip>
          <a:stretch>
            <a:fillRect/>
          </a:stretch>
        </p:blipFill>
        <p:spPr>
          <a:xfrm>
            <a:off x="11125200" y="2539842"/>
            <a:ext cx="5638800" cy="3433761"/>
          </a:xfrm>
          <a:prstGeom prst="rect">
            <a:avLst/>
          </a:prstGeom>
          <a:ln>
            <a:noFill/>
          </a:ln>
          <a:effectLst>
            <a:softEdge rad="112500"/>
          </a:effectLst>
        </p:spPr>
      </p:pic>
      <p:pic>
        <p:nvPicPr>
          <p:cNvPr id="5" name="Imagen 4"/>
          <p:cNvPicPr/>
          <p:nvPr/>
        </p:nvPicPr>
        <p:blipFill>
          <a:blip r:embed="rId4">
            <a:extLst>
              <a:ext uri="{28A0092B-C50C-407E-A947-70E740481C1C}">
                <a14:useLocalDpi xmlns:a14="http://schemas.microsoft.com/office/drawing/2010/main" val="0"/>
              </a:ext>
            </a:extLst>
          </a:blip>
          <a:stretch>
            <a:fillRect/>
          </a:stretch>
        </p:blipFill>
        <p:spPr>
          <a:xfrm>
            <a:off x="6477000" y="6189344"/>
            <a:ext cx="6263639" cy="3810000"/>
          </a:xfrm>
          <a:prstGeom prst="rect">
            <a:avLst/>
          </a:prstGeom>
          <a:ln>
            <a:noFill/>
          </a:ln>
          <a:effectLst>
            <a:softEdge rad="112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p:nvPr/>
        </p:nvSpPr>
        <p:spPr>
          <a:xfrm>
            <a:off x="640080" y="1005840"/>
            <a:ext cx="7498079" cy="192786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sz="2000">
                <a:solidFill>
                  <a:srgbClr val="282828"/>
                </a:solidFill>
              </a:defRPr>
            </a:pPr>
            <a:r>
              <a:rPr lang="es-EC" sz="2800" dirty="0">
                <a:solidFill>
                  <a:srgbClr val="282828"/>
                </a:solidFill>
              </a:rPr>
              <a:t>Recepción de solicitudes</a:t>
            </a:r>
          </a:p>
          <a:p>
            <a:pPr>
              <a:defRPr sz="2000">
                <a:solidFill>
                  <a:srgbClr val="282828"/>
                </a:solidFill>
              </a:defRPr>
            </a:pPr>
            <a:r>
              <a:rPr lang="es-EC" sz="2800" dirty="0">
                <a:solidFill>
                  <a:srgbClr val="282828"/>
                </a:solidFill>
              </a:rPr>
              <a:t>Orientación y acompañamiento</a:t>
            </a:r>
          </a:p>
          <a:p>
            <a:pPr>
              <a:defRPr sz="2000">
                <a:solidFill>
                  <a:srgbClr val="282828"/>
                </a:solidFill>
              </a:defRPr>
            </a:pPr>
            <a:r>
              <a:rPr lang="es-EC" sz="2800" dirty="0">
                <a:solidFill>
                  <a:srgbClr val="282828"/>
                </a:solidFill>
              </a:rPr>
              <a:t>Canalización de requerimientos</a:t>
            </a:r>
          </a:p>
        </p:txBody>
      </p:sp>
      <p:pic>
        <p:nvPicPr>
          <p:cNvPr id="3" name="Imagen 2"/>
          <p:cNvPicPr/>
          <p:nvPr/>
        </p:nvPicPr>
        <p:blipFill>
          <a:blip r:embed="rId2">
            <a:extLst>
              <a:ext uri="{28A0092B-C50C-407E-A947-70E740481C1C}">
                <a14:useLocalDpi xmlns:a14="http://schemas.microsoft.com/office/drawing/2010/main" val="0"/>
              </a:ext>
            </a:extLst>
          </a:blip>
          <a:stretch>
            <a:fillRect/>
          </a:stretch>
        </p:blipFill>
        <p:spPr>
          <a:xfrm>
            <a:off x="2590801" y="3390899"/>
            <a:ext cx="5105400" cy="5029200"/>
          </a:xfrm>
          <a:prstGeom prst="rect">
            <a:avLst/>
          </a:prstGeom>
          <a:ln>
            <a:noFill/>
          </a:ln>
          <a:effectLst>
            <a:softEdge rad="112500"/>
          </a:effectLst>
        </p:spPr>
      </p:pic>
      <p:pic>
        <p:nvPicPr>
          <p:cNvPr id="4" name="Imagen 3"/>
          <p:cNvPicPr/>
          <p:nvPr/>
        </p:nvPicPr>
        <p:blipFill>
          <a:blip r:embed="rId3">
            <a:extLst>
              <a:ext uri="{28A0092B-C50C-407E-A947-70E740481C1C}">
                <a14:useLocalDpi xmlns:a14="http://schemas.microsoft.com/office/drawing/2010/main" val="0"/>
              </a:ext>
            </a:extLst>
          </a:blip>
          <a:stretch>
            <a:fillRect/>
          </a:stretch>
        </p:blipFill>
        <p:spPr>
          <a:xfrm>
            <a:off x="10591800" y="3390900"/>
            <a:ext cx="5334000" cy="5029199"/>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p:nvPr/>
        </p:nvSpPr>
        <p:spPr>
          <a:xfrm>
            <a:off x="640080" y="1005840"/>
            <a:ext cx="7498079" cy="177546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sz="2000">
                <a:solidFill>
                  <a:srgbClr val="282828"/>
                </a:solidFill>
              </a:defRPr>
            </a:pPr>
            <a:r>
              <a:rPr lang="es-EC" sz="2800">
                <a:solidFill>
                  <a:srgbClr val="282828"/>
                </a:solidFill>
              </a:rPr>
              <a:t>Inspecciones en vías y alcantarillado</a:t>
            </a:r>
          </a:p>
          <a:p>
            <a:pPr>
              <a:defRPr sz="2000">
                <a:solidFill>
                  <a:srgbClr val="282828"/>
                </a:solidFill>
              </a:defRPr>
            </a:pPr>
            <a:r>
              <a:rPr lang="es-EC" sz="2800">
                <a:solidFill>
                  <a:srgbClr val="282828"/>
                </a:solidFill>
              </a:rPr>
              <a:t>Seguimiento a quebradas y espacios públicos</a:t>
            </a:r>
          </a:p>
          <a:p>
            <a:pPr>
              <a:defRPr sz="2000">
                <a:solidFill>
                  <a:srgbClr val="282828"/>
                </a:solidFill>
              </a:defRPr>
            </a:pPr>
            <a:r>
              <a:rPr lang="es-EC" sz="2800">
                <a:solidFill>
                  <a:srgbClr val="282828"/>
                </a:solidFill>
              </a:rPr>
              <a:t>Gestiones con el Municipio de Mejía</a:t>
            </a:r>
            <a:endParaRPr lang="es-EC" sz="2800" dirty="0">
              <a:solidFill>
                <a:srgbClr val="282828"/>
              </a:solidFill>
            </a:endParaRPr>
          </a:p>
        </p:txBody>
      </p:sp>
      <p:pic>
        <p:nvPicPr>
          <p:cNvPr id="3" name="Imagen 2"/>
          <p:cNvPicPr/>
          <p:nvPr/>
        </p:nvPicPr>
        <p:blipFill>
          <a:blip r:embed="rId2">
            <a:extLst>
              <a:ext uri="{28A0092B-C50C-407E-A947-70E740481C1C}">
                <a14:useLocalDpi xmlns:a14="http://schemas.microsoft.com/office/drawing/2010/main" val="0"/>
              </a:ext>
            </a:extLst>
          </a:blip>
          <a:stretch>
            <a:fillRect/>
          </a:stretch>
        </p:blipFill>
        <p:spPr>
          <a:xfrm>
            <a:off x="1752600" y="3822701"/>
            <a:ext cx="3962400" cy="4806948"/>
          </a:xfrm>
          <a:prstGeom prst="rect">
            <a:avLst/>
          </a:prstGeom>
          <a:ln>
            <a:noFill/>
          </a:ln>
          <a:effectLst>
            <a:softEdge rad="112500"/>
          </a:effectLst>
        </p:spPr>
      </p:pic>
      <p:pic>
        <p:nvPicPr>
          <p:cNvPr id="4" name="Imagen 3"/>
          <p:cNvPicPr/>
          <p:nvPr/>
        </p:nvPicPr>
        <p:blipFill>
          <a:blip r:embed="rId3">
            <a:extLst>
              <a:ext uri="{28A0092B-C50C-407E-A947-70E740481C1C}">
                <a14:useLocalDpi xmlns:a14="http://schemas.microsoft.com/office/drawing/2010/main" val="0"/>
              </a:ext>
            </a:extLst>
          </a:blip>
          <a:stretch>
            <a:fillRect/>
          </a:stretch>
        </p:blipFill>
        <p:spPr>
          <a:xfrm>
            <a:off x="7162801" y="3860800"/>
            <a:ext cx="3962400" cy="4806949"/>
          </a:xfrm>
          <a:prstGeom prst="rect">
            <a:avLst/>
          </a:prstGeom>
          <a:ln>
            <a:noFill/>
          </a:ln>
          <a:effectLst>
            <a:softEdge rad="112500"/>
          </a:effectLst>
        </p:spPr>
      </p:pic>
      <p:pic>
        <p:nvPicPr>
          <p:cNvPr id="5" name="Imagen 4"/>
          <p:cNvPicPr/>
          <p:nvPr/>
        </p:nvPicPr>
        <p:blipFill>
          <a:blip r:embed="rId4">
            <a:extLst>
              <a:ext uri="{28A0092B-C50C-407E-A947-70E740481C1C}">
                <a14:useLocalDpi xmlns:a14="http://schemas.microsoft.com/office/drawing/2010/main" val="0"/>
              </a:ext>
            </a:extLst>
          </a:blip>
          <a:stretch>
            <a:fillRect/>
          </a:stretch>
        </p:blipFill>
        <p:spPr>
          <a:xfrm>
            <a:off x="12573002" y="3860800"/>
            <a:ext cx="3810000" cy="4787899"/>
          </a:xfrm>
          <a:prstGeom prst="rect">
            <a:avLst/>
          </a:prstGeom>
          <a:ln>
            <a:noFill/>
          </a:ln>
          <a:effectLst>
            <a:softEdge rad="112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p:nvPr/>
        </p:nvSpPr>
        <p:spPr>
          <a:xfrm>
            <a:off x="640080" y="1005840"/>
            <a:ext cx="7498079" cy="185166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sz="2000">
                <a:solidFill>
                  <a:srgbClr val="282828"/>
                </a:solidFill>
              </a:defRPr>
            </a:pPr>
            <a:r>
              <a:rPr lang="es-EC" sz="2800">
                <a:solidFill>
                  <a:srgbClr val="282828"/>
                </a:solidFill>
              </a:rPr>
              <a:t>Gestión transparente y comprometida</a:t>
            </a:r>
          </a:p>
          <a:p>
            <a:pPr>
              <a:defRPr sz="2000">
                <a:solidFill>
                  <a:srgbClr val="282828"/>
                </a:solidFill>
              </a:defRPr>
            </a:pPr>
            <a:r>
              <a:rPr lang="es-EC" sz="2800">
                <a:solidFill>
                  <a:srgbClr val="282828"/>
                </a:solidFill>
              </a:rPr>
              <a:t>Trabajo articulado con instituciones</a:t>
            </a:r>
          </a:p>
          <a:p>
            <a:pPr>
              <a:defRPr sz="2000">
                <a:solidFill>
                  <a:srgbClr val="282828"/>
                </a:solidFill>
              </a:defRPr>
            </a:pPr>
            <a:r>
              <a:rPr lang="es-EC" sz="2800">
                <a:solidFill>
                  <a:srgbClr val="282828"/>
                </a:solidFill>
              </a:rPr>
              <a:t>Acciones orientadas al desarrollo sostenible</a:t>
            </a:r>
            <a:endParaRPr lang="es-EC" sz="2800" dirty="0">
              <a:solidFill>
                <a:srgbClr val="282828"/>
              </a:solidFill>
            </a:endParaRPr>
          </a:p>
        </p:txBody>
      </p:sp>
      <p:pic>
        <p:nvPicPr>
          <p:cNvPr id="3" name="Imagen 2"/>
          <p:cNvPicPr/>
          <p:nvPr/>
        </p:nvPicPr>
        <p:blipFill>
          <a:blip r:embed="rId2">
            <a:extLst>
              <a:ext uri="{28A0092B-C50C-407E-A947-70E740481C1C}">
                <a14:useLocalDpi xmlns:a14="http://schemas.microsoft.com/office/drawing/2010/main" val="0"/>
              </a:ext>
            </a:extLst>
          </a:blip>
          <a:stretch>
            <a:fillRect/>
          </a:stretch>
        </p:blipFill>
        <p:spPr>
          <a:xfrm>
            <a:off x="1981200" y="3086100"/>
            <a:ext cx="5943601" cy="5634990"/>
          </a:xfrm>
          <a:prstGeom prst="rect">
            <a:avLst/>
          </a:prstGeom>
          <a:ln>
            <a:noFill/>
          </a:ln>
          <a:effectLst>
            <a:softEdge rad="112500"/>
          </a:effectLst>
        </p:spPr>
      </p:pic>
      <p:pic>
        <p:nvPicPr>
          <p:cNvPr id="4" name="Imagen 3"/>
          <p:cNvPicPr/>
          <p:nvPr/>
        </p:nvPicPr>
        <p:blipFill>
          <a:blip r:embed="rId3">
            <a:extLst>
              <a:ext uri="{28A0092B-C50C-407E-A947-70E740481C1C}">
                <a14:useLocalDpi xmlns:a14="http://schemas.microsoft.com/office/drawing/2010/main" val="0"/>
              </a:ext>
            </a:extLst>
          </a:blip>
          <a:stretch>
            <a:fillRect/>
          </a:stretch>
        </p:blipFill>
        <p:spPr>
          <a:xfrm>
            <a:off x="10058400" y="3086100"/>
            <a:ext cx="6248400" cy="5787390"/>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3246098"/>
            <a:ext cx="6953905" cy="3794804"/>
          </a:xfrm>
          <a:custGeom>
            <a:avLst/>
            <a:gdLst/>
            <a:ahLst/>
            <a:cxnLst/>
            <a:rect l="l" t="t" r="r" b="b"/>
            <a:pathLst>
              <a:path w="6953905" h="3794804">
                <a:moveTo>
                  <a:pt x="0" y="0"/>
                </a:moveTo>
                <a:lnTo>
                  <a:pt x="6953905" y="0"/>
                </a:lnTo>
                <a:lnTo>
                  <a:pt x="6953905" y="3794804"/>
                </a:lnTo>
                <a:lnTo>
                  <a:pt x="0" y="3794804"/>
                </a:lnTo>
                <a:lnTo>
                  <a:pt x="0" y="0"/>
                </a:lnTo>
                <a:close/>
              </a:path>
            </a:pathLst>
          </a:custGeom>
          <a:blipFill>
            <a:blip r:embed="rId2"/>
            <a:stretch>
              <a:fillRect/>
            </a:stretch>
          </a:blipFill>
        </p:spPr>
      </p:sp>
      <p:grpSp>
        <p:nvGrpSpPr>
          <p:cNvPr id="3" name="Group 3"/>
          <p:cNvGrpSpPr/>
          <p:nvPr/>
        </p:nvGrpSpPr>
        <p:grpSpPr>
          <a:xfrm>
            <a:off x="9144000" y="2190405"/>
            <a:ext cx="10152844" cy="7067895"/>
            <a:chOff x="0" y="0"/>
            <a:chExt cx="13537125" cy="9423860"/>
          </a:xfrm>
        </p:grpSpPr>
        <p:sp>
          <p:nvSpPr>
            <p:cNvPr id="4" name="TextBox 4"/>
            <p:cNvSpPr txBox="1"/>
            <p:nvPr/>
          </p:nvSpPr>
          <p:spPr>
            <a:xfrm>
              <a:off x="0" y="-28575"/>
              <a:ext cx="13537125" cy="1400175"/>
            </a:xfrm>
            <a:prstGeom prst="rect">
              <a:avLst/>
            </a:prstGeom>
          </p:spPr>
          <p:txBody>
            <a:bodyPr lIns="0" tIns="0" rIns="0" bIns="0" rtlCol="0" anchor="t">
              <a:spAutoFit/>
            </a:bodyPr>
            <a:lstStyle/>
            <a:p>
              <a:pPr algn="just">
                <a:lnSpc>
                  <a:spcPts val="4115"/>
                </a:lnSpc>
              </a:pPr>
              <a:r>
                <a:rPr lang="en-US" sz="3430">
                  <a:solidFill>
                    <a:srgbClr val="222222"/>
                  </a:solidFill>
                  <a:latin typeface="Poppins Bold" panose="00000800000000000000"/>
                  <a:ea typeface="Poppins Bold" panose="00000800000000000000"/>
                  <a:cs typeface="Poppins Bold" panose="00000800000000000000"/>
                  <a:sym typeface="Poppins Bold" panose="00000800000000000000"/>
                </a:rPr>
                <a:t>PRESIDENTE</a:t>
              </a:r>
            </a:p>
            <a:p>
              <a:pPr algn="just">
                <a:lnSpc>
                  <a:spcPts val="4115"/>
                </a:lnSpc>
                <a:spcBef>
                  <a:spcPct val="0"/>
                </a:spcBef>
              </a:pPr>
              <a:r>
                <a:rPr lang="en-US" sz="3430">
                  <a:solidFill>
                    <a:srgbClr val="222222"/>
                  </a:solidFill>
                  <a:latin typeface="Poppins Bold" panose="00000800000000000000"/>
                  <a:ea typeface="Poppins Bold" panose="00000800000000000000"/>
                  <a:cs typeface="Poppins Bold" panose="00000800000000000000"/>
                  <a:sym typeface="Poppins Bold" panose="00000800000000000000"/>
                </a:rPr>
                <a:t>ING.SANTIAGO TERÁN</a:t>
              </a:r>
            </a:p>
          </p:txBody>
        </p:sp>
        <p:sp>
          <p:nvSpPr>
            <p:cNvPr id="5" name="TextBox 5"/>
            <p:cNvSpPr txBox="1"/>
            <p:nvPr/>
          </p:nvSpPr>
          <p:spPr>
            <a:xfrm>
              <a:off x="0" y="2021545"/>
              <a:ext cx="13537125" cy="140017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VICEPRESIDENTA</a:t>
              </a:r>
            </a:p>
            <a:p>
              <a:pPr algn="just">
                <a:lnSpc>
                  <a:spcPts val="4115"/>
                </a:lnSpc>
                <a:spcBef>
                  <a:spcPct val="0"/>
                </a:spcBef>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TLGA. KARINA CEVALLOS</a:t>
              </a:r>
            </a:p>
          </p:txBody>
        </p:sp>
        <p:sp>
          <p:nvSpPr>
            <p:cNvPr id="6" name="TextBox 6"/>
            <p:cNvSpPr txBox="1"/>
            <p:nvPr/>
          </p:nvSpPr>
          <p:spPr>
            <a:xfrm>
              <a:off x="0" y="4167845"/>
              <a:ext cx="13537125" cy="1400175"/>
            </a:xfrm>
            <a:prstGeom prst="rect">
              <a:avLst/>
            </a:prstGeom>
          </p:spPr>
          <p:txBody>
            <a:bodyPr lIns="0" tIns="0" rIns="0" bIns="0" rtlCol="0" anchor="t">
              <a:spAutoFit/>
            </a:bodyPr>
            <a:lstStyle/>
            <a:p>
              <a:pPr algn="just">
                <a:lnSpc>
                  <a:spcPts val="4115"/>
                </a:lnSpc>
              </a:pPr>
              <a:r>
                <a:rPr lang="en-US" sz="3430">
                  <a:solidFill>
                    <a:srgbClr val="222222"/>
                  </a:solidFill>
                  <a:latin typeface="Poppins Bold" panose="00000800000000000000"/>
                  <a:ea typeface="Poppins Bold" panose="00000800000000000000"/>
                  <a:cs typeface="Poppins Bold" panose="00000800000000000000"/>
                  <a:sym typeface="Poppins Bold" panose="00000800000000000000"/>
                </a:rPr>
                <a:t>VOCAL</a:t>
              </a:r>
            </a:p>
            <a:p>
              <a:pPr algn="just">
                <a:lnSpc>
                  <a:spcPts val="4115"/>
                </a:lnSpc>
                <a:spcBef>
                  <a:spcPct val="0"/>
                </a:spcBef>
              </a:pPr>
              <a:r>
                <a:rPr lang="en-US" sz="3430">
                  <a:solidFill>
                    <a:srgbClr val="222222"/>
                  </a:solidFill>
                  <a:latin typeface="Poppins Bold" panose="00000800000000000000"/>
                  <a:ea typeface="Poppins Bold" panose="00000800000000000000"/>
                  <a:cs typeface="Poppins Bold" panose="00000800000000000000"/>
                  <a:sym typeface="Poppins Bold" panose="00000800000000000000"/>
                </a:rPr>
                <a:t>SR. GONZALO AGUIRRE</a:t>
              </a:r>
            </a:p>
          </p:txBody>
        </p:sp>
        <p:sp>
          <p:nvSpPr>
            <p:cNvPr id="7" name="TextBox 7"/>
            <p:cNvSpPr txBox="1"/>
            <p:nvPr/>
          </p:nvSpPr>
          <p:spPr>
            <a:xfrm>
              <a:off x="0" y="6212456"/>
              <a:ext cx="13537125" cy="140017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VOCAL</a:t>
              </a:r>
            </a:p>
            <a:p>
              <a:pPr algn="just">
                <a:lnSpc>
                  <a:spcPts val="4115"/>
                </a:lnSpc>
                <a:spcBef>
                  <a:spcPct val="0"/>
                </a:spcBef>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SR. DAVID ESPIN</a:t>
              </a:r>
            </a:p>
          </p:txBody>
        </p:sp>
        <p:sp>
          <p:nvSpPr>
            <p:cNvPr id="8" name="TextBox 8"/>
            <p:cNvSpPr txBox="1"/>
            <p:nvPr/>
          </p:nvSpPr>
          <p:spPr>
            <a:xfrm>
              <a:off x="0" y="8023685"/>
              <a:ext cx="13537125" cy="1400175"/>
            </a:xfrm>
            <a:prstGeom prst="rect">
              <a:avLst/>
            </a:prstGeom>
          </p:spPr>
          <p:txBody>
            <a:bodyPr lIns="0" tIns="0" rIns="0" bIns="0" rtlCol="0" anchor="t">
              <a:spAutoFit/>
            </a:bodyPr>
            <a:lstStyle/>
            <a:p>
              <a:pPr algn="just">
                <a:lnSpc>
                  <a:spcPts val="4115"/>
                </a:lnSpc>
              </a:pPr>
              <a:r>
                <a:rPr lang="en-US" sz="3430">
                  <a:solidFill>
                    <a:srgbClr val="222222"/>
                  </a:solidFill>
                  <a:latin typeface="Poppins Bold" panose="00000800000000000000"/>
                  <a:ea typeface="Poppins Bold" panose="00000800000000000000"/>
                  <a:cs typeface="Poppins Bold" panose="00000800000000000000"/>
                  <a:sym typeface="Poppins Bold" panose="00000800000000000000"/>
                </a:rPr>
                <a:t>VOCAL</a:t>
              </a:r>
            </a:p>
            <a:p>
              <a:pPr algn="just">
                <a:lnSpc>
                  <a:spcPts val="4115"/>
                </a:lnSpc>
                <a:spcBef>
                  <a:spcPct val="0"/>
                </a:spcBef>
              </a:pPr>
              <a:r>
                <a:rPr lang="en-US" sz="3430">
                  <a:solidFill>
                    <a:srgbClr val="222222"/>
                  </a:solidFill>
                  <a:latin typeface="Poppins Bold" panose="00000800000000000000"/>
                  <a:ea typeface="Poppins Bold" panose="00000800000000000000"/>
                  <a:cs typeface="Poppins Bold" panose="00000800000000000000"/>
                  <a:sym typeface="Poppins Bold" panose="00000800000000000000"/>
                </a:rPr>
                <a:t>SR. TOMAS AGUILAR</a:t>
              </a:r>
            </a:p>
          </p:txBody>
        </p:sp>
      </p:grpSp>
      <p:sp>
        <p:nvSpPr>
          <p:cNvPr id="9" name="TextBox 9"/>
          <p:cNvSpPr txBox="1"/>
          <p:nvPr/>
        </p:nvSpPr>
        <p:spPr>
          <a:xfrm>
            <a:off x="626629" y="251169"/>
            <a:ext cx="17034742" cy="1564587"/>
          </a:xfrm>
          <a:prstGeom prst="rect">
            <a:avLst/>
          </a:prstGeom>
        </p:spPr>
        <p:txBody>
          <a:bodyPr lIns="0" tIns="0" rIns="0" bIns="0" rtlCol="0" anchor="t">
            <a:spAutoFit/>
          </a:bodyPr>
          <a:lstStyle/>
          <a:p>
            <a:pPr algn="ctr">
              <a:lnSpc>
                <a:spcPts val="5995"/>
              </a:lnSpc>
            </a:pPr>
            <a:r>
              <a:rPr lang="en-US" sz="5450" dirty="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MIEMBROS DEL GAD PARROQUIAL DE</a:t>
            </a:r>
            <a:r>
              <a:rPr lang="en-US" sz="5450" dirty="0">
                <a:solidFill>
                  <a:srgbClr val="110F0D"/>
                </a:solidFill>
                <a:latin typeface="Poppins Ultra-Bold" panose="00000900000000000000"/>
                <a:ea typeface="Poppins Ultra-Bold" panose="00000900000000000000"/>
                <a:cs typeface="Poppins Ultra-Bold" panose="00000900000000000000"/>
                <a:sym typeface="Poppins Ultra-Bold" panose="00000900000000000000"/>
              </a:rPr>
              <a:t> </a:t>
            </a:r>
            <a:r>
              <a:rPr lang="en-US" sz="5450" dirty="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UYUMBICHO 2023-2027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513510" y="692125"/>
            <a:ext cx="16622089" cy="1885131"/>
          </a:xfrm>
          <a:prstGeom prst="rect">
            <a:avLst/>
          </a:prstGeom>
        </p:spPr>
        <p:txBody>
          <a:bodyPr wrap="square" lIns="0" tIns="0" rIns="0" bIns="0" rtlCol="0" anchor="t">
            <a:spAutoFit/>
          </a:bodyPr>
          <a:lstStyle/>
          <a:p>
            <a:pPr algn="l">
              <a:lnSpc>
                <a:spcPts val="4895"/>
              </a:lnSpc>
              <a:spcBef>
                <a:spcPct val="0"/>
              </a:spcBef>
            </a:pPr>
            <a:r>
              <a:rPr lang="es-EC" sz="4400" b="0" i="0" dirty="0">
                <a:solidFill>
                  <a:srgbClr val="080809"/>
                </a:solidFill>
                <a:effectLst/>
                <a:latin typeface="Segoe UI Historic" panose="020B0502040204020203" pitchFamily="34" charset="0"/>
              </a:rPr>
              <a:t>Entrega de materiales al grupo de agricultores del adulto mayor de San Cristóbal de Uyumbicho junto a la fundación Paisajes Sostenibles.</a:t>
            </a:r>
            <a:endParaRPr lang="en-US" sz="4080" dirty="0">
              <a:solidFill>
                <a:srgbClr val="026D53"/>
              </a:solidFill>
              <a:latin typeface="Poppins Heavy" panose="00000A00000000000000"/>
              <a:ea typeface="Poppins Heavy" panose="00000A00000000000000"/>
              <a:cs typeface="Poppins Heavy" panose="00000A00000000000000"/>
              <a:sym typeface="Poppins Heavy" panose="00000A00000000000000"/>
            </a:endParaRPr>
          </a:p>
        </p:txBody>
      </p:sp>
      <p:pic>
        <p:nvPicPr>
          <p:cNvPr id="5122" name="Picture 2" descr="No hay ninguna descripción de la foto disponi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3162300"/>
            <a:ext cx="10210800" cy="57435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13510" y="1265400"/>
            <a:ext cx="15260979" cy="1276217"/>
          </a:xfrm>
          <a:prstGeom prst="rect">
            <a:avLst/>
          </a:prstGeom>
        </p:spPr>
        <p:txBody>
          <a:bodyPr lIns="0" tIns="0" rIns="0" bIns="0" rtlCol="0" anchor="t">
            <a:spAutoFit/>
          </a:bodyPr>
          <a:lstStyle/>
          <a:p>
            <a:pPr algn="l">
              <a:lnSpc>
                <a:spcPts val="4895"/>
              </a:lnSpc>
              <a:spcBef>
                <a:spcPct val="0"/>
              </a:spcBef>
            </a:pPr>
            <a:r>
              <a:rPr lang="en-US" sz="4080">
                <a:solidFill>
                  <a:srgbClr val="026D53"/>
                </a:solidFill>
                <a:latin typeface="Poppins Heavy" panose="00000A00000000000000"/>
                <a:ea typeface="Poppins Heavy" panose="00000A00000000000000"/>
                <a:cs typeface="Poppins Heavy" panose="00000A00000000000000"/>
                <a:sym typeface="Poppins Heavy" panose="00000A00000000000000"/>
              </a:rPr>
              <a:t>INFORME COMISION DE PLANIFICACIÓN, PRESUPUESTO Y GESTIÓN DE LA COOPERACIÓN INTERNACIONAL.</a:t>
            </a:r>
          </a:p>
        </p:txBody>
      </p:sp>
      <p:sp>
        <p:nvSpPr>
          <p:cNvPr id="3" name="TextBox 3"/>
          <p:cNvSpPr txBox="1"/>
          <p:nvPr/>
        </p:nvSpPr>
        <p:spPr>
          <a:xfrm>
            <a:off x="1513510" y="2786146"/>
            <a:ext cx="8263851" cy="409542"/>
          </a:xfrm>
          <a:prstGeom prst="rect">
            <a:avLst/>
          </a:prstGeom>
        </p:spPr>
        <p:txBody>
          <a:bodyPr lIns="0" tIns="0" rIns="0" bIns="0" rtlCol="0" anchor="t">
            <a:spAutoFit/>
          </a:bodyPr>
          <a:lstStyle/>
          <a:p>
            <a:pPr algn="just">
              <a:lnSpc>
                <a:spcPts val="3005"/>
              </a:lnSpc>
              <a:spcBef>
                <a:spcPct val="0"/>
              </a:spcBef>
            </a:pPr>
            <a:r>
              <a:rPr lang="en-US" sz="2505">
                <a:solidFill>
                  <a:srgbClr val="222222"/>
                </a:solidFill>
                <a:latin typeface="Poppins Bold" panose="00000800000000000000"/>
                <a:ea typeface="Poppins Bold" panose="00000800000000000000"/>
                <a:cs typeface="Poppins Bold" panose="00000800000000000000"/>
                <a:sym typeface="Poppins Bold" panose="00000800000000000000"/>
              </a:rPr>
              <a:t>Sr.Gonzalo Aguirre</a:t>
            </a:r>
          </a:p>
        </p:txBody>
      </p:sp>
      <p:sp>
        <p:nvSpPr>
          <p:cNvPr id="4" name="TextBox 4"/>
          <p:cNvSpPr txBox="1"/>
          <p:nvPr/>
        </p:nvSpPr>
        <p:spPr>
          <a:xfrm>
            <a:off x="2061522" y="4841821"/>
            <a:ext cx="14164955" cy="362902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En coordinación con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los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demás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miembros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del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gobierno</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parroquial</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se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analiza</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discute</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y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aprueban</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los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presupuestos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p>
          <a:p>
            <a:pPr algn="just">
              <a:lnSpc>
                <a:spcPts val="4115"/>
              </a:lnSpc>
            </a:pP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Verificación</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de las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cuentas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presupuestarias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y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su</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ejecución.</a:t>
            </a:r>
          </a:p>
          <a:p>
            <a:pPr algn="just">
              <a:lnSpc>
                <a:spcPts val="4115"/>
              </a:lnSpc>
            </a:pP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Seguimiento</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y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evaluación</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del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cumplimiento</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de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metas</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en</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el</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programa</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SIGAD, de la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Secretaría</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de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Planificación</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a:t>
            </a:r>
          </a:p>
          <a:p>
            <a:pPr algn="just">
              <a:lnSpc>
                <a:spcPts val="4115"/>
              </a:lnSpc>
              <a:spcBef>
                <a:spcPct val="0"/>
              </a:spcBef>
            </a:pP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Control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cuidado</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y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conservación</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 de la Piscina Laura Carbo de </a:t>
            </a:r>
            <a:r>
              <a:rPr lang="en-US" sz="3430"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Ayora</a:t>
            </a:r>
            <a:r>
              <a:rPr lang="en-US" sz="3430" dirty="0">
                <a:solidFill>
                  <a:srgbClr val="222222"/>
                </a:solidFill>
                <a:latin typeface="Poppins Medium" panose="00000600000000000000"/>
                <a:ea typeface="Poppins Medium" panose="00000600000000000000"/>
                <a:cs typeface="Poppins Medium" panose="00000600000000000000"/>
                <a:sym typeface="Poppins Medium" panose="0000060000000000000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20343" y="-1"/>
            <a:ext cx="7467657" cy="10287001"/>
            <a:chOff x="0" y="0"/>
            <a:chExt cx="11427534" cy="14905625"/>
          </a:xfrm>
        </p:grpSpPr>
        <p:pic>
          <p:nvPicPr>
            <p:cNvPr id="3" name="Picture 3"/>
            <p:cNvPicPr>
              <a:picLocks noChangeAspect="1"/>
            </p:cNvPicPr>
            <p:nvPr/>
          </p:nvPicPr>
          <p:blipFill>
            <a:blip r:embed="rId2"/>
            <a:srcRect l="15872" t="3178" r="15872"/>
            <a:stretch>
              <a:fillRect/>
            </a:stretch>
          </p:blipFill>
          <p:spPr>
            <a:xfrm>
              <a:off x="0" y="0"/>
              <a:ext cx="11427534" cy="14905625"/>
            </a:xfrm>
            <a:prstGeom prst="rect">
              <a:avLst/>
            </a:prstGeom>
          </p:spPr>
        </p:pic>
      </p:grpSp>
      <p:sp>
        <p:nvSpPr>
          <p:cNvPr id="4" name="Freeform 4"/>
          <p:cNvSpPr/>
          <p:nvPr/>
        </p:nvSpPr>
        <p:spPr>
          <a:xfrm rot="-5400000" flipH="1">
            <a:off x="-1109053" y="-1265474"/>
            <a:ext cx="19583402" cy="4359750"/>
          </a:xfrm>
          <a:custGeom>
            <a:avLst/>
            <a:gdLst/>
            <a:ahLst/>
            <a:cxnLst/>
            <a:rect l="l" t="t" r="r" b="b"/>
            <a:pathLst>
              <a:path w="16222324" h="4359750">
                <a:moveTo>
                  <a:pt x="16222324" y="0"/>
                </a:moveTo>
                <a:lnTo>
                  <a:pt x="0" y="0"/>
                </a:lnTo>
                <a:lnTo>
                  <a:pt x="0" y="4359749"/>
                </a:lnTo>
                <a:lnTo>
                  <a:pt x="16222324" y="4359749"/>
                </a:lnTo>
                <a:lnTo>
                  <a:pt x="16222324"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695068" y="2178693"/>
            <a:ext cx="11157598" cy="2419150"/>
          </a:xfrm>
          <a:prstGeom prst="rect">
            <a:avLst/>
          </a:prstGeom>
        </p:spPr>
        <p:txBody>
          <a:bodyPr lIns="0" tIns="0" rIns="0" bIns="0" rtlCol="0" anchor="t">
            <a:spAutoFit/>
          </a:bodyPr>
          <a:lstStyle/>
          <a:p>
            <a:pPr algn="ctr">
              <a:lnSpc>
                <a:spcPts val="6280"/>
              </a:lnSpc>
            </a:pPr>
            <a:r>
              <a:rPr lang="en-US" sz="5235">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PLAN DE ORDENAMIENTO TERRITORIAL</a:t>
            </a:r>
          </a:p>
          <a:p>
            <a:pPr algn="ctr">
              <a:lnSpc>
                <a:spcPts val="6280"/>
              </a:lnSpc>
              <a:spcBef>
                <a:spcPct val="0"/>
              </a:spcBef>
            </a:pPr>
            <a:endParaRPr lang="en-US" sz="5235">
              <a:solidFill>
                <a:srgbClr val="026D53"/>
              </a:solidFill>
              <a:latin typeface="Poppins Ultra-Bold" panose="00000900000000000000"/>
              <a:ea typeface="Poppins Ultra-Bold" panose="00000900000000000000"/>
              <a:cs typeface="Poppins Ultra-Bold" panose="00000900000000000000"/>
              <a:sym typeface="Poppins Ultra-Bold" panose="00000900000000000000"/>
            </a:endParaRPr>
          </a:p>
        </p:txBody>
      </p:sp>
      <p:sp>
        <p:nvSpPr>
          <p:cNvPr id="6" name="TextBox 6"/>
          <p:cNvSpPr txBox="1"/>
          <p:nvPr/>
        </p:nvSpPr>
        <p:spPr>
          <a:xfrm>
            <a:off x="871895" y="5143499"/>
            <a:ext cx="8023672" cy="948978"/>
          </a:xfrm>
          <a:prstGeom prst="rect">
            <a:avLst/>
          </a:prstGeom>
        </p:spPr>
        <p:txBody>
          <a:bodyPr wrap="square" lIns="0" tIns="0" rIns="0" bIns="0" rtlCol="0" anchor="t">
            <a:spAutoFit/>
          </a:bodyPr>
          <a:lstStyle/>
          <a:p>
            <a:pPr algn="ctr">
              <a:lnSpc>
                <a:spcPts val="3710"/>
              </a:lnSpc>
              <a:spcBef>
                <a:spcPct val="0"/>
              </a:spcBef>
            </a:pPr>
            <a:r>
              <a:rPr lang="en-US" sz="3095" dirty="0">
                <a:solidFill>
                  <a:srgbClr val="222222"/>
                </a:solidFill>
                <a:latin typeface="Poppins Medium" panose="00000600000000000000"/>
                <a:ea typeface="Poppins Medium" panose="00000600000000000000"/>
                <a:cs typeface="Poppins Medium" panose="00000600000000000000"/>
                <a:sym typeface="Poppins Medium" panose="00000600000000000000"/>
              </a:rPr>
              <a:t>Se </a:t>
            </a:r>
            <a:r>
              <a:rPr lang="en-US" sz="3095"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realizó</a:t>
            </a:r>
            <a:r>
              <a:rPr lang="en-US" sz="3095" dirty="0">
                <a:solidFill>
                  <a:srgbClr val="222222"/>
                </a:solidFill>
                <a:latin typeface="Poppins Medium" panose="00000600000000000000"/>
                <a:ea typeface="Poppins Medium" panose="00000600000000000000"/>
                <a:cs typeface="Poppins Medium" panose="00000600000000000000"/>
                <a:sym typeface="Poppins Medium" panose="00000600000000000000"/>
              </a:rPr>
              <a:t> la actualización del PDOT de acuerdo al nuevo plan nacional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0986" y="1103492"/>
            <a:ext cx="10483690" cy="876233"/>
          </a:xfrm>
          <a:prstGeom prst="rect">
            <a:avLst/>
          </a:prstGeom>
        </p:spPr>
        <p:txBody>
          <a:bodyPr lIns="0" tIns="0" rIns="0" bIns="0" rtlCol="0" anchor="t">
            <a:spAutoFit/>
          </a:bodyPr>
          <a:lstStyle/>
          <a:p>
            <a:pPr algn="l">
              <a:lnSpc>
                <a:spcPts val="6455"/>
              </a:lnSpc>
              <a:spcBef>
                <a:spcPct val="0"/>
              </a:spcBef>
            </a:pPr>
            <a:r>
              <a:rPr lang="en-US" sz="5380" dirty="0">
                <a:solidFill>
                  <a:srgbClr val="026D53"/>
                </a:solidFill>
                <a:latin typeface="Poppins Heavy" panose="00000A00000000000000"/>
                <a:ea typeface="Poppins Heavy" panose="00000A00000000000000"/>
                <a:cs typeface="Poppins Heavy" panose="00000A00000000000000"/>
                <a:sym typeface="Poppins Heavy" panose="00000A00000000000000"/>
              </a:rPr>
              <a:t>OBRAS PUBLICAS Y VIALIDAD</a:t>
            </a:r>
          </a:p>
        </p:txBody>
      </p:sp>
      <p:sp>
        <p:nvSpPr>
          <p:cNvPr id="3" name="TextBox 3"/>
          <p:cNvSpPr txBox="1"/>
          <p:nvPr/>
        </p:nvSpPr>
        <p:spPr>
          <a:xfrm>
            <a:off x="1066800" y="1863932"/>
            <a:ext cx="8263851" cy="384721"/>
          </a:xfrm>
          <a:prstGeom prst="rect">
            <a:avLst/>
          </a:prstGeom>
        </p:spPr>
        <p:txBody>
          <a:bodyPr lIns="0" tIns="0" rIns="0" bIns="0" rtlCol="0" anchor="t">
            <a:spAutoFit/>
          </a:bodyPr>
          <a:lstStyle/>
          <a:p>
            <a:pPr algn="just">
              <a:lnSpc>
                <a:spcPts val="3005"/>
              </a:lnSpc>
              <a:spcBef>
                <a:spcPct val="0"/>
              </a:spcBef>
            </a:pPr>
            <a:r>
              <a:rPr lang="en-US" sz="2505" dirty="0">
                <a:solidFill>
                  <a:srgbClr val="222222"/>
                </a:solidFill>
                <a:latin typeface="Poppins Bold" panose="00000800000000000000"/>
                <a:ea typeface="Poppins Bold" panose="00000800000000000000"/>
                <a:cs typeface="Poppins Bold" panose="00000800000000000000"/>
                <a:sym typeface="Poppins Bold" panose="00000800000000000000"/>
              </a:rPr>
              <a:t>Sr. Tomás Aguilar</a:t>
            </a:r>
          </a:p>
        </p:txBody>
      </p:sp>
      <p:sp>
        <p:nvSpPr>
          <p:cNvPr id="4" name="TextBox 4"/>
          <p:cNvSpPr txBox="1"/>
          <p:nvPr/>
        </p:nvSpPr>
        <p:spPr>
          <a:xfrm>
            <a:off x="800986" y="3122642"/>
            <a:ext cx="16686025" cy="6309420"/>
          </a:xfrm>
          <a:prstGeom prst="rect">
            <a:avLst/>
          </a:prstGeom>
        </p:spPr>
        <p:txBody>
          <a:bodyPr lIns="0" tIns="0" rIns="0" bIns="0" rtlCol="0" anchor="t">
            <a:spAutoFit/>
          </a:bodyPr>
          <a:lstStyle/>
          <a:p>
            <a:pPr algn="just">
              <a:lnSpc>
                <a:spcPts val="4115"/>
              </a:lnSpc>
              <a:spcBef>
                <a:spcPct val="0"/>
              </a:spcBef>
            </a:pPr>
            <a:r>
              <a:rPr lang="es-EC" sz="3430" dirty="0">
                <a:solidFill>
                  <a:srgbClr val="000000"/>
                </a:solidFill>
                <a:latin typeface="Poppins" panose="00000500000000000000"/>
                <a:ea typeface="Poppins" panose="00000500000000000000"/>
                <a:cs typeface="Poppins" panose="00000500000000000000"/>
                <a:sym typeface="Poppins" panose="00000500000000000000"/>
              </a:rPr>
              <a:t>Gracias a una gestión comprometida con el desarrollo de nuestra comunidad, se ha logrado mejorar significativamente la vialidad de la parroquia mediante la ejecución del asfaltado de la calle Isidro Ayora, desde el barrio Jalupana hasta el barrio Cuatro Esquinas.</a:t>
            </a:r>
          </a:p>
          <a:p>
            <a:pPr algn="just">
              <a:lnSpc>
                <a:spcPts val="4115"/>
              </a:lnSpc>
              <a:spcBef>
                <a:spcPct val="0"/>
              </a:spcBef>
            </a:pPr>
            <a:endParaRPr lang="es-EC" sz="3430" dirty="0">
              <a:solidFill>
                <a:srgbClr val="000000"/>
              </a:solidFill>
              <a:latin typeface="Poppins" panose="00000500000000000000"/>
              <a:ea typeface="Poppins" panose="00000500000000000000"/>
              <a:cs typeface="Poppins" panose="00000500000000000000"/>
              <a:sym typeface="Poppins" panose="00000500000000000000"/>
            </a:endParaRPr>
          </a:p>
          <a:p>
            <a:pPr algn="just">
              <a:lnSpc>
                <a:spcPts val="4115"/>
              </a:lnSpc>
              <a:spcBef>
                <a:spcPct val="0"/>
              </a:spcBef>
            </a:pPr>
            <a:r>
              <a:rPr lang="es-EC" sz="3430" dirty="0">
                <a:solidFill>
                  <a:srgbClr val="000000"/>
                </a:solidFill>
                <a:latin typeface="Poppins" panose="00000500000000000000"/>
                <a:ea typeface="Poppins" panose="00000500000000000000"/>
                <a:cs typeface="Poppins" panose="00000500000000000000"/>
                <a:sym typeface="Poppins" panose="00000500000000000000"/>
              </a:rPr>
              <a:t>Esta importante obra dota a la ciudadanía de una vía de primer orden que conecta de manera directa a nuestra parroquia con la vecina parroquia de Tambillo, convirtiéndose en una ruta estratégica para la descongestión vehicular y facilitando una movilidad más segura, ágil y eficiente para moradores, transportistas y visitantes. Con acciones como esta, continuamos fortaleciendo la infraestructura vial y aportando al desarrollo y bienestar de toda la comunidad.</a:t>
            </a:r>
            <a:endParaRPr lang="en-US" sz="3430" dirty="0">
              <a:solidFill>
                <a:srgbClr val="000000"/>
              </a:solidFill>
              <a:latin typeface="Poppins" panose="00000500000000000000"/>
              <a:ea typeface="Poppins" panose="00000500000000000000"/>
              <a:cs typeface="Poppins" panose="00000500000000000000"/>
              <a:sym typeface="Poppins" panose="0000050000000000000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No hay ninguna descripción de la f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028700"/>
            <a:ext cx="6325964" cy="42164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No hay ninguna descripción de la foto disponi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90387" y="927059"/>
            <a:ext cx="6325963" cy="42164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No hay ninguna descripción de la foto disponib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8748" y="5364089"/>
            <a:ext cx="7391400" cy="49245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8305800" y="1375556"/>
            <a:ext cx="8905404" cy="7630294"/>
          </a:xfrm>
          <a:prstGeom prst="rect">
            <a:avLst/>
          </a:prstGeom>
        </p:spPr>
        <p:txBody>
          <a:bodyPr lIns="0" tIns="0" rIns="0" bIns="0" rtlCol="0" anchor="t">
            <a:spAutoFit/>
          </a:bodyPr>
          <a:lstStyle/>
          <a:p>
            <a:pPr algn="just">
              <a:lnSpc>
                <a:spcPts val="3545"/>
              </a:lnSpc>
              <a:spcBef>
                <a:spcPct val="0"/>
              </a:spcBef>
            </a:pP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Se realiza de manera permanente el mantenimiento de los diferentes espacios públicos y áreas deportivas de nuestra parroquia, atendiendo oportunamente a todos los barrios que la conforman. Estas labores incluyen el corte y adecentamiento de áreas verdes, limpieza de espacios recreativos y deportivos, así como trabajos de conservación que permiten brindar lugares seguros, ordenados y adecuados para el esparcimiento, la convivencia y la práctica deportiva de la ciudadanía. De esta manera, se reafirma el compromiso de mantener en óptimas condiciones los espacios comunitarios, contribuyendo al bienestar y la calidad de vida de todos los habitantes de la parroquia.</a:t>
            </a:r>
            <a:endParaRPr lang="en-US" sz="2955" dirty="0">
              <a:solidFill>
                <a:srgbClr val="222222"/>
              </a:solidFill>
              <a:latin typeface="Poppins Medium" panose="00000600000000000000"/>
              <a:ea typeface="Poppins Medium" panose="00000600000000000000"/>
              <a:cs typeface="Poppins Medium" panose="00000600000000000000"/>
              <a:sym typeface="Poppins Medium" panose="00000600000000000000"/>
            </a:endParaRPr>
          </a:p>
        </p:txBody>
      </p:sp>
      <p:pic>
        <p:nvPicPr>
          <p:cNvPr id="4098" name="Picture 2" descr="Puede ser una imagen de scooter, quad y hierb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889" b="27778"/>
          <a:stretch>
            <a:fillRect/>
          </a:stretch>
        </p:blipFill>
        <p:spPr bwMode="auto">
          <a:xfrm>
            <a:off x="4523640" y="495300"/>
            <a:ext cx="3295054" cy="3124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Puede ser una imagen de hierb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19" b="40370"/>
          <a:stretch>
            <a:fillRect/>
          </a:stretch>
        </p:blipFill>
        <p:spPr bwMode="auto">
          <a:xfrm>
            <a:off x="600102" y="495300"/>
            <a:ext cx="3436432" cy="3124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No hay ninguna descripción de la foto disponi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6374" b="52222"/>
          <a:stretch>
            <a:fillRect/>
          </a:stretch>
        </p:blipFill>
        <p:spPr bwMode="auto">
          <a:xfrm>
            <a:off x="704117" y="3924300"/>
            <a:ext cx="3357624" cy="2895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4" name="Picture 8" descr="No hay ninguna descripción de la foto disponibl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35787"/>
          <a:stretch>
            <a:fillRect/>
          </a:stretch>
        </p:blipFill>
        <p:spPr bwMode="auto">
          <a:xfrm>
            <a:off x="4523640" y="4000500"/>
            <a:ext cx="3295054" cy="2819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6" name="Picture 10" descr="Puede ser una imagen de hierba"/>
          <p:cNvPicPr>
            <a:picLocks noChangeAspect="1" noChangeArrowheads="1"/>
          </p:cNvPicPr>
          <p:nvPr/>
        </p:nvPicPr>
        <p:blipFill rotWithShape="1">
          <a:blip r:embed="rId6">
            <a:extLst>
              <a:ext uri="{28A0092B-C50C-407E-A947-70E740481C1C}">
                <a14:useLocalDpi xmlns:a14="http://schemas.microsoft.com/office/drawing/2010/main" val="0"/>
              </a:ext>
            </a:extLst>
          </a:blip>
          <a:srcRect t="30000" r="17047" b="22592"/>
          <a:stretch>
            <a:fillRect/>
          </a:stretch>
        </p:blipFill>
        <p:spPr bwMode="auto">
          <a:xfrm>
            <a:off x="2590800" y="6972300"/>
            <a:ext cx="3295053" cy="3124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p:nvPr/>
        </p:nvSpPr>
        <p:spPr>
          <a:xfrm>
            <a:off x="1147998" y="4686300"/>
            <a:ext cx="15992004" cy="4937249"/>
          </a:xfrm>
          <a:prstGeom prst="rect">
            <a:avLst/>
          </a:prstGeom>
        </p:spPr>
        <p:txBody>
          <a:bodyPr wrap="square" lIns="0" tIns="0" rIns="0" bIns="0" rtlCol="0" anchor="t">
            <a:spAutoFit/>
          </a:bodyPr>
          <a:lstStyle/>
          <a:p>
            <a:pPr algn="just">
              <a:lnSpc>
                <a:spcPts val="3545"/>
              </a:lnSpc>
              <a:spcBef>
                <a:spcPct val="0"/>
              </a:spcBef>
            </a:pP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Con el objetivo de prevenir inundaciones y evitar el taponamiento de cauces, se realiza de manera periódica el mantenimiento, limpieza y retiro de escombros en las diferentes quebradas que atraviesan nuestra parroquia. </a:t>
            </a:r>
          </a:p>
          <a:p>
            <a:pPr algn="just">
              <a:lnSpc>
                <a:spcPts val="3545"/>
              </a:lnSpc>
              <a:spcBef>
                <a:spcPct val="0"/>
              </a:spcBef>
            </a:pPr>
            <a:endPar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endParaRPr>
          </a:p>
          <a:p>
            <a:pPr algn="just">
              <a:lnSpc>
                <a:spcPts val="3545"/>
              </a:lnSpc>
              <a:spcBef>
                <a:spcPct val="0"/>
              </a:spcBef>
            </a:pP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Estos trabajos se ejecutan en los sectores de Balderrama, El Tejar, </a:t>
            </a:r>
            <a:r>
              <a:rPr lang="es-EC" sz="2955"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Anchamasa</a:t>
            </a: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 Santa Ana, Jalupana, San Cristóbal, La Isla y </a:t>
            </a:r>
            <a:r>
              <a:rPr lang="es-EC" sz="2955" dirty="0" err="1">
                <a:solidFill>
                  <a:srgbClr val="222222"/>
                </a:solidFill>
                <a:latin typeface="Poppins Medium" panose="00000600000000000000"/>
                <a:ea typeface="Poppins Medium" panose="00000600000000000000"/>
                <a:cs typeface="Poppins Medium" panose="00000600000000000000"/>
                <a:sym typeface="Poppins Medium" panose="00000600000000000000"/>
              </a:rPr>
              <a:t>Pilopata</a:t>
            </a: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 permitiendo mantener el libre flujo de las aguas y reduciendo los riesgos durante la temporada de lluvias. </a:t>
            </a:r>
          </a:p>
          <a:p>
            <a:pPr algn="just">
              <a:lnSpc>
                <a:spcPts val="3545"/>
              </a:lnSpc>
              <a:spcBef>
                <a:spcPct val="0"/>
              </a:spcBef>
            </a:pPr>
            <a:endPar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endParaRPr>
          </a:p>
          <a:p>
            <a:pPr algn="just">
              <a:lnSpc>
                <a:spcPts val="3545"/>
              </a:lnSpc>
              <a:spcBef>
                <a:spcPct val="0"/>
              </a:spcBef>
            </a:pP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A través de estas acciones preventivas, se protege la seguridad de las familias, la infraestructura vial y los espacios comunitarios, reafirmando el compromiso con el cuidado del entorno y el bienestar de toda la población.</a:t>
            </a:r>
            <a:endParaRPr lang="en-US" sz="2955" dirty="0">
              <a:solidFill>
                <a:srgbClr val="222222"/>
              </a:solidFill>
              <a:latin typeface="Poppins Medium" panose="00000600000000000000"/>
              <a:ea typeface="Poppins Medium" panose="00000600000000000000"/>
              <a:cs typeface="Poppins Medium" panose="00000600000000000000"/>
              <a:sym typeface="Poppins Medium" panose="00000600000000000000"/>
            </a:endParaRPr>
          </a:p>
        </p:txBody>
      </p:sp>
      <p:pic>
        <p:nvPicPr>
          <p:cNvPr id="2" name="Picture 4" descr="No hay ninguna descripción de la f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6243" y="663451"/>
            <a:ext cx="5633802" cy="35890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No hay ninguna descripción de la foto disponible."/>
          <p:cNvPicPr>
            <a:picLocks noChangeAspect="1" noChangeArrowheads="1"/>
          </p:cNvPicPr>
          <p:nvPr/>
        </p:nvPicPr>
        <p:blipFill rotWithShape="1">
          <a:blip r:embed="rId3">
            <a:extLst>
              <a:ext uri="{28A0092B-C50C-407E-A947-70E740481C1C}">
                <a14:useLocalDpi xmlns:a14="http://schemas.microsoft.com/office/drawing/2010/main" val="0"/>
              </a:ext>
            </a:extLst>
          </a:blip>
          <a:srcRect t="17407" b="32963"/>
          <a:stretch>
            <a:fillRect/>
          </a:stretch>
        </p:blipFill>
        <p:spPr bwMode="auto">
          <a:xfrm>
            <a:off x="7467600" y="656856"/>
            <a:ext cx="3962400" cy="34960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0" name="Picture 8" descr="Puede ser una imagen de casc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4800" y="663450"/>
            <a:ext cx="5438178" cy="34132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 hay ninguna descripción de la foto disponible."/>
          <p:cNvPicPr>
            <a:picLocks noChangeAspect="1" noChangeArrowheads="1"/>
          </p:cNvPicPr>
          <p:nvPr/>
        </p:nvPicPr>
        <p:blipFill rotWithShape="1">
          <a:blip r:embed="rId2">
            <a:extLst>
              <a:ext uri="{28A0092B-C50C-407E-A947-70E740481C1C}">
                <a14:useLocalDpi xmlns:a14="http://schemas.microsoft.com/office/drawing/2010/main" val="0"/>
              </a:ext>
            </a:extLst>
          </a:blip>
          <a:srcRect b="44815"/>
          <a:stretch>
            <a:fillRect/>
          </a:stretch>
        </p:blipFill>
        <p:spPr bwMode="auto">
          <a:xfrm>
            <a:off x="845435" y="876300"/>
            <a:ext cx="5167129" cy="50720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descr="No hay ninguna descripción de la foto disponi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25400" y="876300"/>
            <a:ext cx="4495800" cy="59747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Puede ser una imagen de árbol"/>
          <p:cNvPicPr>
            <a:picLocks noChangeAspect="1" noChangeArrowheads="1"/>
          </p:cNvPicPr>
          <p:nvPr/>
        </p:nvPicPr>
        <p:blipFill rotWithShape="1">
          <a:blip r:embed="rId4">
            <a:extLst>
              <a:ext uri="{28A0092B-C50C-407E-A947-70E740481C1C}">
                <a14:useLocalDpi xmlns:a14="http://schemas.microsoft.com/office/drawing/2010/main" val="0"/>
              </a:ext>
            </a:extLst>
          </a:blip>
          <a:srcRect t="18889" b="23333"/>
          <a:stretch>
            <a:fillRect/>
          </a:stretch>
        </p:blipFill>
        <p:spPr bwMode="auto">
          <a:xfrm>
            <a:off x="6715415" y="4381500"/>
            <a:ext cx="5362941" cy="55086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p:nvPr/>
        </p:nvSpPr>
        <p:spPr>
          <a:xfrm>
            <a:off x="1147998" y="1485900"/>
            <a:ext cx="15992004" cy="1346522"/>
          </a:xfrm>
          <a:prstGeom prst="rect">
            <a:avLst/>
          </a:prstGeom>
        </p:spPr>
        <p:txBody>
          <a:bodyPr wrap="square" lIns="0" tIns="0" rIns="0" bIns="0" rtlCol="0" anchor="t">
            <a:spAutoFit/>
          </a:bodyPr>
          <a:lstStyle/>
          <a:p>
            <a:pPr algn="just">
              <a:lnSpc>
                <a:spcPts val="3545"/>
              </a:lnSpc>
              <a:spcBef>
                <a:spcPct val="0"/>
              </a:spcBef>
            </a:pP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En coordinación con Empresa Eléctrica Quito, se han ejecutado trabajos de reparación y mantenimiento del alumbrado público en diferentes sectores de la parroquia, mejorando la seguridad y el bienestar de la ciudadanía. </a:t>
            </a:r>
            <a:endParaRPr lang="en-US" sz="2955" dirty="0">
              <a:solidFill>
                <a:srgbClr val="222222"/>
              </a:solidFill>
              <a:latin typeface="Poppins Medium" panose="00000600000000000000"/>
              <a:ea typeface="Poppins Medium" panose="00000600000000000000"/>
              <a:cs typeface="Poppins Medium" panose="00000600000000000000"/>
              <a:sym typeface="Poppins Medium" panose="00000600000000000000"/>
            </a:endParaRPr>
          </a:p>
        </p:txBody>
      </p:sp>
      <p:pic>
        <p:nvPicPr>
          <p:cNvPr id="1026" name="Picture 2" descr="No hay ninguna descripción de la f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7998" y="3390899"/>
            <a:ext cx="3425825" cy="60936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No hay ninguna descripción de la foto disponib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9648" y="3390896"/>
            <a:ext cx="3425825" cy="60936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No hay ninguna descripción de la foto disponib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62529" y="3390894"/>
            <a:ext cx="3425826" cy="60937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No hay ninguna descripción de la foto disponib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868400" y="3390896"/>
            <a:ext cx="3425825" cy="60936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1371600" y="6743700"/>
            <a:ext cx="15992004" cy="2693045"/>
          </a:xfrm>
          <a:prstGeom prst="rect">
            <a:avLst/>
          </a:prstGeom>
        </p:spPr>
        <p:txBody>
          <a:bodyPr wrap="square" lIns="0" tIns="0" rIns="0" bIns="0" rtlCol="0" anchor="t">
            <a:spAutoFit/>
          </a:bodyPr>
          <a:lstStyle/>
          <a:p>
            <a:pPr algn="just">
              <a:lnSpc>
                <a:spcPts val="3545"/>
              </a:lnSpc>
              <a:spcBef>
                <a:spcPct val="0"/>
              </a:spcBef>
            </a:pPr>
            <a:r>
              <a:rPr lang="es-EC" sz="2955" dirty="0">
                <a:solidFill>
                  <a:srgbClr val="222222"/>
                </a:solidFill>
                <a:latin typeface="Poppins Medium" panose="00000600000000000000"/>
                <a:ea typeface="Poppins Medium" panose="00000600000000000000"/>
                <a:cs typeface="Poppins Medium" panose="00000600000000000000"/>
                <a:sym typeface="Poppins Medium" panose="00000600000000000000"/>
              </a:rPr>
              <a:t>Se ha realizado el retiro de escombros en calles, vías y pasajes que se vieron afectados por derrumbes ocasionados por la temporada invernal, permitiendo restablecer la movilidad y garantizar el tránsito seguro de los habitantes. Estas acciones reflejan el compromiso permanente de trabajar de manera articulada para atender las necesidades de la comunidad y brindar una respuesta oportuna ante las afectaciones provocadas por las condiciones climáticas.</a:t>
            </a:r>
            <a:endParaRPr lang="en-US" sz="2955" dirty="0">
              <a:solidFill>
                <a:srgbClr val="222222"/>
              </a:solidFill>
              <a:latin typeface="Poppins Medium" panose="00000600000000000000"/>
              <a:ea typeface="Poppins Medium" panose="00000600000000000000"/>
              <a:cs typeface="Poppins Medium" panose="00000600000000000000"/>
              <a:sym typeface="Poppins Medium" panose="00000600000000000000"/>
            </a:endParaRPr>
          </a:p>
        </p:txBody>
      </p:sp>
      <p:pic>
        <p:nvPicPr>
          <p:cNvPr id="5124" name="Picture 4" descr="No hay ninguna descripción de la foto disponibl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2222"/>
          <a:stretch>
            <a:fillRect/>
          </a:stretch>
        </p:blipFill>
        <p:spPr bwMode="auto">
          <a:xfrm>
            <a:off x="1501955" y="1172741"/>
            <a:ext cx="4795473" cy="43194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6" name="Picture 6" descr="No hay ninguna descripción de la foto disponible."/>
          <p:cNvPicPr>
            <a:picLocks noChangeAspect="1" noChangeArrowheads="1"/>
          </p:cNvPicPr>
          <p:nvPr/>
        </p:nvPicPr>
        <p:blipFill rotWithShape="1">
          <a:blip r:embed="rId3">
            <a:extLst>
              <a:ext uri="{28A0092B-C50C-407E-A947-70E740481C1C}">
                <a14:useLocalDpi xmlns:a14="http://schemas.microsoft.com/office/drawing/2010/main" val="0"/>
              </a:ext>
            </a:extLst>
          </a:blip>
          <a:srcRect b="38148"/>
          <a:stretch>
            <a:fillRect/>
          </a:stretch>
        </p:blipFill>
        <p:spPr bwMode="auto">
          <a:xfrm>
            <a:off x="6884824" y="1172741"/>
            <a:ext cx="5223020" cy="42932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8" name="Picture 8" descr="No hay ninguna descripción de la foto disponible."/>
          <p:cNvPicPr>
            <a:picLocks noChangeAspect="1" noChangeArrowheads="1"/>
          </p:cNvPicPr>
          <p:nvPr/>
        </p:nvPicPr>
        <p:blipFill rotWithShape="1">
          <a:blip r:embed="rId4">
            <a:extLst>
              <a:ext uri="{28A0092B-C50C-407E-A947-70E740481C1C}">
                <a14:useLocalDpi xmlns:a14="http://schemas.microsoft.com/office/drawing/2010/main" val="0"/>
              </a:ext>
            </a:extLst>
          </a:blip>
          <a:srcRect t="12963" r="1608" b="41852"/>
          <a:stretch>
            <a:fillRect/>
          </a:stretch>
        </p:blipFill>
        <p:spPr bwMode="auto">
          <a:xfrm>
            <a:off x="12695240" y="1065436"/>
            <a:ext cx="4090805" cy="43889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17003" y="2413345"/>
            <a:ext cx="4577148" cy="7457675"/>
          </a:xfrm>
          <a:custGeom>
            <a:avLst/>
            <a:gdLst/>
            <a:ahLst/>
            <a:cxnLst/>
            <a:rect l="l" t="t" r="r" b="b"/>
            <a:pathLst>
              <a:path w="4577148" h="7457675">
                <a:moveTo>
                  <a:pt x="0" y="0"/>
                </a:moveTo>
                <a:lnTo>
                  <a:pt x="4577148" y="0"/>
                </a:lnTo>
                <a:lnTo>
                  <a:pt x="4577148" y="7457675"/>
                </a:lnTo>
                <a:lnTo>
                  <a:pt x="0" y="7457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265368" y="514344"/>
            <a:ext cx="15757264" cy="980589"/>
          </a:xfrm>
          <a:prstGeom prst="rect">
            <a:avLst/>
          </a:prstGeom>
        </p:spPr>
        <p:txBody>
          <a:bodyPr lIns="0" tIns="0" rIns="0" bIns="0" rtlCol="0" anchor="t">
            <a:spAutoFit/>
          </a:bodyPr>
          <a:lstStyle/>
          <a:p>
            <a:pPr algn="ctr">
              <a:lnSpc>
                <a:spcPts val="7645"/>
              </a:lnSpc>
            </a:pPr>
            <a:r>
              <a:rPr lang="en-US" sz="6950" dirty="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PERSONAL ADMINISTRATIVO  2025</a:t>
            </a:r>
          </a:p>
        </p:txBody>
      </p:sp>
      <p:sp>
        <p:nvSpPr>
          <p:cNvPr id="4" name="Freeform 4"/>
          <p:cNvSpPr/>
          <p:nvPr/>
        </p:nvSpPr>
        <p:spPr>
          <a:xfrm rot="-5400000">
            <a:off x="11013858" y="2594868"/>
            <a:ext cx="10478661" cy="5288924"/>
          </a:xfrm>
          <a:custGeom>
            <a:avLst/>
            <a:gdLst/>
            <a:ahLst/>
            <a:cxnLst/>
            <a:rect l="l" t="t" r="r" b="b"/>
            <a:pathLst>
              <a:path w="10478661" h="5288924">
                <a:moveTo>
                  <a:pt x="0" y="0"/>
                </a:moveTo>
                <a:lnTo>
                  <a:pt x="10478661" y="0"/>
                </a:lnTo>
                <a:lnTo>
                  <a:pt x="10478661" y="5288925"/>
                </a:lnTo>
                <a:lnTo>
                  <a:pt x="0" y="5288925"/>
                </a:lnTo>
                <a:lnTo>
                  <a:pt x="0" y="0"/>
                </a:lnTo>
                <a:close/>
              </a:path>
            </a:pathLst>
          </a:custGeom>
          <a:blipFill>
            <a:blip r:embed="rId4">
              <a:extLst>
                <a:ext uri="{96DAC541-7B7A-43D3-8B79-37D633B846F1}">
                  <asvg:svgBlip xmlns:asvg="http://schemas.microsoft.com/office/drawing/2016/SVG/main" r:embed="rId5"/>
                </a:ext>
              </a:extLst>
            </a:blip>
            <a:stretch>
              <a:fillRect t="-14912"/>
            </a:stretch>
          </a:blipFill>
        </p:spPr>
      </p:sp>
      <p:sp>
        <p:nvSpPr>
          <p:cNvPr id="5" name="Freeform 5"/>
          <p:cNvSpPr/>
          <p:nvPr/>
        </p:nvSpPr>
        <p:spPr>
          <a:xfrm rot="-5400000">
            <a:off x="12919963" y="4509678"/>
            <a:ext cx="7622913" cy="3931730"/>
          </a:xfrm>
          <a:custGeom>
            <a:avLst/>
            <a:gdLst/>
            <a:ahLst/>
            <a:cxnLst/>
            <a:rect l="l" t="t" r="r" b="b"/>
            <a:pathLst>
              <a:path w="7622913" h="3931730">
                <a:moveTo>
                  <a:pt x="0" y="0"/>
                </a:moveTo>
                <a:lnTo>
                  <a:pt x="7622913" y="0"/>
                </a:lnTo>
                <a:lnTo>
                  <a:pt x="7622913" y="3931730"/>
                </a:lnTo>
                <a:lnTo>
                  <a:pt x="0" y="3931730"/>
                </a:lnTo>
                <a:lnTo>
                  <a:pt x="0" y="0"/>
                </a:lnTo>
                <a:close/>
              </a:path>
            </a:pathLst>
          </a:custGeom>
          <a:blipFill>
            <a:blip r:embed="rId6">
              <a:extLst>
                <a:ext uri="{96DAC541-7B7A-43D3-8B79-37D633B846F1}">
                  <asvg:svgBlip xmlns:asvg="http://schemas.microsoft.com/office/drawing/2016/SVG/main" r:embed="rId7"/>
                </a:ext>
              </a:extLst>
            </a:blip>
            <a:stretch>
              <a:fillRect t="-13863" r="-1255"/>
            </a:stretch>
          </a:blipFill>
        </p:spPr>
      </p:sp>
      <p:sp>
        <p:nvSpPr>
          <p:cNvPr id="6" name="TextBox 6"/>
          <p:cNvSpPr txBox="1"/>
          <p:nvPr/>
        </p:nvSpPr>
        <p:spPr>
          <a:xfrm>
            <a:off x="7625579" y="4064404"/>
            <a:ext cx="10152844" cy="1447800"/>
          </a:xfrm>
          <a:prstGeom prst="rect">
            <a:avLst/>
          </a:prstGeom>
        </p:spPr>
        <p:txBody>
          <a:bodyPr lIns="0" tIns="0" rIns="0" bIns="0" rtlCol="0" anchor="t">
            <a:spAutoFit/>
          </a:bodyPr>
          <a:lstStyle/>
          <a:p>
            <a:pPr algn="just">
              <a:lnSpc>
                <a:spcPts val="5555"/>
              </a:lnSpc>
            </a:pPr>
            <a:r>
              <a:rPr lang="en-US" sz="4630">
                <a:solidFill>
                  <a:srgbClr val="222222"/>
                </a:solidFill>
                <a:latin typeface="Poppins Bold" panose="00000800000000000000"/>
                <a:ea typeface="Poppins Bold" panose="00000800000000000000"/>
                <a:cs typeface="Poppins Bold" panose="00000800000000000000"/>
                <a:sym typeface="Poppins Bold" panose="00000800000000000000"/>
              </a:rPr>
              <a:t>SECRETARIA TESORERA</a:t>
            </a:r>
          </a:p>
          <a:p>
            <a:pPr algn="just">
              <a:lnSpc>
                <a:spcPts val="5555"/>
              </a:lnSpc>
              <a:spcBef>
                <a:spcPct val="0"/>
              </a:spcBef>
            </a:pPr>
            <a:r>
              <a:rPr lang="en-US" sz="4630">
                <a:solidFill>
                  <a:srgbClr val="222222"/>
                </a:solidFill>
                <a:latin typeface="Poppins Bold" panose="00000800000000000000"/>
                <a:ea typeface="Poppins Bold" panose="00000800000000000000"/>
                <a:cs typeface="Poppins Bold" panose="00000800000000000000"/>
                <a:sym typeface="Poppins Bold" panose="00000800000000000000"/>
              </a:rPr>
              <a:t>LIC. LUZ RIVERA</a:t>
            </a:r>
          </a:p>
        </p:txBody>
      </p:sp>
      <p:sp>
        <p:nvSpPr>
          <p:cNvPr id="7" name="TextBox 7"/>
          <p:cNvSpPr txBox="1"/>
          <p:nvPr/>
        </p:nvSpPr>
        <p:spPr>
          <a:xfrm>
            <a:off x="7625579" y="6113608"/>
            <a:ext cx="10152844" cy="1343025"/>
          </a:xfrm>
          <a:prstGeom prst="rect">
            <a:avLst/>
          </a:prstGeom>
        </p:spPr>
        <p:txBody>
          <a:bodyPr lIns="0" tIns="0" rIns="0" bIns="0" rtlCol="0" anchor="t">
            <a:spAutoFit/>
          </a:bodyPr>
          <a:lstStyle/>
          <a:p>
            <a:pPr algn="just">
              <a:lnSpc>
                <a:spcPts val="5195"/>
              </a:lnSpc>
            </a:pPr>
            <a:r>
              <a:rPr lang="en-US" sz="4330">
                <a:solidFill>
                  <a:srgbClr val="222222"/>
                </a:solidFill>
                <a:latin typeface="Poppins Bold" panose="00000800000000000000"/>
                <a:ea typeface="Poppins Bold" panose="00000800000000000000"/>
                <a:cs typeface="Poppins Bold" panose="00000800000000000000"/>
                <a:sym typeface="Poppins Bold" panose="00000800000000000000"/>
              </a:rPr>
              <a:t>COMUNICACIÓN</a:t>
            </a:r>
          </a:p>
          <a:p>
            <a:pPr algn="just">
              <a:lnSpc>
                <a:spcPts val="5195"/>
              </a:lnSpc>
              <a:spcBef>
                <a:spcPct val="0"/>
              </a:spcBef>
            </a:pPr>
            <a:r>
              <a:rPr lang="en-US" sz="4330">
                <a:solidFill>
                  <a:srgbClr val="222222"/>
                </a:solidFill>
                <a:latin typeface="Poppins Bold" panose="00000800000000000000"/>
                <a:ea typeface="Poppins Bold" panose="00000800000000000000"/>
                <a:cs typeface="Poppins Bold" panose="00000800000000000000"/>
                <a:sym typeface="Poppins Bold" panose="00000800000000000000"/>
              </a:rPr>
              <a:t>SR. MARCELO PÁRRAGA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09726" y="0"/>
            <a:ext cx="13868547" cy="10287000"/>
          </a:xfrm>
          <a:custGeom>
            <a:avLst/>
            <a:gdLst/>
            <a:ahLst/>
            <a:cxnLst/>
            <a:rect l="l" t="t" r="r" b="b"/>
            <a:pathLst>
              <a:path w="13868547" h="10287000">
                <a:moveTo>
                  <a:pt x="0" y="0"/>
                </a:moveTo>
                <a:lnTo>
                  <a:pt x="13868548" y="0"/>
                </a:lnTo>
                <a:lnTo>
                  <a:pt x="13868548" y="10287000"/>
                </a:lnTo>
                <a:lnTo>
                  <a:pt x="0" y="10287000"/>
                </a:lnTo>
                <a:lnTo>
                  <a:pt x="0" y="0"/>
                </a:lnTo>
                <a:close/>
              </a:path>
            </a:pathLst>
          </a:custGeom>
          <a:blipFill>
            <a:blip r:embed="rId2"/>
            <a:stretch>
              <a:fillRect/>
            </a:stretch>
          </a:blipFill>
        </p:spPr>
      </p:sp>
      <p:sp>
        <p:nvSpPr>
          <p:cNvPr id="3" name="Freeform 3"/>
          <p:cNvSpPr/>
          <p:nvPr/>
        </p:nvSpPr>
        <p:spPr>
          <a:xfrm>
            <a:off x="2362126" y="152400"/>
            <a:ext cx="13868547" cy="10287000"/>
          </a:xfrm>
          <a:custGeom>
            <a:avLst/>
            <a:gdLst/>
            <a:ahLst/>
            <a:cxnLst/>
            <a:rect l="l" t="t" r="r" b="b"/>
            <a:pathLst>
              <a:path w="13868547" h="10287000">
                <a:moveTo>
                  <a:pt x="0" y="0"/>
                </a:moveTo>
                <a:lnTo>
                  <a:pt x="13868548" y="0"/>
                </a:lnTo>
                <a:lnTo>
                  <a:pt x="13868548" y="10287000"/>
                </a:lnTo>
                <a:lnTo>
                  <a:pt x="0" y="10287000"/>
                </a:lnTo>
                <a:lnTo>
                  <a:pt x="0" y="0"/>
                </a:lnTo>
                <a:close/>
              </a:path>
            </a:pathLst>
          </a:custGeom>
          <a:blipFill>
            <a:blip r:embed="rId2"/>
            <a:stretch>
              <a:fillRect/>
            </a:stretch>
          </a:blipFill>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35CCE9D-4788-F621-69AD-60E91ED5CDC5}"/>
              </a:ext>
            </a:extLst>
          </p:cNvPr>
          <p:cNvPicPr>
            <a:picLocks noChangeAspect="1"/>
          </p:cNvPicPr>
          <p:nvPr/>
        </p:nvPicPr>
        <p:blipFill>
          <a:blip r:embed="rId2"/>
          <a:stretch>
            <a:fillRect/>
          </a:stretch>
        </p:blipFill>
        <p:spPr>
          <a:xfrm>
            <a:off x="1295400" y="1943100"/>
            <a:ext cx="15397731" cy="64008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177478" y="571500"/>
            <a:ext cx="12315225" cy="936627"/>
          </a:xfrm>
          <a:prstGeom prst="rect">
            <a:avLst/>
          </a:prstGeom>
        </p:spPr>
        <p:txBody>
          <a:bodyPr lIns="0" tIns="0" rIns="0" bIns="0" rtlCol="0" anchor="t">
            <a:spAutoFit/>
          </a:bodyPr>
          <a:lstStyle/>
          <a:p>
            <a:pPr algn="ctr">
              <a:lnSpc>
                <a:spcPts val="7700"/>
              </a:lnSpc>
            </a:pPr>
            <a:r>
              <a:rPr lang="en-US" sz="5500" dirty="0">
                <a:solidFill>
                  <a:srgbClr val="034D3B"/>
                </a:solidFill>
                <a:latin typeface="Trocchi" panose="00000500000000000000"/>
                <a:ea typeface="Trocchi" panose="00000500000000000000"/>
                <a:cs typeface="Trocchi" panose="00000500000000000000"/>
                <a:sym typeface="Trocchi" panose="00000500000000000000"/>
              </a:rPr>
              <a:t>PREGUNTAS DE LA CIUDADANIA </a:t>
            </a:r>
          </a:p>
        </p:txBody>
      </p:sp>
      <p:sp>
        <p:nvSpPr>
          <p:cNvPr id="3" name="TextBox 3"/>
          <p:cNvSpPr txBox="1"/>
          <p:nvPr/>
        </p:nvSpPr>
        <p:spPr>
          <a:xfrm>
            <a:off x="985460" y="1861853"/>
            <a:ext cx="16699260" cy="7516801"/>
          </a:xfrm>
          <a:prstGeom prst="rect">
            <a:avLst/>
          </a:prstGeom>
        </p:spPr>
        <p:txBody>
          <a:bodyPr lIns="0" tIns="0" rIns="0" bIns="0" rtlCol="0" anchor="t">
            <a:spAutoFit/>
          </a:bodyPr>
          <a:lstStyle/>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Quería consultar acerca de la cancha sintética, Como se realizó la oferta para la cancha sintética? Hubo alguna publicación para la oferta.</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Cuando vuelven a licitar otra vez? Quisiera participar. Dichas licitaciones por que medio se difunden? Para estar pendiente?</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Buenas noches, quisiera que nos aclaren cómo está el contrato de la cancha sintética del estadio</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Por favor pueden indicar amparado en qué normativa se dio en concesión la cancha sintética del estadio Alonso Aguirre ya que no fue una licitación y hacer público el contrato.</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Por qué pasa cerrada la cancha sintética , hay juegos para niños que no se pueden usar , tenemos que cruzar por la cancha grande exponiéndonos a golpes con el balón</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Parque Ecológico San Isidro </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Santa Catalina</a:t>
            </a: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985460" y="1508127"/>
            <a:ext cx="16699260" cy="6798656"/>
          </a:xfrm>
          <a:prstGeom prst="rect">
            <a:avLst/>
          </a:prstGeom>
        </p:spPr>
        <p:txBody>
          <a:bodyPr lIns="0" tIns="0" rIns="0" bIns="0" rtlCol="0" anchor="t">
            <a:spAutoFit/>
          </a:bodyPr>
          <a:lstStyle/>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gn="l">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En el marco de los principios de transparencia, participación ciudadana y gestión pública eficiente, se solicita al GAD Parroquial de Uyumbicho informar de manera detallada:¿Cuáles han sido las acciones, gestiones administrativas, técnicas y sociales ejecutadas respecto al proyecto en el sector de Santa Catalina y la propuesta de construcción del nuevo cementerio; qué procesos de socialización y participación ciudadana se han desarrollado; y qué alternativas o medidas se han considerado frente al desacuerdo manifestado por la comunidad?</a:t>
            </a:r>
          </a:p>
          <a:p>
            <a:pPr marL="457200" indent="-457200" algn="l">
              <a:lnSpc>
                <a:spcPts val="2775"/>
              </a:lnSpc>
              <a:buFont typeface="+mj-lt"/>
              <a:buAutoNum type="arabicPeriod"/>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marL="457200" indent="-457200">
              <a:lnSpc>
                <a:spcPts val="2775"/>
              </a:lnSpc>
              <a:buFont typeface="+mj-lt"/>
              <a:buAutoNum type="arabicPeriod"/>
            </a:pPr>
            <a:r>
              <a:rPr lang="es-EC" sz="1980" dirty="0">
                <a:solidFill>
                  <a:srgbClr val="034D3B"/>
                </a:solidFill>
                <a:latin typeface="Trocchi" panose="00000500000000000000"/>
                <a:ea typeface="Trocchi" panose="00000500000000000000"/>
                <a:cs typeface="Trocchi" panose="00000500000000000000"/>
                <a:sym typeface="Trocchi" panose="00000500000000000000"/>
              </a:rPr>
              <a:t>Estimados Gad Parroquial, con base a las competencias de los gobiernos parroquiales, y a la gestión y seguimiento del proceso de Santa Catalina, favor informar los resultados efectivos y acciones realizadas del proceso realizado a la SOT. Además informar la gestión del año 2025 del Gad parroquial con Gad Municipal y concejales del cantón, los resultados obtenidos, para el cumplimiento de sus competencias, sobre la gestión y ordenamiento territorial, el control y uso de suelo, la protección, conservación de las áreas en riesgo y de protección, y el otorgamiento de licencias de construcción en zonas no permisibles. Es decir todo lo que implica la gestión del territorio. Además de la fiscalización realizada por los concejales en estos temas importantes para el orden de nuestra parroquia. Muchas gracias su atención</a:t>
            </a: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a:p>
            <a:pPr algn="l">
              <a:lnSpc>
                <a:spcPts val="2775"/>
              </a:lnSpc>
            </a:pPr>
            <a:endParaRPr lang="es-EC" sz="1980" dirty="0">
              <a:solidFill>
                <a:srgbClr val="034D3B"/>
              </a:solidFill>
              <a:latin typeface="Trocchi" panose="00000500000000000000"/>
              <a:ea typeface="Trocchi" panose="00000500000000000000"/>
              <a:cs typeface="Trocchi" panose="00000500000000000000"/>
              <a:sym typeface="Trocchi" panose="0000050000000000000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FEFF"/>
        </a:solidFill>
        <a:effectLst/>
      </p:bgPr>
    </p:bg>
    <p:spTree>
      <p:nvGrpSpPr>
        <p:cNvPr id="1" name=""/>
        <p:cNvGrpSpPr/>
        <p:nvPr/>
      </p:nvGrpSpPr>
      <p:grpSpPr>
        <a:xfrm>
          <a:off x="0" y="0"/>
          <a:ext cx="0" cy="0"/>
          <a:chOff x="0" y="0"/>
          <a:chExt cx="0" cy="0"/>
        </a:xfrm>
      </p:grpSpPr>
      <p:grpSp>
        <p:nvGrpSpPr>
          <p:cNvPr id="2" name="Group 2"/>
          <p:cNvGrpSpPr/>
          <p:nvPr/>
        </p:nvGrpSpPr>
        <p:grpSpPr>
          <a:xfrm>
            <a:off x="10891233" y="-1619421"/>
            <a:ext cx="11629451" cy="12987957"/>
            <a:chOff x="0" y="0"/>
            <a:chExt cx="15505934" cy="17317275"/>
          </a:xfrm>
        </p:grpSpPr>
        <p:grpSp>
          <p:nvGrpSpPr>
            <p:cNvPr id="3" name="Group 3"/>
            <p:cNvGrpSpPr>
              <a:grpSpLocks noChangeAspect="1"/>
            </p:cNvGrpSpPr>
            <p:nvPr/>
          </p:nvGrpSpPr>
          <p:grpSpPr>
            <a:xfrm>
              <a:off x="4938287" y="1619161"/>
              <a:ext cx="10567647" cy="14078953"/>
              <a:chOff x="0" y="0"/>
              <a:chExt cx="5300129" cy="7061200"/>
            </a:xfrm>
          </p:grpSpPr>
          <p:sp>
            <p:nvSpPr>
              <p:cNvPr id="4" name="Freeform 4"/>
              <p:cNvSpPr/>
              <p:nvPr/>
            </p:nvSpPr>
            <p:spPr>
              <a:xfrm>
                <a:off x="0" y="0"/>
                <a:ext cx="5300091" cy="7061200"/>
              </a:xfrm>
              <a:custGeom>
                <a:avLst/>
                <a:gdLst/>
                <a:ahLst/>
                <a:cxnLst/>
                <a:rect l="l" t="t" r="r" b="b"/>
                <a:pathLst>
                  <a:path w="5300091" h="7061200">
                    <a:moveTo>
                      <a:pt x="982091" y="0"/>
                    </a:moveTo>
                    <a:cubicBezTo>
                      <a:pt x="1173988" y="852297"/>
                      <a:pt x="1442720" y="2622931"/>
                      <a:pt x="982091" y="2887091"/>
                    </a:cubicBezTo>
                    <a:cubicBezTo>
                      <a:pt x="406400" y="3217291"/>
                      <a:pt x="0" y="5486400"/>
                      <a:pt x="0" y="6460109"/>
                    </a:cubicBezTo>
                    <a:lnTo>
                      <a:pt x="0" y="7061200"/>
                    </a:lnTo>
                    <a:lnTo>
                      <a:pt x="5300091" y="7061200"/>
                    </a:lnTo>
                    <a:lnTo>
                      <a:pt x="5300091" y="0"/>
                    </a:lnTo>
                    <a:close/>
                  </a:path>
                </a:pathLst>
              </a:custGeom>
              <a:blipFill>
                <a:blip r:embed="rId2"/>
                <a:stretch>
                  <a:fillRect l="-400" r="-400"/>
                </a:stretch>
              </a:blipFill>
            </p:spPr>
          </p:sp>
        </p:grpSp>
        <p:sp>
          <p:nvSpPr>
            <p:cNvPr id="5" name="Freeform 5"/>
            <p:cNvSpPr/>
            <p:nvPr/>
          </p:nvSpPr>
          <p:spPr>
            <a:xfrm>
              <a:off x="0" y="11508818"/>
              <a:ext cx="5808457" cy="5808457"/>
            </a:xfrm>
            <a:custGeom>
              <a:avLst/>
              <a:gdLst/>
              <a:ahLst/>
              <a:cxnLst/>
              <a:rect l="l" t="t" r="r" b="b"/>
              <a:pathLst>
                <a:path w="5808457" h="5808457">
                  <a:moveTo>
                    <a:pt x="0" y="0"/>
                  </a:moveTo>
                  <a:lnTo>
                    <a:pt x="5808457" y="0"/>
                  </a:lnTo>
                  <a:lnTo>
                    <a:pt x="5808457" y="5808457"/>
                  </a:lnTo>
                  <a:lnTo>
                    <a:pt x="0" y="58084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rot="-5400000">
              <a:off x="-3411858" y="4073129"/>
              <a:ext cx="16448211" cy="8301952"/>
            </a:xfrm>
            <a:custGeom>
              <a:avLst/>
              <a:gdLst/>
              <a:ahLst/>
              <a:cxnLst/>
              <a:rect l="l" t="t" r="r" b="b"/>
              <a:pathLst>
                <a:path w="16448211" h="8301952">
                  <a:moveTo>
                    <a:pt x="0" y="0"/>
                  </a:moveTo>
                  <a:lnTo>
                    <a:pt x="16448211" y="0"/>
                  </a:lnTo>
                  <a:lnTo>
                    <a:pt x="16448211" y="8301953"/>
                  </a:lnTo>
                  <a:lnTo>
                    <a:pt x="0" y="8301953"/>
                  </a:lnTo>
                  <a:lnTo>
                    <a:pt x="0" y="0"/>
                  </a:lnTo>
                  <a:close/>
                </a:path>
              </a:pathLst>
            </a:custGeom>
            <a:blipFill>
              <a:blip r:embed="rId5">
                <a:extLst>
                  <a:ext uri="{96DAC541-7B7A-43D3-8B79-37D633B846F1}">
                    <asvg:svgBlip xmlns:asvg="http://schemas.microsoft.com/office/drawing/2016/SVG/main" r:embed="rId6"/>
                  </a:ext>
                </a:extLst>
              </a:blip>
              <a:stretch>
                <a:fillRect t="-14912"/>
              </a:stretch>
            </a:blipFill>
          </p:spPr>
        </p:sp>
        <p:sp>
          <p:nvSpPr>
            <p:cNvPr id="7" name="Freeform 7"/>
            <p:cNvSpPr/>
            <p:nvPr/>
          </p:nvSpPr>
          <p:spPr>
            <a:xfrm rot="-4643606" flipH="1">
              <a:off x="-483222" y="3392381"/>
              <a:ext cx="10424685" cy="6046317"/>
            </a:xfrm>
            <a:custGeom>
              <a:avLst/>
              <a:gdLst/>
              <a:ahLst/>
              <a:cxnLst/>
              <a:rect l="l" t="t" r="r" b="b"/>
              <a:pathLst>
                <a:path w="10424685" h="6046317">
                  <a:moveTo>
                    <a:pt x="10424685" y="0"/>
                  </a:moveTo>
                  <a:lnTo>
                    <a:pt x="0" y="0"/>
                  </a:lnTo>
                  <a:lnTo>
                    <a:pt x="0" y="6046317"/>
                  </a:lnTo>
                  <a:lnTo>
                    <a:pt x="10424685" y="6046317"/>
                  </a:lnTo>
                  <a:lnTo>
                    <a:pt x="10424685"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3269820" y="13227645"/>
              <a:ext cx="3419329" cy="3419329"/>
            </a:xfrm>
            <a:custGeom>
              <a:avLst/>
              <a:gdLst/>
              <a:ahLst/>
              <a:cxnLst/>
              <a:rect l="l" t="t" r="r" b="b"/>
              <a:pathLst>
                <a:path w="3419329" h="3419329">
                  <a:moveTo>
                    <a:pt x="0" y="0"/>
                  </a:moveTo>
                  <a:lnTo>
                    <a:pt x="3419329" y="0"/>
                  </a:lnTo>
                  <a:lnTo>
                    <a:pt x="3419329" y="3419329"/>
                  </a:lnTo>
                  <a:lnTo>
                    <a:pt x="0" y="34193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9"/>
            <p:cNvSpPr/>
            <p:nvPr/>
          </p:nvSpPr>
          <p:spPr>
            <a:xfrm rot="-5400000">
              <a:off x="1147753" y="8185039"/>
              <a:ext cx="10295431" cy="5310156"/>
            </a:xfrm>
            <a:custGeom>
              <a:avLst/>
              <a:gdLst/>
              <a:ahLst/>
              <a:cxnLst/>
              <a:rect l="l" t="t" r="r" b="b"/>
              <a:pathLst>
                <a:path w="10295431" h="5310156">
                  <a:moveTo>
                    <a:pt x="0" y="0"/>
                  </a:moveTo>
                  <a:lnTo>
                    <a:pt x="10295430" y="0"/>
                  </a:lnTo>
                  <a:lnTo>
                    <a:pt x="10295430" y="5310155"/>
                  </a:lnTo>
                  <a:lnTo>
                    <a:pt x="0" y="5310155"/>
                  </a:lnTo>
                  <a:lnTo>
                    <a:pt x="0" y="0"/>
                  </a:lnTo>
                  <a:close/>
                </a:path>
              </a:pathLst>
            </a:custGeom>
            <a:blipFill>
              <a:blip r:embed="rId9">
                <a:extLst>
                  <a:ext uri="{96DAC541-7B7A-43D3-8B79-37D633B846F1}">
                    <asvg:svgBlip xmlns:asvg="http://schemas.microsoft.com/office/drawing/2016/SVG/main" r:embed="rId10"/>
                  </a:ext>
                </a:extLst>
              </a:blip>
              <a:stretch>
                <a:fillRect t="-13863" r="-1255"/>
              </a:stretch>
            </a:blipFill>
          </p:spPr>
        </p:sp>
      </p:grpSp>
      <p:grpSp>
        <p:nvGrpSpPr>
          <p:cNvPr id="10" name="Group 10"/>
          <p:cNvGrpSpPr/>
          <p:nvPr/>
        </p:nvGrpSpPr>
        <p:grpSpPr>
          <a:xfrm>
            <a:off x="1028700" y="2963199"/>
            <a:ext cx="13977002" cy="6536716"/>
            <a:chOff x="0" y="0"/>
            <a:chExt cx="18636003" cy="8715621"/>
          </a:xfrm>
        </p:grpSpPr>
        <p:sp>
          <p:nvSpPr>
            <p:cNvPr id="11" name="Freeform 11"/>
            <p:cNvSpPr/>
            <p:nvPr/>
          </p:nvSpPr>
          <p:spPr>
            <a:xfrm>
              <a:off x="1195998" y="5082286"/>
              <a:ext cx="17440005" cy="3633334"/>
            </a:xfrm>
            <a:custGeom>
              <a:avLst/>
              <a:gdLst/>
              <a:ahLst/>
              <a:cxnLst/>
              <a:rect l="l" t="t" r="r" b="b"/>
              <a:pathLst>
                <a:path w="17440005" h="3633334">
                  <a:moveTo>
                    <a:pt x="0" y="0"/>
                  </a:moveTo>
                  <a:lnTo>
                    <a:pt x="17440005" y="0"/>
                  </a:lnTo>
                  <a:lnTo>
                    <a:pt x="17440005" y="3633335"/>
                  </a:lnTo>
                  <a:lnTo>
                    <a:pt x="0" y="3633335"/>
                  </a:lnTo>
                  <a:lnTo>
                    <a:pt x="0" y="0"/>
                  </a:lnTo>
                  <a:close/>
                </a:path>
              </a:pathLst>
            </a:custGeom>
            <a:blipFill>
              <a:blip r:embed="rId11"/>
              <a:stretch>
                <a:fillRect/>
              </a:stretch>
            </a:blipFill>
          </p:spPr>
        </p:sp>
        <p:sp>
          <p:nvSpPr>
            <p:cNvPr id="12" name="TextBox 12"/>
            <p:cNvSpPr txBox="1"/>
            <p:nvPr/>
          </p:nvSpPr>
          <p:spPr>
            <a:xfrm>
              <a:off x="0" y="-114300"/>
              <a:ext cx="17440005" cy="2574188"/>
            </a:xfrm>
            <a:prstGeom prst="rect">
              <a:avLst/>
            </a:prstGeom>
          </p:spPr>
          <p:txBody>
            <a:bodyPr lIns="0" tIns="0" rIns="0" bIns="0" rtlCol="0" anchor="t">
              <a:spAutoFit/>
            </a:bodyPr>
            <a:lstStyle/>
            <a:p>
              <a:pPr algn="l">
                <a:lnSpc>
                  <a:spcPts val="14595"/>
                </a:lnSpc>
                <a:spcBef>
                  <a:spcPct val="0"/>
                </a:spcBef>
              </a:pPr>
              <a:r>
                <a:rPr lang="en-US" sz="12165">
                  <a:solidFill>
                    <a:srgbClr val="222222"/>
                  </a:solidFill>
                  <a:latin typeface="Poppins Ultra-Bold" panose="00000900000000000000"/>
                  <a:ea typeface="Poppins Ultra-Bold" panose="00000900000000000000"/>
                  <a:cs typeface="Poppins Ultra-Bold" panose="00000900000000000000"/>
                  <a:sym typeface="Poppins Ultra-Bold" panose="00000900000000000000"/>
                </a:rPr>
                <a:t>Muchas Gracias</a:t>
              </a:r>
            </a:p>
          </p:txBody>
        </p:sp>
        <p:sp>
          <p:nvSpPr>
            <p:cNvPr id="13" name="TextBox 13"/>
            <p:cNvSpPr txBox="1"/>
            <p:nvPr/>
          </p:nvSpPr>
          <p:spPr>
            <a:xfrm>
              <a:off x="0" y="2138322"/>
              <a:ext cx="9039834" cy="1043008"/>
            </a:xfrm>
            <a:prstGeom prst="rect">
              <a:avLst/>
            </a:prstGeom>
          </p:spPr>
          <p:txBody>
            <a:bodyPr lIns="0" tIns="0" rIns="0" bIns="0" rtlCol="0" anchor="t">
              <a:spAutoFit/>
            </a:bodyPr>
            <a:lstStyle/>
            <a:p>
              <a:pPr algn="l">
                <a:lnSpc>
                  <a:spcPts val="5905"/>
                </a:lnSpc>
                <a:spcBef>
                  <a:spcPct val="0"/>
                </a:spcBef>
              </a:pPr>
              <a:r>
                <a:rPr lang="en-US" sz="4920">
                  <a:solidFill>
                    <a:srgbClr val="222222"/>
                  </a:solidFill>
                  <a:latin typeface="Poppins Medium" panose="00000600000000000000"/>
                  <a:ea typeface="Poppins Medium" panose="00000600000000000000"/>
                  <a:cs typeface="Poppins Medium" panose="00000600000000000000"/>
                  <a:sym typeface="Poppins Medium" panose="00000600000000000000"/>
                </a:rPr>
                <a:t>Por su Atención</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1600" y="2081993"/>
            <a:ext cx="4577148" cy="7457675"/>
          </a:xfrm>
          <a:custGeom>
            <a:avLst/>
            <a:gdLst/>
            <a:ahLst/>
            <a:cxnLst/>
            <a:rect l="l" t="t" r="r" b="b"/>
            <a:pathLst>
              <a:path w="4577148" h="7457675">
                <a:moveTo>
                  <a:pt x="0" y="0"/>
                </a:moveTo>
                <a:lnTo>
                  <a:pt x="4577148" y="0"/>
                </a:lnTo>
                <a:lnTo>
                  <a:pt x="4577148" y="7457675"/>
                </a:lnTo>
                <a:lnTo>
                  <a:pt x="0" y="7457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265368" y="514344"/>
            <a:ext cx="15757264" cy="1115690"/>
          </a:xfrm>
          <a:prstGeom prst="rect">
            <a:avLst/>
          </a:prstGeom>
        </p:spPr>
        <p:txBody>
          <a:bodyPr lIns="0" tIns="0" rIns="0" bIns="0" rtlCol="0" anchor="t">
            <a:spAutoFit/>
          </a:bodyPr>
          <a:lstStyle/>
          <a:p>
            <a:pPr algn="ctr">
              <a:lnSpc>
                <a:spcPts val="8745"/>
              </a:lnSpc>
            </a:pPr>
            <a:r>
              <a:rPr lang="en-US" sz="7950" dirty="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PERSONAL OPERATIVO  2025</a:t>
            </a:r>
          </a:p>
        </p:txBody>
      </p:sp>
      <p:sp>
        <p:nvSpPr>
          <p:cNvPr id="4" name="Freeform 4"/>
          <p:cNvSpPr/>
          <p:nvPr/>
        </p:nvSpPr>
        <p:spPr>
          <a:xfrm rot="-5400000">
            <a:off x="11013858" y="2594868"/>
            <a:ext cx="10478661" cy="5288924"/>
          </a:xfrm>
          <a:custGeom>
            <a:avLst/>
            <a:gdLst/>
            <a:ahLst/>
            <a:cxnLst/>
            <a:rect l="l" t="t" r="r" b="b"/>
            <a:pathLst>
              <a:path w="10478661" h="5288924">
                <a:moveTo>
                  <a:pt x="0" y="0"/>
                </a:moveTo>
                <a:lnTo>
                  <a:pt x="10478661" y="0"/>
                </a:lnTo>
                <a:lnTo>
                  <a:pt x="10478661" y="5288925"/>
                </a:lnTo>
                <a:lnTo>
                  <a:pt x="0" y="5288925"/>
                </a:lnTo>
                <a:lnTo>
                  <a:pt x="0" y="0"/>
                </a:lnTo>
                <a:close/>
              </a:path>
            </a:pathLst>
          </a:custGeom>
          <a:blipFill>
            <a:blip r:embed="rId4">
              <a:extLst>
                <a:ext uri="{96DAC541-7B7A-43D3-8B79-37D633B846F1}">
                  <asvg:svgBlip xmlns:asvg="http://schemas.microsoft.com/office/drawing/2016/SVG/main" r:embed="rId5"/>
                </a:ext>
              </a:extLst>
            </a:blip>
            <a:stretch>
              <a:fillRect t="-14912"/>
            </a:stretch>
          </a:blipFill>
        </p:spPr>
      </p:sp>
      <p:sp>
        <p:nvSpPr>
          <p:cNvPr id="5" name="Freeform 5"/>
          <p:cNvSpPr/>
          <p:nvPr/>
        </p:nvSpPr>
        <p:spPr>
          <a:xfrm rot="-5400000">
            <a:off x="12919963" y="4509678"/>
            <a:ext cx="7622913" cy="3931730"/>
          </a:xfrm>
          <a:custGeom>
            <a:avLst/>
            <a:gdLst/>
            <a:ahLst/>
            <a:cxnLst/>
            <a:rect l="l" t="t" r="r" b="b"/>
            <a:pathLst>
              <a:path w="7622913" h="3931730">
                <a:moveTo>
                  <a:pt x="0" y="0"/>
                </a:moveTo>
                <a:lnTo>
                  <a:pt x="7622913" y="0"/>
                </a:lnTo>
                <a:lnTo>
                  <a:pt x="7622913" y="3931730"/>
                </a:lnTo>
                <a:lnTo>
                  <a:pt x="0" y="3931730"/>
                </a:lnTo>
                <a:lnTo>
                  <a:pt x="0" y="0"/>
                </a:lnTo>
                <a:close/>
              </a:path>
            </a:pathLst>
          </a:custGeom>
          <a:blipFill>
            <a:blip r:embed="rId6">
              <a:extLst>
                <a:ext uri="{96DAC541-7B7A-43D3-8B79-37D633B846F1}">
                  <asvg:svgBlip xmlns:asvg="http://schemas.microsoft.com/office/drawing/2016/SVG/main" r:embed="rId7"/>
                </a:ext>
              </a:extLst>
            </a:blip>
            <a:stretch>
              <a:fillRect t="-13863" r="-1255"/>
            </a:stretch>
          </a:blipFill>
        </p:spPr>
      </p:sp>
      <p:sp>
        <p:nvSpPr>
          <p:cNvPr id="6" name="TextBox 6"/>
          <p:cNvSpPr txBox="1"/>
          <p:nvPr/>
        </p:nvSpPr>
        <p:spPr>
          <a:xfrm>
            <a:off x="6400800" y="2436020"/>
            <a:ext cx="10152844" cy="105727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CONDUCTOR DE VOLQUETA</a:t>
            </a:r>
          </a:p>
          <a:p>
            <a:pPr algn="just">
              <a:lnSpc>
                <a:spcPts val="4115"/>
              </a:lnSpc>
              <a:spcBef>
                <a:spcPct val="0"/>
              </a:spcBef>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SR.JOSÉ VEGA</a:t>
            </a:r>
          </a:p>
        </p:txBody>
      </p:sp>
      <p:sp>
        <p:nvSpPr>
          <p:cNvPr id="7" name="TextBox 7"/>
          <p:cNvSpPr txBox="1"/>
          <p:nvPr/>
        </p:nvSpPr>
        <p:spPr>
          <a:xfrm>
            <a:off x="6400800" y="3765483"/>
            <a:ext cx="10152844" cy="105727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OPERADOR DE RETROEXCAVADORA</a:t>
            </a:r>
          </a:p>
          <a:p>
            <a:pPr algn="just">
              <a:lnSpc>
                <a:spcPts val="4115"/>
              </a:lnSpc>
              <a:spcBef>
                <a:spcPct val="0"/>
              </a:spcBef>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SR. LUIS DÍAZ</a:t>
            </a:r>
          </a:p>
        </p:txBody>
      </p:sp>
      <p:sp>
        <p:nvSpPr>
          <p:cNvPr id="8" name="TextBox 8"/>
          <p:cNvSpPr txBox="1"/>
          <p:nvPr/>
        </p:nvSpPr>
        <p:spPr>
          <a:xfrm>
            <a:off x="6400800" y="5118780"/>
            <a:ext cx="10152844" cy="105727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TRABAJOS VARIOS</a:t>
            </a:r>
          </a:p>
          <a:p>
            <a:pPr algn="just">
              <a:lnSpc>
                <a:spcPts val="4115"/>
              </a:lnSpc>
              <a:spcBef>
                <a:spcPct val="0"/>
              </a:spcBef>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SR. JOSÉ PUMA</a:t>
            </a:r>
          </a:p>
        </p:txBody>
      </p:sp>
      <p:sp>
        <p:nvSpPr>
          <p:cNvPr id="9" name="TextBox 9"/>
          <p:cNvSpPr txBox="1"/>
          <p:nvPr/>
        </p:nvSpPr>
        <p:spPr>
          <a:xfrm>
            <a:off x="6401025" y="6210230"/>
            <a:ext cx="10152844" cy="52768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SR. SEGUNDO QUISHPE</a:t>
            </a:r>
          </a:p>
        </p:txBody>
      </p:sp>
      <p:sp>
        <p:nvSpPr>
          <p:cNvPr id="10" name="TextBox 10"/>
          <p:cNvSpPr txBox="1"/>
          <p:nvPr/>
        </p:nvSpPr>
        <p:spPr>
          <a:xfrm>
            <a:off x="6400800" y="6972415"/>
            <a:ext cx="10152844" cy="1057275"/>
          </a:xfrm>
          <a:prstGeom prst="rect">
            <a:avLst/>
          </a:prstGeom>
        </p:spPr>
        <p:txBody>
          <a:bodyPr lIns="0" tIns="0" rIns="0" bIns="0" rtlCol="0" anchor="t">
            <a:spAutoFit/>
          </a:bodyPr>
          <a:lstStyle/>
          <a:p>
            <a:pPr algn="just">
              <a:lnSpc>
                <a:spcPts val="4115"/>
              </a:lnSpc>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A CARGO DE PISCINA LAURA CARBO</a:t>
            </a:r>
          </a:p>
          <a:p>
            <a:pPr algn="just">
              <a:lnSpc>
                <a:spcPts val="4115"/>
              </a:lnSpc>
              <a:spcBef>
                <a:spcPct val="0"/>
              </a:spcBef>
            </a:pPr>
            <a:r>
              <a:rPr lang="en-US" sz="3430" dirty="0">
                <a:solidFill>
                  <a:srgbClr val="222222"/>
                </a:solidFill>
                <a:latin typeface="Poppins Bold" panose="00000800000000000000"/>
                <a:ea typeface="Poppins Bold" panose="00000800000000000000"/>
                <a:cs typeface="Poppins Bold" panose="00000800000000000000"/>
                <a:sym typeface="Poppins Bold" panose="00000800000000000000"/>
              </a:rPr>
              <a:t>SR. ALIRIO RODRIGUEZ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88225" y="6987381"/>
            <a:ext cx="15564945" cy="8028055"/>
          </a:xfrm>
          <a:custGeom>
            <a:avLst/>
            <a:gdLst/>
            <a:ahLst/>
            <a:cxnLst/>
            <a:rect l="l" t="t" r="r" b="b"/>
            <a:pathLst>
              <a:path w="15564945" h="8028055">
                <a:moveTo>
                  <a:pt x="0" y="0"/>
                </a:moveTo>
                <a:lnTo>
                  <a:pt x="15564945" y="0"/>
                </a:lnTo>
                <a:lnTo>
                  <a:pt x="15564945" y="8028055"/>
                </a:lnTo>
                <a:lnTo>
                  <a:pt x="0" y="8028055"/>
                </a:lnTo>
                <a:lnTo>
                  <a:pt x="0" y="0"/>
                </a:lnTo>
                <a:close/>
              </a:path>
            </a:pathLst>
          </a:custGeom>
          <a:blipFill>
            <a:blip r:embed="rId2">
              <a:extLst>
                <a:ext uri="{96DAC541-7B7A-43D3-8B79-37D633B846F1}">
                  <asvg:svgBlip xmlns:asvg="http://schemas.microsoft.com/office/drawing/2016/SVG/main" r:embed="rId3"/>
                </a:ext>
              </a:extLst>
            </a:blip>
            <a:stretch>
              <a:fillRect t="-13863" r="-1255"/>
            </a:stretch>
          </a:blipFill>
        </p:spPr>
      </p:sp>
      <p:sp>
        <p:nvSpPr>
          <p:cNvPr id="3" name="Freeform 3"/>
          <p:cNvSpPr/>
          <p:nvPr/>
        </p:nvSpPr>
        <p:spPr>
          <a:xfrm>
            <a:off x="2981765" y="5926019"/>
            <a:ext cx="5075389" cy="5075389"/>
          </a:xfrm>
          <a:custGeom>
            <a:avLst/>
            <a:gdLst/>
            <a:ahLst/>
            <a:cxnLst/>
            <a:rect l="l" t="t" r="r" b="b"/>
            <a:pathLst>
              <a:path w="5075389" h="5075389">
                <a:moveTo>
                  <a:pt x="0" y="0"/>
                </a:moveTo>
                <a:lnTo>
                  <a:pt x="5075389" y="0"/>
                </a:lnTo>
                <a:lnTo>
                  <a:pt x="5075389" y="5075390"/>
                </a:lnTo>
                <a:lnTo>
                  <a:pt x="0" y="50753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0481272" y="6461569"/>
            <a:ext cx="5075389" cy="5075389"/>
          </a:xfrm>
          <a:custGeom>
            <a:avLst/>
            <a:gdLst/>
            <a:ahLst/>
            <a:cxnLst/>
            <a:rect l="l" t="t" r="r" b="b"/>
            <a:pathLst>
              <a:path w="5075389" h="5075389">
                <a:moveTo>
                  <a:pt x="0" y="0"/>
                </a:moveTo>
                <a:lnTo>
                  <a:pt x="5075389" y="0"/>
                </a:lnTo>
                <a:lnTo>
                  <a:pt x="5075389" y="5075389"/>
                </a:lnTo>
                <a:lnTo>
                  <a:pt x="0" y="50753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5920352" y="-1488777"/>
            <a:ext cx="15900691" cy="1590069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2856F"/>
            </a:solidFill>
          </p:spPr>
        </p:sp>
        <p:sp>
          <p:nvSpPr>
            <p:cNvPr id="7" name="TextBox 7"/>
            <p:cNvSpPr txBox="1"/>
            <p:nvPr/>
          </p:nvSpPr>
          <p:spPr>
            <a:xfrm>
              <a:off x="76200" y="66675"/>
              <a:ext cx="660400" cy="669925"/>
            </a:xfrm>
            <a:prstGeom prst="rect">
              <a:avLst/>
            </a:prstGeom>
          </p:spPr>
          <p:txBody>
            <a:bodyPr lIns="50800" tIns="50800" rIns="50800" bIns="50800" rtlCol="0" anchor="ctr"/>
            <a:lstStyle/>
            <a:p>
              <a:pPr algn="ctr">
                <a:lnSpc>
                  <a:spcPts val="2745"/>
                </a:lnSpc>
              </a:pPr>
              <a:endParaRPr/>
            </a:p>
          </p:txBody>
        </p:sp>
      </p:grpSp>
      <p:grpSp>
        <p:nvGrpSpPr>
          <p:cNvPr id="8" name="Group 8"/>
          <p:cNvGrpSpPr/>
          <p:nvPr/>
        </p:nvGrpSpPr>
        <p:grpSpPr>
          <a:xfrm>
            <a:off x="-1659305" y="4617230"/>
            <a:ext cx="9282140" cy="928214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99D"/>
            </a:solidFill>
          </p:spPr>
        </p:sp>
        <p:sp>
          <p:nvSpPr>
            <p:cNvPr id="10" name="TextBox 10"/>
            <p:cNvSpPr txBox="1"/>
            <p:nvPr/>
          </p:nvSpPr>
          <p:spPr>
            <a:xfrm>
              <a:off x="76200" y="66675"/>
              <a:ext cx="660400" cy="669925"/>
            </a:xfrm>
            <a:prstGeom prst="rect">
              <a:avLst/>
            </a:prstGeom>
          </p:spPr>
          <p:txBody>
            <a:bodyPr lIns="50800" tIns="50800" rIns="50800" bIns="50800" rtlCol="0" anchor="ctr"/>
            <a:lstStyle/>
            <a:p>
              <a:pPr algn="ctr">
                <a:lnSpc>
                  <a:spcPts val="2745"/>
                </a:lnSpc>
              </a:pPr>
              <a:endParaRPr/>
            </a:p>
          </p:txBody>
        </p:sp>
      </p:grpSp>
      <p:sp>
        <p:nvSpPr>
          <p:cNvPr id="11" name="Freeform 11"/>
          <p:cNvSpPr/>
          <p:nvPr/>
        </p:nvSpPr>
        <p:spPr>
          <a:xfrm>
            <a:off x="2328274" y="2018681"/>
            <a:ext cx="2442990" cy="2284195"/>
          </a:xfrm>
          <a:custGeom>
            <a:avLst/>
            <a:gdLst/>
            <a:ahLst/>
            <a:cxnLst/>
            <a:rect l="l" t="t" r="r" b="b"/>
            <a:pathLst>
              <a:path w="2442990" h="2284195">
                <a:moveTo>
                  <a:pt x="0" y="0"/>
                </a:moveTo>
                <a:lnTo>
                  <a:pt x="2442989" y="0"/>
                </a:lnTo>
                <a:lnTo>
                  <a:pt x="2442989" y="2284195"/>
                </a:lnTo>
                <a:lnTo>
                  <a:pt x="0" y="22841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1455967" y="455941"/>
            <a:ext cx="10599967" cy="1248386"/>
          </a:xfrm>
          <a:prstGeom prst="rect">
            <a:avLst/>
          </a:prstGeom>
        </p:spPr>
        <p:txBody>
          <a:bodyPr lIns="0" tIns="0" rIns="0" bIns="0" rtlCol="0" anchor="t">
            <a:spAutoFit/>
          </a:bodyPr>
          <a:lstStyle/>
          <a:p>
            <a:pPr algn="ctr">
              <a:lnSpc>
                <a:spcPts val="9130"/>
              </a:lnSpc>
            </a:pPr>
            <a:r>
              <a:rPr lang="en-US" sz="830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BASE LEGAL</a:t>
            </a:r>
          </a:p>
        </p:txBody>
      </p:sp>
      <p:sp>
        <p:nvSpPr>
          <p:cNvPr id="13" name="TextBox 13"/>
          <p:cNvSpPr txBox="1"/>
          <p:nvPr/>
        </p:nvSpPr>
        <p:spPr>
          <a:xfrm>
            <a:off x="472107" y="5651373"/>
            <a:ext cx="6743819" cy="4295242"/>
          </a:xfrm>
          <a:prstGeom prst="rect">
            <a:avLst/>
          </a:prstGeom>
        </p:spPr>
        <p:txBody>
          <a:bodyPr lIns="0" tIns="0" rIns="0" bIns="0" rtlCol="0" anchor="t">
            <a:spAutoFit/>
          </a:bodyPr>
          <a:lstStyle/>
          <a:p>
            <a:pPr algn="l">
              <a:lnSpc>
                <a:spcPts val="4255"/>
              </a:lnSpc>
            </a:pPr>
            <a:r>
              <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rPr>
              <a:t>ART.204 DE LA CONSTITUCION.-</a:t>
            </a:r>
          </a:p>
          <a:p>
            <a:pPr algn="l">
              <a:lnSpc>
                <a:spcPts val="4255"/>
              </a:lnSpc>
            </a:pPr>
            <a:endPar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endParaRPr>
          </a:p>
          <a:p>
            <a:pPr algn="l">
              <a:lnSpc>
                <a:spcPts val="4255"/>
              </a:lnSpc>
              <a:spcBef>
                <a:spcPct val="0"/>
              </a:spcBef>
            </a:pPr>
            <a:r>
              <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rPr>
              <a:t>EL PUEBLO ES EL MANDANTE Y PRIMER FISCALIZADOR DEL PODER PUBLICO, EN EJERCICIO DE SU DERECHO DE PARTICIPACION</a:t>
            </a:r>
          </a:p>
        </p:txBody>
      </p:sp>
      <p:sp>
        <p:nvSpPr>
          <p:cNvPr id="14" name="TextBox 14"/>
          <p:cNvSpPr txBox="1"/>
          <p:nvPr/>
        </p:nvSpPr>
        <p:spPr>
          <a:xfrm>
            <a:off x="10025452" y="1046797"/>
            <a:ext cx="7690492" cy="8028576"/>
          </a:xfrm>
          <a:prstGeom prst="rect">
            <a:avLst/>
          </a:prstGeom>
        </p:spPr>
        <p:txBody>
          <a:bodyPr lIns="0" tIns="0" rIns="0" bIns="0" rtlCol="0" anchor="t">
            <a:spAutoFit/>
          </a:bodyPr>
          <a:lstStyle/>
          <a:p>
            <a:pPr algn="l">
              <a:lnSpc>
                <a:spcPts val="4255"/>
              </a:lnSpc>
            </a:pPr>
            <a:r>
              <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rPr>
              <a:t>ART.98 DE LA LEY ORGANICA DE PARTICIPACIONCIUDADANA Y CONTROL SOCIAL.-</a:t>
            </a:r>
          </a:p>
          <a:p>
            <a:pPr algn="l">
              <a:lnSpc>
                <a:spcPts val="4255"/>
              </a:lnSpc>
            </a:pPr>
            <a:endPar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endParaRPr>
          </a:p>
          <a:p>
            <a:pPr algn="l">
              <a:lnSpc>
                <a:spcPts val="4255"/>
              </a:lnSpc>
            </a:pPr>
            <a:r>
              <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rPr>
              <a:t>ESTABLECE “LOS ACTOS DE LA ADMINISTRACION PUBLICA ESTAN SUJETOS A LOS PRINCIPIOS DE TRANSPARENCIA Y PUBLICIDAD”.</a:t>
            </a:r>
          </a:p>
          <a:p>
            <a:pPr algn="l">
              <a:lnSpc>
                <a:spcPts val="4255"/>
              </a:lnSpc>
              <a:spcBef>
                <a:spcPct val="0"/>
              </a:spcBef>
            </a:pPr>
            <a:r>
              <a:rPr lang="en-US" sz="3545">
                <a:solidFill>
                  <a:srgbClr val="F9FEFF"/>
                </a:solidFill>
                <a:latin typeface="Poppins Medium" panose="00000600000000000000"/>
                <a:ea typeface="Poppins Medium" panose="00000600000000000000"/>
                <a:cs typeface="Poppins Medium" panose="00000600000000000000"/>
                <a:sym typeface="Poppins Medium" panose="00000600000000000000"/>
              </a:rPr>
              <a:t>LA PARTICIPACION CIUDADANA EN LA GESTION PUBLICA GARANTIZA LA RENDICION DE CUENTAS, ES DECIR QUE LOS SERIVDORE PUBLICOS INFORMEN, EXPLIQUEN, GENEREN Y ENTREGUEN INFORMACION, VERAZ.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1000" y="7334252"/>
            <a:ext cx="3352800" cy="2438400"/>
          </a:xfrm>
          <a:custGeom>
            <a:avLst/>
            <a:gdLst/>
            <a:ahLst/>
            <a:cxnLst/>
            <a:rect l="l" t="t" r="r" b="b"/>
            <a:pathLst>
              <a:path w="4754496" h="4114800">
                <a:moveTo>
                  <a:pt x="0" y="0"/>
                </a:moveTo>
                <a:lnTo>
                  <a:pt x="4754496" y="0"/>
                </a:lnTo>
                <a:lnTo>
                  <a:pt x="475449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2273526" y="514348"/>
            <a:ext cx="13740948" cy="1195040"/>
          </a:xfrm>
          <a:prstGeom prst="rect">
            <a:avLst/>
          </a:prstGeom>
        </p:spPr>
        <p:txBody>
          <a:bodyPr lIns="0" tIns="0" rIns="0" bIns="0" rtlCol="0" anchor="t">
            <a:spAutoFit/>
          </a:bodyPr>
          <a:lstStyle/>
          <a:p>
            <a:pPr algn="l">
              <a:lnSpc>
                <a:spcPts val="8635"/>
              </a:lnSpc>
            </a:pPr>
            <a:r>
              <a:rPr lang="en-US" sz="785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INFORMACION FINANCIERA</a:t>
            </a:r>
          </a:p>
        </p:txBody>
      </p:sp>
      <p:pic>
        <p:nvPicPr>
          <p:cNvPr id="6" name="Imagen 5" descr="Tabla&#10;&#10;El contenido generado por IA puede ser incorrecto."/>
          <p:cNvPicPr>
            <a:picLocks noChangeAspect="1"/>
          </p:cNvPicPr>
          <p:nvPr/>
        </p:nvPicPr>
        <p:blipFill>
          <a:blip r:embed="rId4">
            <a:extLst>
              <a:ext uri="{28A0092B-C50C-407E-A947-70E740481C1C}">
                <a14:useLocalDpi xmlns:a14="http://schemas.microsoft.com/office/drawing/2010/main" val="0"/>
              </a:ext>
            </a:extLst>
          </a:blip>
          <a:srcRect l="3846" t="30765" r="3667" b="5814"/>
          <a:stretch>
            <a:fillRect/>
          </a:stretch>
        </p:blipFill>
        <p:spPr>
          <a:xfrm>
            <a:off x="533400" y="2705100"/>
            <a:ext cx="17145000" cy="4419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33375" y="248115"/>
            <a:ext cx="17565423" cy="1195073"/>
          </a:xfrm>
          <a:prstGeom prst="rect">
            <a:avLst/>
          </a:prstGeom>
        </p:spPr>
        <p:txBody>
          <a:bodyPr lIns="0" tIns="0" rIns="0" bIns="0" rtlCol="0" anchor="t">
            <a:spAutoFit/>
          </a:bodyPr>
          <a:lstStyle/>
          <a:p>
            <a:pPr algn="ctr">
              <a:lnSpc>
                <a:spcPts val="8635"/>
              </a:lnSpc>
            </a:pPr>
            <a:r>
              <a:rPr lang="en-US" sz="785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INFORMACION FINANCIERA</a:t>
            </a:r>
          </a:p>
        </p:txBody>
      </p:sp>
      <p:pic>
        <p:nvPicPr>
          <p:cNvPr id="5" name="Imagen 4" descr="Tabla&#10;&#10;El contenido generado por IA puede ser incorrecto."/>
          <p:cNvPicPr>
            <a:picLocks noChangeAspect="1"/>
          </p:cNvPicPr>
          <p:nvPr/>
        </p:nvPicPr>
        <p:blipFill>
          <a:blip r:embed="rId2">
            <a:extLst>
              <a:ext uri="{28A0092B-C50C-407E-A947-70E740481C1C}">
                <a14:useLocalDpi xmlns:a14="http://schemas.microsoft.com/office/drawing/2010/main" val="0"/>
              </a:ext>
            </a:extLst>
          </a:blip>
          <a:srcRect t="21545"/>
          <a:stretch>
            <a:fillRect/>
          </a:stretch>
        </p:blipFill>
        <p:spPr>
          <a:xfrm>
            <a:off x="1085515" y="1257300"/>
            <a:ext cx="16116970" cy="878158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5290" y="3017161"/>
            <a:ext cx="7936491" cy="2587405"/>
            <a:chOff x="0" y="0"/>
            <a:chExt cx="10581988" cy="3449873"/>
          </a:xfrm>
        </p:grpSpPr>
        <p:sp>
          <p:nvSpPr>
            <p:cNvPr id="3" name="Freeform 3"/>
            <p:cNvSpPr/>
            <p:nvPr/>
          </p:nvSpPr>
          <p:spPr>
            <a:xfrm>
              <a:off x="0" y="0"/>
              <a:ext cx="10398585" cy="2755625"/>
            </a:xfrm>
            <a:custGeom>
              <a:avLst/>
              <a:gdLst/>
              <a:ahLst/>
              <a:cxnLst/>
              <a:rect l="l" t="t" r="r" b="b"/>
              <a:pathLst>
                <a:path w="10398585" h="2755625">
                  <a:moveTo>
                    <a:pt x="0" y="0"/>
                  </a:moveTo>
                  <a:lnTo>
                    <a:pt x="10398585" y="0"/>
                  </a:lnTo>
                  <a:lnTo>
                    <a:pt x="10398585" y="2755625"/>
                  </a:lnTo>
                  <a:lnTo>
                    <a:pt x="0" y="27556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2986120" y="530029"/>
              <a:ext cx="7595868" cy="1773720"/>
            </a:xfrm>
            <a:prstGeom prst="rect">
              <a:avLst/>
            </a:prstGeom>
          </p:spPr>
          <p:txBody>
            <a:bodyPr lIns="0" tIns="0" rIns="0" bIns="0" rtlCol="0" anchor="t">
              <a:spAutoFit/>
            </a:bodyPr>
            <a:lstStyle/>
            <a:p>
              <a:pPr algn="l">
                <a:lnSpc>
                  <a:spcPts val="3465"/>
                </a:lnSpc>
                <a:spcBef>
                  <a:spcPct val="0"/>
                </a:spcBef>
              </a:pPr>
              <a:r>
                <a:rPr lang="en-US" sz="2885">
                  <a:solidFill>
                    <a:srgbClr val="F9FEFF"/>
                  </a:solidFill>
                  <a:latin typeface="Poppins Medium" panose="00000600000000000000"/>
                  <a:ea typeface="Poppins Medium" panose="00000600000000000000"/>
                  <a:cs typeface="Poppins Medium" panose="00000600000000000000"/>
                  <a:sym typeface="Poppins Medium" panose="00000600000000000000"/>
                </a:rPr>
                <a:t>PRODUCTIVIDAD, SECTOR VULNERABLE, CULTURA Y DEPORTE.</a:t>
              </a:r>
            </a:p>
          </p:txBody>
        </p:sp>
        <p:sp>
          <p:nvSpPr>
            <p:cNvPr id="5" name="TextBox 5"/>
            <p:cNvSpPr txBox="1"/>
            <p:nvPr/>
          </p:nvSpPr>
          <p:spPr>
            <a:xfrm>
              <a:off x="1973947" y="2727050"/>
              <a:ext cx="7442156" cy="722823"/>
            </a:xfrm>
            <a:prstGeom prst="rect">
              <a:avLst/>
            </a:prstGeom>
          </p:spPr>
          <p:txBody>
            <a:bodyPr lIns="0" tIns="0" rIns="0" bIns="0" rtlCol="0" anchor="t">
              <a:spAutoFit/>
            </a:bodyPr>
            <a:lstStyle/>
            <a:p>
              <a:pPr algn="just">
                <a:lnSpc>
                  <a:spcPts val="4185"/>
                </a:lnSpc>
                <a:spcBef>
                  <a:spcPct val="0"/>
                </a:spcBef>
              </a:pPr>
              <a:r>
                <a:rPr lang="en-US" sz="3485">
                  <a:solidFill>
                    <a:srgbClr val="222222"/>
                  </a:solidFill>
                  <a:latin typeface="Poppins Medium" panose="00000600000000000000"/>
                  <a:ea typeface="Poppins Medium" panose="00000600000000000000"/>
                  <a:cs typeface="Poppins Medium" panose="00000600000000000000"/>
                  <a:sym typeface="Poppins Medium" panose="00000600000000000000"/>
                </a:rPr>
                <a:t>TNLGA. KARINA CEVALLOS</a:t>
              </a:r>
            </a:p>
          </p:txBody>
        </p:sp>
      </p:grpSp>
      <p:grpSp>
        <p:nvGrpSpPr>
          <p:cNvPr id="6" name="Group 6"/>
          <p:cNvGrpSpPr/>
          <p:nvPr/>
        </p:nvGrpSpPr>
        <p:grpSpPr>
          <a:xfrm>
            <a:off x="921995" y="6677209"/>
            <a:ext cx="7723081" cy="2581091"/>
            <a:chOff x="0" y="0"/>
            <a:chExt cx="10297441" cy="3441455"/>
          </a:xfrm>
        </p:grpSpPr>
        <p:sp>
          <p:nvSpPr>
            <p:cNvPr id="7" name="Freeform 7"/>
            <p:cNvSpPr/>
            <p:nvPr/>
          </p:nvSpPr>
          <p:spPr>
            <a:xfrm>
              <a:off x="0" y="0"/>
              <a:ext cx="10297441" cy="2728822"/>
            </a:xfrm>
            <a:custGeom>
              <a:avLst/>
              <a:gdLst/>
              <a:ahLst/>
              <a:cxnLst/>
              <a:rect l="l" t="t" r="r" b="b"/>
              <a:pathLst>
                <a:path w="10297441" h="2728822">
                  <a:moveTo>
                    <a:pt x="0" y="0"/>
                  </a:moveTo>
                  <a:lnTo>
                    <a:pt x="10297441" y="0"/>
                  </a:lnTo>
                  <a:lnTo>
                    <a:pt x="10297441" y="2728822"/>
                  </a:lnTo>
                  <a:lnTo>
                    <a:pt x="0" y="2728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TextBox 8"/>
            <p:cNvSpPr txBox="1"/>
            <p:nvPr/>
          </p:nvSpPr>
          <p:spPr>
            <a:xfrm>
              <a:off x="2923628" y="600261"/>
              <a:ext cx="7373813" cy="1406517"/>
            </a:xfrm>
            <a:prstGeom prst="rect">
              <a:avLst/>
            </a:prstGeom>
          </p:spPr>
          <p:txBody>
            <a:bodyPr lIns="0" tIns="0" rIns="0" bIns="0" rtlCol="0" anchor="t">
              <a:spAutoFit/>
            </a:bodyPr>
            <a:lstStyle/>
            <a:p>
              <a:pPr algn="l">
                <a:lnSpc>
                  <a:spcPts val="4085"/>
                </a:lnSpc>
                <a:spcBef>
                  <a:spcPct val="0"/>
                </a:spcBef>
              </a:pPr>
              <a:r>
                <a:rPr lang="en-US" sz="3405">
                  <a:solidFill>
                    <a:srgbClr val="F9FEFF"/>
                  </a:solidFill>
                  <a:latin typeface="Poppins Medium" panose="00000600000000000000"/>
                  <a:ea typeface="Poppins Medium" panose="00000600000000000000"/>
                  <a:cs typeface="Poppins Medium" panose="00000600000000000000"/>
                  <a:sym typeface="Poppins Medium" panose="00000600000000000000"/>
                </a:rPr>
                <a:t>IGUALDAD DE GÉNERO, SALUD Y MEDIO AMBIENTE</a:t>
              </a:r>
            </a:p>
          </p:txBody>
        </p:sp>
        <p:sp>
          <p:nvSpPr>
            <p:cNvPr id="9" name="TextBox 9"/>
            <p:cNvSpPr txBox="1"/>
            <p:nvPr/>
          </p:nvSpPr>
          <p:spPr>
            <a:xfrm>
              <a:off x="1837961" y="2700247"/>
              <a:ext cx="8459480" cy="741208"/>
            </a:xfrm>
            <a:prstGeom prst="rect">
              <a:avLst/>
            </a:prstGeom>
          </p:spPr>
          <p:txBody>
            <a:bodyPr lIns="0" tIns="0" rIns="0" bIns="0" rtlCol="0" anchor="t">
              <a:spAutoFit/>
            </a:bodyPr>
            <a:lstStyle/>
            <a:p>
              <a:pPr algn="just">
                <a:lnSpc>
                  <a:spcPts val="4295"/>
                </a:lnSpc>
                <a:spcBef>
                  <a:spcPct val="0"/>
                </a:spcBef>
              </a:pPr>
              <a:r>
                <a:rPr lang="en-US" sz="3580" dirty="0">
                  <a:solidFill>
                    <a:srgbClr val="222222"/>
                  </a:solidFill>
                  <a:latin typeface="Poppins Medium" panose="00000600000000000000"/>
                  <a:ea typeface="Poppins Medium" panose="00000600000000000000"/>
                  <a:cs typeface="Poppins Medium" panose="00000600000000000000"/>
                  <a:sym typeface="Poppins Medium" panose="00000600000000000000"/>
                </a:rPr>
                <a:t>SR.DAVID ESPIN</a:t>
              </a:r>
            </a:p>
          </p:txBody>
        </p:sp>
      </p:grpSp>
      <p:grpSp>
        <p:nvGrpSpPr>
          <p:cNvPr id="10" name="Group 10"/>
          <p:cNvGrpSpPr/>
          <p:nvPr/>
        </p:nvGrpSpPr>
        <p:grpSpPr>
          <a:xfrm>
            <a:off x="9913363" y="6740230"/>
            <a:ext cx="7345937" cy="2455048"/>
            <a:chOff x="0" y="0"/>
            <a:chExt cx="9794583" cy="3273397"/>
          </a:xfrm>
        </p:grpSpPr>
        <p:sp>
          <p:nvSpPr>
            <p:cNvPr id="11" name="Freeform 11"/>
            <p:cNvSpPr/>
            <p:nvPr/>
          </p:nvSpPr>
          <p:spPr>
            <a:xfrm>
              <a:off x="0" y="0"/>
              <a:ext cx="9794583" cy="2595565"/>
            </a:xfrm>
            <a:custGeom>
              <a:avLst/>
              <a:gdLst/>
              <a:ahLst/>
              <a:cxnLst/>
              <a:rect l="l" t="t" r="r" b="b"/>
              <a:pathLst>
                <a:path w="9794583" h="2595565">
                  <a:moveTo>
                    <a:pt x="0" y="0"/>
                  </a:moveTo>
                  <a:lnTo>
                    <a:pt x="9794583" y="0"/>
                  </a:lnTo>
                  <a:lnTo>
                    <a:pt x="9794583" y="2595565"/>
                  </a:lnTo>
                  <a:lnTo>
                    <a:pt x="0" y="25955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TextBox 12"/>
            <p:cNvSpPr txBox="1"/>
            <p:nvPr/>
          </p:nvSpPr>
          <p:spPr>
            <a:xfrm>
              <a:off x="2780857" y="578613"/>
              <a:ext cx="6705718" cy="1409857"/>
            </a:xfrm>
            <a:prstGeom prst="rect">
              <a:avLst/>
            </a:prstGeom>
          </p:spPr>
          <p:txBody>
            <a:bodyPr lIns="0" tIns="0" rIns="0" bIns="0" rtlCol="0" anchor="t">
              <a:spAutoFit/>
            </a:bodyPr>
            <a:lstStyle/>
            <a:p>
              <a:pPr algn="l">
                <a:lnSpc>
                  <a:spcPts val="4135"/>
                </a:lnSpc>
                <a:spcBef>
                  <a:spcPct val="0"/>
                </a:spcBef>
              </a:pPr>
              <a:r>
                <a:rPr lang="en-US" sz="3445">
                  <a:solidFill>
                    <a:srgbClr val="F9FEFF"/>
                  </a:solidFill>
                  <a:latin typeface="Poppins Medium" panose="00000600000000000000"/>
                  <a:ea typeface="Poppins Medium" panose="00000600000000000000"/>
                  <a:cs typeface="Poppins Medium" panose="00000600000000000000"/>
                  <a:sym typeface="Poppins Medium" panose="00000600000000000000"/>
                </a:rPr>
                <a:t>OBRAS, ESPACIOS PÚBLICOS Y VIALIDAD.</a:t>
              </a:r>
            </a:p>
          </p:txBody>
        </p:sp>
        <p:sp>
          <p:nvSpPr>
            <p:cNvPr id="13" name="TextBox 13"/>
            <p:cNvSpPr txBox="1"/>
            <p:nvPr/>
          </p:nvSpPr>
          <p:spPr>
            <a:xfrm>
              <a:off x="1748207" y="2557465"/>
              <a:ext cx="7266191" cy="715933"/>
            </a:xfrm>
            <a:prstGeom prst="rect">
              <a:avLst/>
            </a:prstGeom>
          </p:spPr>
          <p:txBody>
            <a:bodyPr lIns="0" tIns="0" rIns="0" bIns="0" rtlCol="0" anchor="t">
              <a:spAutoFit/>
            </a:bodyPr>
            <a:lstStyle/>
            <a:p>
              <a:pPr algn="just">
                <a:lnSpc>
                  <a:spcPts val="4085"/>
                </a:lnSpc>
                <a:spcBef>
                  <a:spcPct val="0"/>
                </a:spcBef>
              </a:pPr>
              <a:r>
                <a:rPr lang="en-US" sz="3405">
                  <a:solidFill>
                    <a:srgbClr val="222222"/>
                  </a:solidFill>
                  <a:latin typeface="Poppins Medium" panose="00000600000000000000"/>
                  <a:ea typeface="Poppins Medium" panose="00000600000000000000"/>
                  <a:cs typeface="Poppins Medium" panose="00000600000000000000"/>
                  <a:sym typeface="Poppins Medium" panose="00000600000000000000"/>
                </a:rPr>
                <a:t>SR. TOMÁS AGUILAR</a:t>
              </a:r>
            </a:p>
          </p:txBody>
        </p:sp>
      </p:grpSp>
      <p:sp>
        <p:nvSpPr>
          <p:cNvPr id="14" name="Freeform 14"/>
          <p:cNvSpPr/>
          <p:nvPr/>
        </p:nvSpPr>
        <p:spPr>
          <a:xfrm>
            <a:off x="9591707" y="3017161"/>
            <a:ext cx="7667593" cy="2031912"/>
          </a:xfrm>
          <a:custGeom>
            <a:avLst/>
            <a:gdLst/>
            <a:ahLst/>
            <a:cxnLst/>
            <a:rect l="l" t="t" r="r" b="b"/>
            <a:pathLst>
              <a:path w="7667593" h="2031912">
                <a:moveTo>
                  <a:pt x="0" y="0"/>
                </a:moveTo>
                <a:lnTo>
                  <a:pt x="7667593" y="0"/>
                </a:lnTo>
                <a:lnTo>
                  <a:pt x="7667593" y="2031912"/>
                </a:lnTo>
                <a:lnTo>
                  <a:pt x="0" y="20319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TextBox 15"/>
          <p:cNvSpPr txBox="1"/>
          <p:nvPr/>
        </p:nvSpPr>
        <p:spPr>
          <a:xfrm>
            <a:off x="11706139" y="3423875"/>
            <a:ext cx="5331141" cy="1199434"/>
          </a:xfrm>
          <a:prstGeom prst="rect">
            <a:avLst/>
          </a:prstGeom>
        </p:spPr>
        <p:txBody>
          <a:bodyPr lIns="0" tIns="0" rIns="0" bIns="0" rtlCol="0" anchor="t">
            <a:spAutoFit/>
          </a:bodyPr>
          <a:lstStyle/>
          <a:p>
            <a:pPr algn="l">
              <a:lnSpc>
                <a:spcPts val="3140"/>
              </a:lnSpc>
              <a:spcBef>
                <a:spcPct val="0"/>
              </a:spcBef>
            </a:pPr>
            <a:r>
              <a:rPr lang="en-US" sz="2620">
                <a:solidFill>
                  <a:srgbClr val="F9FEFF"/>
                </a:solidFill>
                <a:latin typeface="Poppins Medium" panose="00000600000000000000"/>
                <a:ea typeface="Poppins Medium" panose="00000600000000000000"/>
                <a:cs typeface="Poppins Medium" panose="00000600000000000000"/>
                <a:sym typeface="Poppins Medium" panose="00000600000000000000"/>
              </a:rPr>
              <a:t>PLANIFICACION, PRESUPUESTO  Y GESTION DE LA COOPERACIÓN INTERNACIONAL.</a:t>
            </a:r>
          </a:p>
        </p:txBody>
      </p:sp>
      <p:sp>
        <p:nvSpPr>
          <p:cNvPr id="16" name="TextBox 16"/>
          <p:cNvSpPr txBox="1"/>
          <p:nvPr/>
        </p:nvSpPr>
        <p:spPr>
          <a:xfrm>
            <a:off x="11122875" y="5010973"/>
            <a:ext cx="4967925" cy="504792"/>
          </a:xfrm>
          <a:prstGeom prst="rect">
            <a:avLst/>
          </a:prstGeom>
        </p:spPr>
        <p:txBody>
          <a:bodyPr lIns="0" tIns="0" rIns="0" bIns="0" rtlCol="0" anchor="t">
            <a:spAutoFit/>
          </a:bodyPr>
          <a:lstStyle/>
          <a:p>
            <a:pPr algn="just">
              <a:lnSpc>
                <a:spcPts val="3705"/>
              </a:lnSpc>
              <a:spcBef>
                <a:spcPct val="0"/>
              </a:spcBef>
            </a:pPr>
            <a:r>
              <a:rPr lang="en-US" sz="3085">
                <a:solidFill>
                  <a:srgbClr val="222222"/>
                </a:solidFill>
                <a:latin typeface="Poppins Medium" panose="00000600000000000000"/>
                <a:ea typeface="Poppins Medium" panose="00000600000000000000"/>
                <a:cs typeface="Poppins Medium" panose="00000600000000000000"/>
                <a:sym typeface="Poppins Medium" panose="00000600000000000000"/>
              </a:rPr>
              <a:t>SR. GONZALO AGUIRRE</a:t>
            </a:r>
          </a:p>
        </p:txBody>
      </p:sp>
      <p:sp>
        <p:nvSpPr>
          <p:cNvPr id="17" name="Freeform 17"/>
          <p:cNvSpPr/>
          <p:nvPr/>
        </p:nvSpPr>
        <p:spPr>
          <a:xfrm>
            <a:off x="15854333" y="166835"/>
            <a:ext cx="2106980" cy="2404543"/>
          </a:xfrm>
          <a:custGeom>
            <a:avLst/>
            <a:gdLst/>
            <a:ahLst/>
            <a:cxnLst/>
            <a:rect l="l" t="t" r="r" b="b"/>
            <a:pathLst>
              <a:path w="2106980" h="2404543">
                <a:moveTo>
                  <a:pt x="0" y="0"/>
                </a:moveTo>
                <a:lnTo>
                  <a:pt x="2106981" y="0"/>
                </a:lnTo>
                <a:lnTo>
                  <a:pt x="2106981" y="2404543"/>
                </a:lnTo>
                <a:lnTo>
                  <a:pt x="0" y="24045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8" name="TextBox 18"/>
          <p:cNvSpPr txBox="1"/>
          <p:nvPr/>
        </p:nvSpPr>
        <p:spPr>
          <a:xfrm>
            <a:off x="2401692" y="661499"/>
            <a:ext cx="14380028" cy="1424739"/>
          </a:xfrm>
          <a:prstGeom prst="rect">
            <a:avLst/>
          </a:prstGeom>
        </p:spPr>
        <p:txBody>
          <a:bodyPr lIns="0" tIns="0" rIns="0" bIns="0" rtlCol="0" anchor="t">
            <a:spAutoFit/>
          </a:bodyPr>
          <a:lstStyle/>
          <a:p>
            <a:pPr algn="ctr">
              <a:lnSpc>
                <a:spcPts val="10375"/>
              </a:lnSpc>
            </a:pPr>
            <a:r>
              <a:rPr lang="en-US" sz="9435">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COMISIONES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8676620">
            <a:off x="-3189981" y="7062533"/>
            <a:ext cx="6758631" cy="3485952"/>
          </a:xfrm>
          <a:custGeom>
            <a:avLst/>
            <a:gdLst/>
            <a:ahLst/>
            <a:cxnLst/>
            <a:rect l="l" t="t" r="r" b="b"/>
            <a:pathLst>
              <a:path w="6758631" h="3485952">
                <a:moveTo>
                  <a:pt x="0" y="0"/>
                </a:moveTo>
                <a:lnTo>
                  <a:pt x="6758631" y="0"/>
                </a:lnTo>
                <a:lnTo>
                  <a:pt x="6758631" y="3485952"/>
                </a:lnTo>
                <a:lnTo>
                  <a:pt x="0" y="3485952"/>
                </a:lnTo>
                <a:lnTo>
                  <a:pt x="0" y="0"/>
                </a:lnTo>
                <a:close/>
              </a:path>
            </a:pathLst>
          </a:custGeom>
          <a:blipFill>
            <a:blip r:embed="rId2">
              <a:extLst>
                <a:ext uri="{96DAC541-7B7A-43D3-8B79-37D633B846F1}">
                  <asvg:svgBlip xmlns:asvg="http://schemas.microsoft.com/office/drawing/2016/SVG/main" r:embed="rId3"/>
                </a:ext>
              </a:extLst>
            </a:blip>
            <a:stretch>
              <a:fillRect t="-13863" r="-1255"/>
            </a:stretch>
          </a:blipFill>
        </p:spPr>
      </p:sp>
      <p:sp>
        <p:nvSpPr>
          <p:cNvPr id="9" name="TextBox 9"/>
          <p:cNvSpPr txBox="1"/>
          <p:nvPr/>
        </p:nvSpPr>
        <p:spPr>
          <a:xfrm>
            <a:off x="0" y="445410"/>
            <a:ext cx="18288000" cy="1821067"/>
          </a:xfrm>
          <a:prstGeom prst="rect">
            <a:avLst/>
          </a:prstGeom>
        </p:spPr>
        <p:txBody>
          <a:bodyPr lIns="0" tIns="0" rIns="0" bIns="0" rtlCol="0" anchor="t">
            <a:spAutoFit/>
          </a:bodyPr>
          <a:lstStyle/>
          <a:p>
            <a:pPr algn="ctr">
              <a:lnSpc>
                <a:spcPts val="6860"/>
              </a:lnSpc>
            </a:pPr>
            <a:r>
              <a:rPr lang="en-US" sz="6235" dirty="0">
                <a:solidFill>
                  <a:srgbClr val="026D53"/>
                </a:solidFill>
                <a:latin typeface="Poppins Ultra-Bold" panose="00000900000000000000"/>
                <a:ea typeface="Poppins Ultra-Bold" panose="00000900000000000000"/>
                <a:cs typeface="Poppins Ultra-Bold" panose="00000900000000000000"/>
                <a:sym typeface="Poppins Ultra-Bold" panose="00000900000000000000"/>
              </a:rPr>
              <a:t>PRODUCTIVIDAD SECTOR VULNERABLE, CULTURA Y DEPORTE.</a:t>
            </a:r>
          </a:p>
        </p:txBody>
      </p:sp>
      <p:sp>
        <p:nvSpPr>
          <p:cNvPr id="10" name="TextBox 10"/>
          <p:cNvSpPr txBox="1"/>
          <p:nvPr/>
        </p:nvSpPr>
        <p:spPr>
          <a:xfrm>
            <a:off x="12321993" y="2144560"/>
            <a:ext cx="5211020" cy="514689"/>
          </a:xfrm>
          <a:prstGeom prst="rect">
            <a:avLst/>
          </a:prstGeom>
        </p:spPr>
        <p:txBody>
          <a:bodyPr lIns="0" tIns="0" rIns="0" bIns="0" rtlCol="0" anchor="t">
            <a:spAutoFit/>
          </a:bodyPr>
          <a:lstStyle/>
          <a:p>
            <a:pPr algn="just">
              <a:lnSpc>
                <a:spcPts val="3905"/>
              </a:lnSpc>
              <a:spcBef>
                <a:spcPct val="0"/>
              </a:spcBef>
            </a:pPr>
            <a:r>
              <a:rPr lang="en-US" sz="3255">
                <a:solidFill>
                  <a:srgbClr val="026D53"/>
                </a:solidFill>
                <a:latin typeface="Poppins Medium" panose="00000600000000000000"/>
                <a:ea typeface="Poppins Medium" panose="00000600000000000000"/>
                <a:cs typeface="Poppins Medium" panose="00000600000000000000"/>
                <a:sym typeface="Poppins Medium" panose="00000600000000000000"/>
              </a:rPr>
              <a:t>TNLGA. KARINA CEVALLOS</a:t>
            </a:r>
          </a:p>
        </p:txBody>
      </p:sp>
      <p:grpSp>
        <p:nvGrpSpPr>
          <p:cNvPr id="11" name="Group 11"/>
          <p:cNvGrpSpPr/>
          <p:nvPr/>
        </p:nvGrpSpPr>
        <p:grpSpPr>
          <a:xfrm>
            <a:off x="9016807" y="7412608"/>
            <a:ext cx="8483986" cy="3072479"/>
            <a:chOff x="0" y="3286812"/>
            <a:chExt cx="11311982" cy="4096638"/>
          </a:xfrm>
        </p:grpSpPr>
        <p:sp>
          <p:nvSpPr>
            <p:cNvPr id="14" name="TextBox 14"/>
            <p:cNvSpPr txBox="1"/>
            <p:nvPr/>
          </p:nvSpPr>
          <p:spPr>
            <a:xfrm>
              <a:off x="0" y="3286812"/>
              <a:ext cx="11311982" cy="4096638"/>
            </a:xfrm>
            <a:prstGeom prst="rect">
              <a:avLst/>
            </a:prstGeom>
          </p:spPr>
          <p:txBody>
            <a:bodyPr lIns="70113" tIns="70113" rIns="70113" bIns="70113" rtlCol="0" anchor="ctr"/>
            <a:lstStyle/>
            <a:p>
              <a:pPr algn="ctr">
                <a:lnSpc>
                  <a:spcPts val="2985"/>
                </a:lnSpc>
              </a:pPr>
              <a:endParaRPr/>
            </a:p>
          </p:txBody>
        </p:sp>
        <p:sp>
          <p:nvSpPr>
            <p:cNvPr id="16" name="TextBox 16"/>
            <p:cNvSpPr txBox="1"/>
            <p:nvPr/>
          </p:nvSpPr>
          <p:spPr>
            <a:xfrm>
              <a:off x="1388791" y="4565689"/>
              <a:ext cx="9655089" cy="1538882"/>
            </a:xfrm>
            <a:prstGeom prst="rect">
              <a:avLst/>
            </a:prstGeom>
          </p:spPr>
          <p:txBody>
            <a:bodyPr lIns="0" tIns="0" rIns="0" bIns="0" rtlCol="0" anchor="t">
              <a:spAutoFit/>
            </a:bodyPr>
            <a:lstStyle/>
            <a:p>
              <a:pPr algn="just">
                <a:lnSpc>
                  <a:spcPts val="3010"/>
                </a:lnSpc>
                <a:spcBef>
                  <a:spcPct val="0"/>
                </a:spcBef>
              </a:pPr>
              <a:r>
                <a:rPr lang="es-EC" sz="1800" kern="100" dirty="0">
                  <a:effectLst/>
                  <a:latin typeface="Calibri" panose="020F0502020204030204" pitchFamily="34" charset="0"/>
                  <a:ea typeface="Calibri" panose="020F0502020204030204" pitchFamily="34" charset="0"/>
                  <a:cs typeface="Times New Roman" panose="02020603050405020304" pitchFamily="18" charset="0"/>
                </a:rPr>
                <a:t>* Gestión e implementación del Curso de Modelaje en coordinación con Acción Social del GAD Municipal de Mejía.</a:t>
              </a:r>
            </a:p>
            <a:p>
              <a:pPr algn="just">
                <a:lnSpc>
                  <a:spcPts val="3010"/>
                </a:lnSpc>
                <a:spcBef>
                  <a:spcPct val="0"/>
                </a:spcBef>
              </a:pPr>
              <a:endParaRPr lang="en-US" sz="2505" dirty="0">
                <a:solidFill>
                  <a:srgbClr val="F9FEFF"/>
                </a:solidFill>
                <a:latin typeface="Poppins Semi-Bold" panose="00000700000000000000"/>
                <a:ea typeface="Poppins Semi-Bold" panose="00000700000000000000"/>
                <a:cs typeface="Poppins Semi-Bold" panose="00000700000000000000"/>
                <a:sym typeface="Poppins Semi-Bold" panose="00000700000000000000"/>
              </a:endParaRPr>
            </a:p>
          </p:txBody>
        </p:sp>
      </p:grpSp>
      <p:pic>
        <p:nvPicPr>
          <p:cNvPr id="7170" name="Picture 2" descr="No hay ninguna descripción de la foto disponib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7428" y="3324281"/>
            <a:ext cx="6878637" cy="45848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No hay ninguna descripción de la foto disponib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53800" y="3483089"/>
            <a:ext cx="4267200" cy="4267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8432</TotalTime>
  <Words>1766</Words>
  <Application>Microsoft Office PowerPoint</Application>
  <PresentationFormat>Personalizado</PresentationFormat>
  <Paragraphs>143</Paragraphs>
  <Slides>34</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34</vt:i4>
      </vt:variant>
    </vt:vector>
  </HeadingPairs>
  <TitlesOfParts>
    <vt:vector size="45" baseType="lpstr">
      <vt:lpstr>Segoe UI Historic</vt:lpstr>
      <vt:lpstr>Poppins Ultra-Bold</vt:lpstr>
      <vt:lpstr>Poppins</vt:lpstr>
      <vt:lpstr>Poppins Semi-Bold</vt:lpstr>
      <vt:lpstr>Trocchi</vt:lpstr>
      <vt:lpstr>Poppins Medium</vt:lpstr>
      <vt:lpstr>Arial</vt:lpstr>
      <vt:lpstr>Calibri</vt:lpstr>
      <vt:lpstr>Poppins Bold</vt:lpstr>
      <vt:lpstr>Poppins Heavy</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Teal And White Modern Business Report Presentation</dc:title>
  <dc:creator>Marcelo David</dc:creator>
  <cp:lastModifiedBy>Anthony teran</cp:lastModifiedBy>
  <cp:revision>18</cp:revision>
  <dcterms:created xsi:type="dcterms:W3CDTF">2006-08-16T00:00:00Z</dcterms:created>
  <dcterms:modified xsi:type="dcterms:W3CDTF">2026-06-24T13:30:13Z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43E8049E68C54D70B06CA2B81FC50F0B_12</vt:lpwstr>
  </property>
  <property fmtid="{D5CDD505-2E9C-101B-9397-08002B2CF9AE}" pid="3" name="KSOProductBuildVer">
    <vt:lpwstr>3082-12.1.0.26880</vt:lpwstr>
  </property>
</Properties>
</file>