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95" r:id="rId16"/>
    <p:sldId id="294" r:id="rId17"/>
    <p:sldId id="271" r:id="rId18"/>
    <p:sldId id="272" r:id="rId19"/>
    <p:sldId id="293" r:id="rId20"/>
    <p:sldId id="273" r:id="rId21"/>
    <p:sldId id="274" r:id="rId22"/>
    <p:sldId id="275" r:id="rId23"/>
    <p:sldId id="276" r:id="rId24"/>
    <p:sldId id="297" r:id="rId25"/>
    <p:sldId id="277" r:id="rId26"/>
    <p:sldId id="278" r:id="rId27"/>
    <p:sldId id="283" r:id="rId28"/>
    <p:sldId id="284" r:id="rId29"/>
    <p:sldId id="281" r:id="rId30"/>
    <p:sldId id="282" r:id="rId31"/>
    <p:sldId id="285" r:id="rId32"/>
    <p:sldId id="286" r:id="rId33"/>
    <p:sldId id="296" r:id="rId34"/>
    <p:sldId id="287" r:id="rId35"/>
    <p:sldId id="289" r:id="rId36"/>
    <p:sldId id="290" r:id="rId37"/>
    <p:sldId id="291" r:id="rId38"/>
    <p:sldId id="292" r:id="rId39"/>
  </p:sldIdLst>
  <p:sldSz cx="18288000" cy="10287000"/>
  <p:notesSz cx="6858000" cy="9144000"/>
  <p:embeddedFontLst>
    <p:embeddedFont>
      <p:font typeface="Poppins" panose="00000500000000000000" pitchFamily="2" charset="0"/>
      <p:regular r:id="rId40"/>
      <p:bold r:id="rId41"/>
      <p:italic r:id="rId42"/>
      <p:boldItalic r:id="rId43"/>
    </p:embeddedFont>
    <p:embeddedFont>
      <p:font typeface="Poppins Bold" panose="00000800000000000000" charset="0"/>
      <p:regular r:id="rId44"/>
    </p:embeddedFont>
    <p:embeddedFont>
      <p:font typeface="Poppins Heavy" panose="020B0604020202020204" charset="0"/>
      <p:regular r:id="rId45"/>
    </p:embeddedFont>
    <p:embeddedFont>
      <p:font typeface="Poppins Medium" panose="00000600000000000000" pitchFamily="2" charset="0"/>
      <p:regular r:id="rId46"/>
      <p:italic r:id="rId47"/>
    </p:embeddedFont>
    <p:embeddedFont>
      <p:font typeface="Poppins Semi-Bold" panose="020B0604020202020204" charset="0"/>
      <p:regular r:id="rId48"/>
    </p:embeddedFont>
    <p:embeddedFont>
      <p:font typeface="Poppins Ultra-Bold" panose="020B0604020202020204" charset="0"/>
      <p:regular r:id="rId49"/>
    </p:embeddedFont>
    <p:embeddedFont>
      <p:font typeface="Trocchi"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49" d="100"/>
          <a:sy n="49" d="100"/>
        </p:scale>
        <p:origin x="60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58.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sv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70.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svg"/><Relationship Id="rId7"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E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580451" y="0"/>
            <a:ext cx="7824467" cy="10424298"/>
            <a:chOff x="0" y="0"/>
            <a:chExt cx="5300129" cy="7061200"/>
          </a:xfrm>
        </p:grpSpPr>
        <p:sp>
          <p:nvSpPr>
            <p:cNvPr id="3" name="Freeform 3"/>
            <p:cNvSpPr/>
            <p:nvPr/>
          </p:nvSpPr>
          <p:spPr>
            <a:xfrm>
              <a:off x="0" y="0"/>
              <a:ext cx="5300091" cy="7061200"/>
            </a:xfrm>
            <a:custGeom>
              <a:avLst/>
              <a:gdLst/>
              <a:ahLst/>
              <a:cxnLst/>
              <a:rect l="l" t="t" r="r" b="b"/>
              <a:pathLst>
                <a:path w="5300091" h="7061200">
                  <a:moveTo>
                    <a:pt x="982091" y="0"/>
                  </a:moveTo>
                  <a:cubicBezTo>
                    <a:pt x="1173988" y="852297"/>
                    <a:pt x="1442720" y="2622931"/>
                    <a:pt x="982091" y="2887091"/>
                  </a:cubicBezTo>
                  <a:cubicBezTo>
                    <a:pt x="406400" y="3217291"/>
                    <a:pt x="0" y="5486400"/>
                    <a:pt x="0" y="6460109"/>
                  </a:cubicBezTo>
                  <a:lnTo>
                    <a:pt x="0" y="7061200"/>
                  </a:lnTo>
                  <a:lnTo>
                    <a:pt x="5300091" y="7061200"/>
                  </a:lnTo>
                  <a:lnTo>
                    <a:pt x="5300091" y="0"/>
                  </a:lnTo>
                  <a:close/>
                </a:path>
              </a:pathLst>
            </a:custGeom>
            <a:blipFill>
              <a:blip r:embed="rId2"/>
              <a:stretch>
                <a:fillRect t="-6250" b="-6250"/>
              </a:stretch>
            </a:blipFill>
          </p:spPr>
        </p:sp>
      </p:grpSp>
      <p:sp>
        <p:nvSpPr>
          <p:cNvPr id="4" name="Freeform 4"/>
          <p:cNvSpPr/>
          <p:nvPr/>
        </p:nvSpPr>
        <p:spPr>
          <a:xfrm>
            <a:off x="6793829" y="7107959"/>
            <a:ext cx="4300681" cy="4300681"/>
          </a:xfrm>
          <a:custGeom>
            <a:avLst/>
            <a:gdLst/>
            <a:ahLst/>
            <a:cxnLst/>
            <a:rect l="l" t="t" r="r" b="b"/>
            <a:pathLst>
              <a:path w="4300681" h="4300681">
                <a:moveTo>
                  <a:pt x="0" y="0"/>
                </a:moveTo>
                <a:lnTo>
                  <a:pt x="4300681" y="0"/>
                </a:lnTo>
                <a:lnTo>
                  <a:pt x="4300681" y="4300682"/>
                </a:lnTo>
                <a:lnTo>
                  <a:pt x="0" y="4300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4491183" y="1261576"/>
            <a:ext cx="12178537" cy="6146908"/>
          </a:xfrm>
          <a:custGeom>
            <a:avLst/>
            <a:gdLst/>
            <a:ahLst/>
            <a:cxnLst/>
            <a:rect l="l" t="t" r="r" b="b"/>
            <a:pathLst>
              <a:path w="12178537" h="6146908">
                <a:moveTo>
                  <a:pt x="0" y="0"/>
                </a:moveTo>
                <a:lnTo>
                  <a:pt x="12178537" y="0"/>
                </a:lnTo>
                <a:lnTo>
                  <a:pt x="12178537" y="6146907"/>
                </a:lnTo>
                <a:lnTo>
                  <a:pt x="0" y="6146907"/>
                </a:lnTo>
                <a:lnTo>
                  <a:pt x="0" y="0"/>
                </a:lnTo>
                <a:close/>
              </a:path>
            </a:pathLst>
          </a:custGeom>
          <a:blipFill>
            <a:blip r:embed="rId5">
              <a:extLst>
                <a:ext uri="{96DAC541-7B7A-43D3-8B79-37D633B846F1}">
                  <asvg:svgBlip xmlns:asvg="http://schemas.microsoft.com/office/drawing/2016/SVG/main" r:embed="rId6"/>
                </a:ext>
              </a:extLst>
            </a:blip>
            <a:stretch>
              <a:fillRect t="-14912"/>
            </a:stretch>
          </a:blipFill>
        </p:spPr>
      </p:sp>
      <p:sp>
        <p:nvSpPr>
          <p:cNvPr id="6" name="Freeform 6"/>
          <p:cNvSpPr/>
          <p:nvPr/>
        </p:nvSpPr>
        <p:spPr>
          <a:xfrm rot="-4643606" flipH="1">
            <a:off x="5987037" y="962968"/>
            <a:ext cx="7718615" cy="4476797"/>
          </a:xfrm>
          <a:custGeom>
            <a:avLst/>
            <a:gdLst/>
            <a:ahLst/>
            <a:cxnLst/>
            <a:rect l="l" t="t" r="r" b="b"/>
            <a:pathLst>
              <a:path w="7718615" h="4476797">
                <a:moveTo>
                  <a:pt x="7718615" y="0"/>
                </a:moveTo>
                <a:lnTo>
                  <a:pt x="0" y="0"/>
                </a:lnTo>
                <a:lnTo>
                  <a:pt x="0" y="4476796"/>
                </a:lnTo>
                <a:lnTo>
                  <a:pt x="7718615" y="4476796"/>
                </a:lnTo>
                <a:lnTo>
                  <a:pt x="771861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8944170" y="8380608"/>
            <a:ext cx="2531730" cy="2531730"/>
          </a:xfrm>
          <a:custGeom>
            <a:avLst/>
            <a:gdLst/>
            <a:ahLst/>
            <a:cxnLst/>
            <a:rect l="l" t="t" r="r" b="b"/>
            <a:pathLst>
              <a:path w="2531730" h="2531730">
                <a:moveTo>
                  <a:pt x="0" y="0"/>
                </a:moveTo>
                <a:lnTo>
                  <a:pt x="2531730" y="0"/>
                </a:lnTo>
                <a:lnTo>
                  <a:pt x="2531730" y="2531730"/>
                </a:lnTo>
                <a:lnTo>
                  <a:pt x="0" y="2531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7298408" y="4563555"/>
            <a:ext cx="7622913" cy="3931730"/>
          </a:xfrm>
          <a:custGeom>
            <a:avLst/>
            <a:gdLst/>
            <a:ahLst/>
            <a:cxnLst/>
            <a:rect l="l" t="t" r="r" b="b"/>
            <a:pathLst>
              <a:path w="7622913" h="3931730">
                <a:moveTo>
                  <a:pt x="0" y="0"/>
                </a:moveTo>
                <a:lnTo>
                  <a:pt x="7622914" y="0"/>
                </a:lnTo>
                <a:lnTo>
                  <a:pt x="7622914" y="3931730"/>
                </a:lnTo>
                <a:lnTo>
                  <a:pt x="0" y="3931730"/>
                </a:lnTo>
                <a:lnTo>
                  <a:pt x="0" y="0"/>
                </a:lnTo>
                <a:close/>
              </a:path>
            </a:pathLst>
          </a:custGeom>
          <a:blipFill>
            <a:blip r:embed="rId9">
              <a:extLst>
                <a:ext uri="{96DAC541-7B7A-43D3-8B79-37D633B846F1}">
                  <asvg:svgBlip xmlns:asvg="http://schemas.microsoft.com/office/drawing/2016/SVG/main" r:embed="rId10"/>
                </a:ext>
              </a:extLst>
            </a:blip>
            <a:stretch>
              <a:fillRect t="-13863" r="-1255"/>
            </a:stretch>
          </a:blipFill>
        </p:spPr>
      </p:sp>
      <p:sp>
        <p:nvSpPr>
          <p:cNvPr id="9" name="Freeform 9"/>
          <p:cNvSpPr/>
          <p:nvPr/>
        </p:nvSpPr>
        <p:spPr>
          <a:xfrm>
            <a:off x="1028700" y="7722813"/>
            <a:ext cx="6043246" cy="1923660"/>
          </a:xfrm>
          <a:custGeom>
            <a:avLst/>
            <a:gdLst/>
            <a:ahLst/>
            <a:cxnLst/>
            <a:rect l="l" t="t" r="r" b="b"/>
            <a:pathLst>
              <a:path w="6043246" h="1923660">
                <a:moveTo>
                  <a:pt x="0" y="0"/>
                </a:moveTo>
                <a:lnTo>
                  <a:pt x="6043246" y="0"/>
                </a:lnTo>
                <a:lnTo>
                  <a:pt x="6043246" y="1923660"/>
                </a:lnTo>
                <a:lnTo>
                  <a:pt x="0" y="1923660"/>
                </a:lnTo>
                <a:lnTo>
                  <a:pt x="0" y="0"/>
                </a:lnTo>
                <a:close/>
              </a:path>
            </a:pathLst>
          </a:custGeom>
          <a:blipFill>
            <a:blip r:embed="rId11"/>
            <a:stretch>
              <a:fillRect r="-52791"/>
            </a:stretch>
          </a:blipFill>
        </p:spPr>
      </p:sp>
      <p:grpSp>
        <p:nvGrpSpPr>
          <p:cNvPr id="10" name="Group 10"/>
          <p:cNvGrpSpPr/>
          <p:nvPr/>
        </p:nvGrpSpPr>
        <p:grpSpPr>
          <a:xfrm>
            <a:off x="741516" y="2666600"/>
            <a:ext cx="13313258" cy="2143025"/>
            <a:chOff x="0" y="0"/>
            <a:chExt cx="17751011" cy="2857367"/>
          </a:xfrm>
        </p:grpSpPr>
        <p:sp>
          <p:nvSpPr>
            <p:cNvPr id="11" name="TextBox 11"/>
            <p:cNvSpPr txBox="1"/>
            <p:nvPr/>
          </p:nvSpPr>
          <p:spPr>
            <a:xfrm>
              <a:off x="0" y="-76200"/>
              <a:ext cx="17751011" cy="1727156"/>
            </a:xfrm>
            <a:prstGeom prst="rect">
              <a:avLst/>
            </a:prstGeom>
          </p:spPr>
          <p:txBody>
            <a:bodyPr lIns="0" tIns="0" rIns="0" bIns="0" rtlCol="0" anchor="t">
              <a:spAutoFit/>
            </a:bodyPr>
            <a:lstStyle/>
            <a:p>
              <a:pPr algn="l">
                <a:lnSpc>
                  <a:spcPts val="9770"/>
                </a:lnSpc>
                <a:spcBef>
                  <a:spcPct val="0"/>
                </a:spcBef>
              </a:pPr>
              <a:r>
                <a:rPr lang="en-US" sz="8142" dirty="0">
                  <a:solidFill>
                    <a:srgbClr val="22856F"/>
                  </a:solidFill>
                  <a:latin typeface="Poppins Ultra-Bold"/>
                  <a:ea typeface="Poppins Ultra-Bold"/>
                  <a:cs typeface="Poppins Ultra-Bold"/>
                  <a:sym typeface="Poppins Ultra-Bold"/>
                </a:rPr>
                <a:t>GAD PARROQUIAL </a:t>
              </a:r>
            </a:p>
          </p:txBody>
        </p:sp>
        <p:sp>
          <p:nvSpPr>
            <p:cNvPr id="12" name="TextBox 12"/>
            <p:cNvSpPr txBox="1"/>
            <p:nvPr/>
          </p:nvSpPr>
          <p:spPr>
            <a:xfrm>
              <a:off x="0" y="1593806"/>
              <a:ext cx="8241467" cy="1263561"/>
            </a:xfrm>
            <a:prstGeom prst="rect">
              <a:avLst/>
            </a:prstGeom>
          </p:spPr>
          <p:txBody>
            <a:bodyPr lIns="0" tIns="0" rIns="0" bIns="0" rtlCol="0" anchor="t">
              <a:spAutoFit/>
            </a:bodyPr>
            <a:lstStyle/>
            <a:p>
              <a:pPr algn="l">
                <a:lnSpc>
                  <a:spcPts val="7130"/>
                </a:lnSpc>
                <a:spcBef>
                  <a:spcPct val="0"/>
                </a:spcBef>
              </a:pPr>
              <a:r>
                <a:rPr lang="en-US" sz="5942">
                  <a:solidFill>
                    <a:srgbClr val="222222"/>
                  </a:solidFill>
                  <a:latin typeface="Poppins Ultra-Bold"/>
                  <a:ea typeface="Poppins Ultra-Bold"/>
                  <a:cs typeface="Poppins Ultra-Bold"/>
                  <a:sym typeface="Poppins Ultra-Bold"/>
                </a:rPr>
                <a:t>DE UYUMBICHO</a:t>
              </a:r>
            </a:p>
          </p:txBody>
        </p:sp>
      </p:grpSp>
      <p:sp>
        <p:nvSpPr>
          <p:cNvPr id="13" name="TextBox 13"/>
          <p:cNvSpPr txBox="1"/>
          <p:nvPr/>
        </p:nvSpPr>
        <p:spPr>
          <a:xfrm>
            <a:off x="805060" y="5433040"/>
            <a:ext cx="6236406" cy="1101823"/>
          </a:xfrm>
          <a:prstGeom prst="rect">
            <a:avLst/>
          </a:prstGeom>
        </p:spPr>
        <p:txBody>
          <a:bodyPr lIns="0" tIns="0" rIns="0" bIns="0" rtlCol="0" anchor="t">
            <a:spAutoFit/>
          </a:bodyPr>
          <a:lstStyle/>
          <a:p>
            <a:pPr>
              <a:lnSpc>
                <a:spcPts val="4208"/>
              </a:lnSpc>
              <a:spcBef>
                <a:spcPct val="0"/>
              </a:spcBef>
            </a:pPr>
            <a:r>
              <a:rPr lang="en-US" sz="3506" dirty="0">
                <a:solidFill>
                  <a:srgbClr val="222222"/>
                </a:solidFill>
                <a:latin typeface="Poppins Medium"/>
                <a:ea typeface="Poppins Medium"/>
                <a:cs typeface="Poppins Medium"/>
                <a:sym typeface="Poppins Medium"/>
              </a:rPr>
              <a:t>INFORME DE RENDICIÓN DE CUENTAS AÑO FISCAL-2024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3643742"/>
            <a:ext cx="8894211" cy="3116385"/>
            <a:chOff x="0" y="0"/>
            <a:chExt cx="1618965" cy="567259"/>
          </a:xfrm>
        </p:grpSpPr>
        <p:sp>
          <p:nvSpPr>
            <p:cNvPr id="3" name="Freeform 3"/>
            <p:cNvSpPr/>
            <p:nvPr/>
          </p:nvSpPr>
          <p:spPr>
            <a:xfrm>
              <a:off x="0" y="0"/>
              <a:ext cx="1618965" cy="567259"/>
            </a:xfrm>
            <a:custGeom>
              <a:avLst/>
              <a:gdLst/>
              <a:ahLst/>
              <a:cxnLst/>
              <a:rect l="l" t="t" r="r" b="b"/>
              <a:pathLst>
                <a:path w="1618965" h="567259">
                  <a:moveTo>
                    <a:pt x="26984" y="0"/>
                  </a:moveTo>
                  <a:lnTo>
                    <a:pt x="1591982" y="0"/>
                  </a:lnTo>
                  <a:cubicBezTo>
                    <a:pt x="1599138" y="0"/>
                    <a:pt x="1606001" y="2843"/>
                    <a:pt x="1611062" y="7903"/>
                  </a:cubicBezTo>
                  <a:cubicBezTo>
                    <a:pt x="1616122" y="12964"/>
                    <a:pt x="1618965" y="19827"/>
                    <a:pt x="1618965" y="26984"/>
                  </a:cubicBezTo>
                  <a:lnTo>
                    <a:pt x="1618965" y="540275"/>
                  </a:lnTo>
                  <a:cubicBezTo>
                    <a:pt x="1618965" y="555178"/>
                    <a:pt x="1606884" y="567259"/>
                    <a:pt x="1591982" y="567259"/>
                  </a:cubicBezTo>
                  <a:lnTo>
                    <a:pt x="26984" y="567259"/>
                  </a:lnTo>
                  <a:cubicBezTo>
                    <a:pt x="19827" y="567259"/>
                    <a:pt x="12964" y="564416"/>
                    <a:pt x="7903" y="559356"/>
                  </a:cubicBezTo>
                  <a:cubicBezTo>
                    <a:pt x="2843" y="554295"/>
                    <a:pt x="0" y="547432"/>
                    <a:pt x="0" y="540275"/>
                  </a:cubicBezTo>
                  <a:lnTo>
                    <a:pt x="0" y="26984"/>
                  </a:lnTo>
                  <a:cubicBezTo>
                    <a:pt x="0" y="19827"/>
                    <a:pt x="2843" y="12964"/>
                    <a:pt x="7903" y="7903"/>
                  </a:cubicBezTo>
                  <a:cubicBezTo>
                    <a:pt x="12964" y="2843"/>
                    <a:pt x="19827" y="0"/>
                    <a:pt x="26984" y="0"/>
                  </a:cubicBezTo>
                  <a:close/>
                </a:path>
              </a:pathLst>
            </a:custGeom>
            <a:solidFill>
              <a:srgbClr val="00A99D"/>
            </a:solidFill>
          </p:spPr>
        </p:sp>
        <p:sp>
          <p:nvSpPr>
            <p:cNvPr id="4" name="TextBox 4"/>
            <p:cNvSpPr txBox="1"/>
            <p:nvPr/>
          </p:nvSpPr>
          <p:spPr>
            <a:xfrm>
              <a:off x="0" y="-19050"/>
              <a:ext cx="1618965" cy="586309"/>
            </a:xfrm>
            <a:prstGeom prst="rect">
              <a:avLst/>
            </a:prstGeom>
          </p:spPr>
          <p:txBody>
            <a:bodyPr lIns="73503" tIns="73503" rIns="73503" bIns="73503" rtlCol="0" anchor="ctr"/>
            <a:lstStyle/>
            <a:p>
              <a:pPr algn="ctr">
                <a:lnSpc>
                  <a:spcPts val="2983"/>
                </a:lnSpc>
              </a:pPr>
              <a:endParaRPr/>
            </a:p>
          </p:txBody>
        </p:sp>
      </p:grpSp>
      <p:sp>
        <p:nvSpPr>
          <p:cNvPr id="5" name="Freeform 5"/>
          <p:cNvSpPr/>
          <p:nvPr/>
        </p:nvSpPr>
        <p:spPr>
          <a:xfrm>
            <a:off x="10094836" y="630393"/>
            <a:ext cx="6992540" cy="3743478"/>
          </a:xfrm>
          <a:custGeom>
            <a:avLst/>
            <a:gdLst/>
            <a:ahLst/>
            <a:cxnLst/>
            <a:rect l="l" t="t" r="r" b="b"/>
            <a:pathLst>
              <a:path w="6992540" h="3743478">
                <a:moveTo>
                  <a:pt x="0" y="0"/>
                </a:moveTo>
                <a:lnTo>
                  <a:pt x="6992540" y="0"/>
                </a:lnTo>
                <a:lnTo>
                  <a:pt x="6992540" y="3743478"/>
                </a:lnTo>
                <a:lnTo>
                  <a:pt x="0" y="3743478"/>
                </a:lnTo>
                <a:lnTo>
                  <a:pt x="0" y="0"/>
                </a:lnTo>
                <a:close/>
              </a:path>
            </a:pathLst>
          </a:custGeom>
          <a:blipFill>
            <a:blip r:embed="rId2"/>
            <a:stretch>
              <a:fillRect t="-74216" b="-66096"/>
            </a:stretch>
          </a:blipFill>
        </p:spPr>
      </p:sp>
      <p:sp>
        <p:nvSpPr>
          <p:cNvPr id="6" name="TextBox 6"/>
          <p:cNvSpPr txBox="1"/>
          <p:nvPr/>
        </p:nvSpPr>
        <p:spPr>
          <a:xfrm>
            <a:off x="9693587" y="4670568"/>
            <a:ext cx="7795037" cy="2285800"/>
          </a:xfrm>
          <a:prstGeom prst="rect">
            <a:avLst/>
          </a:prstGeom>
        </p:spPr>
        <p:txBody>
          <a:bodyPr lIns="0" tIns="0" rIns="0" bIns="0" rtlCol="0" anchor="t">
            <a:spAutoFit/>
          </a:bodyPr>
          <a:lstStyle/>
          <a:p>
            <a:pPr algn="just">
              <a:lnSpc>
                <a:spcPts val="3017"/>
              </a:lnSpc>
            </a:pPr>
            <a:r>
              <a:rPr lang="en-US" sz="2514" dirty="0">
                <a:solidFill>
                  <a:srgbClr val="F9FEFF"/>
                </a:solidFill>
                <a:latin typeface="Poppins Semi-Bold"/>
                <a:ea typeface="Poppins Semi-Bold"/>
                <a:cs typeface="Poppins Semi-Bold"/>
                <a:sym typeface="Poppins Semi-Bold"/>
              </a:rPr>
              <a:t>Se continua con el </a:t>
            </a:r>
            <a:r>
              <a:rPr lang="en-US" sz="2514" dirty="0" err="1">
                <a:solidFill>
                  <a:srgbClr val="F9FEFF"/>
                </a:solidFill>
                <a:latin typeface="Poppins Semi-Bold"/>
                <a:ea typeface="Poppins Semi-Bold"/>
                <a:cs typeface="Poppins Semi-Bold"/>
                <a:sym typeface="Poppins Semi-Bold"/>
              </a:rPr>
              <a:t>proyecto</a:t>
            </a:r>
            <a:r>
              <a:rPr lang="en-US" sz="2514" dirty="0">
                <a:solidFill>
                  <a:srgbClr val="F9FEFF"/>
                </a:solidFill>
                <a:latin typeface="Poppins Semi-Bold"/>
                <a:ea typeface="Poppins Semi-Bold"/>
                <a:cs typeface="Poppins Semi-Bold"/>
                <a:sym typeface="Poppins Semi-Bold"/>
              </a:rPr>
              <a:t> de HIDROTERAPIA </a:t>
            </a:r>
            <a:r>
              <a:rPr lang="en-US" sz="2514" dirty="0" err="1">
                <a:solidFill>
                  <a:srgbClr val="F9FEFF"/>
                </a:solidFill>
                <a:latin typeface="Poppins Semi-Bold"/>
                <a:ea typeface="Poppins Semi-Bold"/>
                <a:cs typeface="Poppins Semi-Bold"/>
                <a:sym typeface="Poppins Semi-Bold"/>
              </a:rPr>
              <a:t>en</a:t>
            </a:r>
            <a:r>
              <a:rPr lang="en-US" sz="2514" dirty="0">
                <a:solidFill>
                  <a:srgbClr val="F9FEFF"/>
                </a:solidFill>
                <a:latin typeface="Poppins Semi-Bold"/>
                <a:ea typeface="Poppins Semi-Bold"/>
                <a:cs typeface="Poppins Semi-Bold"/>
                <a:sym typeface="Poppins Semi-Bold"/>
              </a:rPr>
              <a:t> la Piscina Laura Carbo de Ayora </a:t>
            </a:r>
            <a:r>
              <a:rPr lang="en-US" sz="2514" dirty="0" err="1">
                <a:solidFill>
                  <a:srgbClr val="F9FEFF"/>
                </a:solidFill>
                <a:latin typeface="Poppins Semi-Bold"/>
                <a:ea typeface="Poppins Semi-Bold"/>
                <a:cs typeface="Poppins Semi-Bold"/>
                <a:sym typeface="Poppins Semi-Bold"/>
              </a:rPr>
              <a:t>los</a:t>
            </a:r>
            <a:r>
              <a:rPr lang="en-US" sz="2514" dirty="0">
                <a:solidFill>
                  <a:srgbClr val="F9FEFF"/>
                </a:solidFill>
                <a:latin typeface="Poppins Semi-Bold"/>
                <a:ea typeface="Poppins Semi-Bold"/>
                <a:cs typeface="Poppins Semi-Bold"/>
                <a:sym typeface="Poppins Semi-Bold"/>
              </a:rPr>
              <a:t> </a:t>
            </a:r>
            <a:r>
              <a:rPr lang="en-US" sz="2514" dirty="0" err="1">
                <a:solidFill>
                  <a:srgbClr val="F9FEFF"/>
                </a:solidFill>
                <a:latin typeface="Poppins Semi-Bold"/>
                <a:ea typeface="Poppins Semi-Bold"/>
                <a:cs typeface="Poppins Semi-Bold"/>
                <a:sym typeface="Poppins Semi-Bold"/>
              </a:rPr>
              <a:t>días</a:t>
            </a:r>
            <a:r>
              <a:rPr lang="en-US" sz="2514" dirty="0">
                <a:solidFill>
                  <a:srgbClr val="F9FEFF"/>
                </a:solidFill>
                <a:latin typeface="Poppins Semi-Bold"/>
                <a:ea typeface="Poppins Semi-Bold"/>
                <a:cs typeface="Poppins Semi-Bold"/>
                <a:sym typeface="Poppins Semi-Bold"/>
              </a:rPr>
              <a:t> </a:t>
            </a:r>
            <a:r>
              <a:rPr lang="en-US" sz="2514" dirty="0" err="1">
                <a:solidFill>
                  <a:srgbClr val="F9FEFF"/>
                </a:solidFill>
                <a:latin typeface="Poppins Semi-Bold"/>
                <a:ea typeface="Poppins Semi-Bold"/>
                <a:cs typeface="Poppins Semi-Bold"/>
                <a:sym typeface="Poppins Semi-Bold"/>
              </a:rPr>
              <a:t>jueves</a:t>
            </a:r>
            <a:r>
              <a:rPr lang="en-US" sz="2514" dirty="0">
                <a:solidFill>
                  <a:srgbClr val="F9FEFF"/>
                </a:solidFill>
                <a:latin typeface="Poppins Semi-Bold"/>
                <a:ea typeface="Poppins Semi-Bold"/>
                <a:cs typeface="Poppins Semi-Bold"/>
                <a:sym typeface="Poppins Semi-Bold"/>
              </a:rPr>
              <a:t> con </a:t>
            </a:r>
            <a:r>
              <a:rPr lang="en-US" sz="2514" dirty="0" err="1">
                <a:solidFill>
                  <a:srgbClr val="F9FEFF"/>
                </a:solidFill>
                <a:latin typeface="Poppins Semi-Bold"/>
                <a:ea typeface="Poppins Semi-Bold"/>
                <a:cs typeface="Poppins Semi-Bold"/>
                <a:sym typeface="Poppins Semi-Bold"/>
              </a:rPr>
              <a:t>atención</a:t>
            </a:r>
            <a:r>
              <a:rPr lang="en-US" sz="2514" dirty="0">
                <a:solidFill>
                  <a:srgbClr val="F9FEFF"/>
                </a:solidFill>
                <a:latin typeface="Poppins Semi-Bold"/>
                <a:ea typeface="Poppins Semi-Bold"/>
                <a:cs typeface="Poppins Semi-Bold"/>
                <a:sym typeface="Poppins Semi-Bold"/>
              </a:rPr>
              <a:t> a </a:t>
            </a:r>
            <a:r>
              <a:rPr lang="en-US" sz="2514" dirty="0" err="1">
                <a:solidFill>
                  <a:srgbClr val="F9FEFF"/>
                </a:solidFill>
                <a:latin typeface="Poppins Semi-Bold"/>
                <a:ea typeface="Poppins Semi-Bold"/>
                <a:cs typeface="Poppins Semi-Bold"/>
                <a:sym typeface="Poppins Semi-Bold"/>
              </a:rPr>
              <a:t>todos</a:t>
            </a:r>
            <a:r>
              <a:rPr lang="en-US" sz="2514" dirty="0">
                <a:solidFill>
                  <a:srgbClr val="F9FEFF"/>
                </a:solidFill>
                <a:latin typeface="Poppins Semi-Bold"/>
                <a:ea typeface="Poppins Semi-Bold"/>
                <a:cs typeface="Poppins Semi-Bold"/>
                <a:sym typeface="Poppins Semi-Bold"/>
              </a:rPr>
              <a:t> </a:t>
            </a:r>
            <a:r>
              <a:rPr lang="en-US" sz="2514" dirty="0" err="1">
                <a:solidFill>
                  <a:srgbClr val="F9FEFF"/>
                </a:solidFill>
                <a:latin typeface="Poppins Semi-Bold"/>
                <a:ea typeface="Poppins Semi-Bold"/>
                <a:cs typeface="Poppins Semi-Bold"/>
                <a:sym typeface="Poppins Semi-Bold"/>
              </a:rPr>
              <a:t>los</a:t>
            </a:r>
            <a:r>
              <a:rPr lang="en-US" sz="2514" dirty="0">
                <a:solidFill>
                  <a:srgbClr val="F9FEFF"/>
                </a:solidFill>
                <a:latin typeface="Poppins Semi-Bold"/>
                <a:ea typeface="Poppins Semi-Bold"/>
                <a:cs typeface="Poppins Semi-Bold"/>
                <a:sym typeface="Poppins Semi-Bold"/>
              </a:rPr>
              <a:t> </a:t>
            </a:r>
            <a:r>
              <a:rPr lang="en-US" sz="2514" dirty="0" err="1">
                <a:solidFill>
                  <a:srgbClr val="F9FEFF"/>
                </a:solidFill>
                <a:latin typeface="Poppins Semi-Bold"/>
                <a:ea typeface="Poppins Semi-Bold"/>
                <a:cs typeface="Poppins Semi-Bold"/>
                <a:sym typeface="Poppins Semi-Bold"/>
              </a:rPr>
              <a:t>grupos</a:t>
            </a:r>
            <a:r>
              <a:rPr lang="en-US" sz="2514" dirty="0">
                <a:solidFill>
                  <a:srgbClr val="F9FEFF"/>
                </a:solidFill>
                <a:latin typeface="Poppins Semi-Bold"/>
                <a:ea typeface="Poppins Semi-Bold"/>
                <a:cs typeface="Poppins Semi-Bold"/>
                <a:sym typeface="Poppins Semi-Bold"/>
              </a:rPr>
              <a:t> </a:t>
            </a:r>
            <a:r>
              <a:rPr lang="en-US" sz="2514" dirty="0" err="1">
                <a:solidFill>
                  <a:srgbClr val="F9FEFF"/>
                </a:solidFill>
                <a:latin typeface="Poppins Semi-Bold"/>
                <a:ea typeface="Poppins Semi-Bold"/>
                <a:cs typeface="Poppins Semi-Bold"/>
                <a:sym typeface="Poppins Semi-Bold"/>
              </a:rPr>
              <a:t>prioritarios</a:t>
            </a:r>
            <a:r>
              <a:rPr lang="en-US" sz="2514" dirty="0">
                <a:solidFill>
                  <a:srgbClr val="F9FEFF"/>
                </a:solidFill>
                <a:latin typeface="Poppins Semi-Bold"/>
                <a:ea typeface="Poppins Semi-Bold"/>
                <a:cs typeface="Poppins Semi-Bold"/>
                <a:sym typeface="Poppins Semi-Bold"/>
              </a:rPr>
              <a:t> con la </a:t>
            </a:r>
            <a:r>
              <a:rPr lang="en-US" sz="2514" dirty="0" err="1">
                <a:solidFill>
                  <a:srgbClr val="F9FEFF"/>
                </a:solidFill>
                <a:latin typeface="Poppins Semi-Bold"/>
                <a:ea typeface="Poppins Semi-Bold"/>
                <a:cs typeface="Poppins Semi-Bold"/>
                <a:sym typeface="Poppins Semi-Bold"/>
              </a:rPr>
              <a:t>colaboración</a:t>
            </a:r>
            <a:r>
              <a:rPr lang="en-US" sz="2514" dirty="0">
                <a:solidFill>
                  <a:srgbClr val="F9FEFF"/>
                </a:solidFill>
                <a:latin typeface="Poppins Semi-Bold"/>
                <a:ea typeface="Poppins Semi-Bold"/>
                <a:cs typeface="Poppins Semi-Bold"/>
                <a:sym typeface="Poppins Semi-Bold"/>
              </a:rPr>
              <a:t> de </a:t>
            </a:r>
            <a:r>
              <a:rPr lang="en-US" sz="2514" dirty="0" err="1">
                <a:solidFill>
                  <a:srgbClr val="F9FEFF"/>
                </a:solidFill>
                <a:latin typeface="Poppins Semi-Bold"/>
                <a:ea typeface="Poppins Semi-Bold"/>
                <a:cs typeface="Poppins Semi-Bold"/>
                <a:sym typeface="Poppins Semi-Bold"/>
              </a:rPr>
              <a:t>Acción</a:t>
            </a:r>
            <a:r>
              <a:rPr lang="en-US" sz="2514" dirty="0">
                <a:solidFill>
                  <a:srgbClr val="F9FEFF"/>
                </a:solidFill>
                <a:latin typeface="Poppins Semi-Bold"/>
                <a:ea typeface="Poppins Semi-Bold"/>
                <a:cs typeface="Poppins Semi-Bold"/>
                <a:sym typeface="Poppins Semi-Bold"/>
              </a:rPr>
              <a:t> Social de Mejia.</a:t>
            </a:r>
          </a:p>
          <a:p>
            <a:pPr algn="just">
              <a:lnSpc>
                <a:spcPts val="2777"/>
              </a:lnSpc>
              <a:spcBef>
                <a:spcPct val="0"/>
              </a:spcBef>
            </a:pPr>
            <a:endParaRPr lang="en-US" sz="2514" dirty="0">
              <a:solidFill>
                <a:srgbClr val="F9FEFF"/>
              </a:solidFill>
              <a:latin typeface="Poppins Semi-Bold"/>
              <a:ea typeface="Poppins Semi-Bold"/>
              <a:cs typeface="Poppins Semi-Bold"/>
              <a:sym typeface="Poppins Semi-Bold"/>
            </a:endParaRPr>
          </a:p>
        </p:txBody>
      </p:sp>
      <p:grpSp>
        <p:nvGrpSpPr>
          <p:cNvPr id="7" name="Group 7"/>
          <p:cNvGrpSpPr/>
          <p:nvPr/>
        </p:nvGrpSpPr>
        <p:grpSpPr>
          <a:xfrm>
            <a:off x="252446" y="6521672"/>
            <a:ext cx="8483986" cy="3178409"/>
            <a:chOff x="0" y="0"/>
            <a:chExt cx="1618965" cy="606523"/>
          </a:xfrm>
        </p:grpSpPr>
        <p:sp>
          <p:nvSpPr>
            <p:cNvPr id="8" name="Freeform 8"/>
            <p:cNvSpPr/>
            <p:nvPr/>
          </p:nvSpPr>
          <p:spPr>
            <a:xfrm>
              <a:off x="0" y="0"/>
              <a:ext cx="1618965" cy="606523"/>
            </a:xfrm>
            <a:custGeom>
              <a:avLst/>
              <a:gdLst/>
              <a:ahLst/>
              <a:cxnLst/>
              <a:rect l="l" t="t" r="r" b="b"/>
              <a:pathLst>
                <a:path w="1618965" h="606523">
                  <a:moveTo>
                    <a:pt x="28289" y="0"/>
                  </a:moveTo>
                  <a:lnTo>
                    <a:pt x="1590677" y="0"/>
                  </a:lnTo>
                  <a:cubicBezTo>
                    <a:pt x="1598179" y="0"/>
                    <a:pt x="1605375" y="2980"/>
                    <a:pt x="1610680" y="8286"/>
                  </a:cubicBezTo>
                  <a:cubicBezTo>
                    <a:pt x="1615985" y="13591"/>
                    <a:pt x="1618965" y="20786"/>
                    <a:pt x="1618965" y="28289"/>
                  </a:cubicBezTo>
                  <a:lnTo>
                    <a:pt x="1618965" y="578235"/>
                  </a:lnTo>
                  <a:cubicBezTo>
                    <a:pt x="1618965" y="593858"/>
                    <a:pt x="1606300" y="606523"/>
                    <a:pt x="1590677" y="606523"/>
                  </a:cubicBezTo>
                  <a:lnTo>
                    <a:pt x="28289" y="606523"/>
                  </a:lnTo>
                  <a:cubicBezTo>
                    <a:pt x="20786" y="606523"/>
                    <a:pt x="13591" y="603543"/>
                    <a:pt x="8286" y="598238"/>
                  </a:cubicBezTo>
                  <a:cubicBezTo>
                    <a:pt x="2980" y="592932"/>
                    <a:pt x="0" y="585737"/>
                    <a:pt x="0" y="578235"/>
                  </a:cubicBezTo>
                  <a:lnTo>
                    <a:pt x="0" y="28289"/>
                  </a:lnTo>
                  <a:cubicBezTo>
                    <a:pt x="0" y="20786"/>
                    <a:pt x="2980" y="13591"/>
                    <a:pt x="8286" y="8286"/>
                  </a:cubicBezTo>
                  <a:cubicBezTo>
                    <a:pt x="13591" y="2980"/>
                    <a:pt x="20786" y="0"/>
                    <a:pt x="28289" y="0"/>
                  </a:cubicBezTo>
                  <a:close/>
                </a:path>
              </a:pathLst>
            </a:custGeom>
            <a:solidFill>
              <a:srgbClr val="00A99D"/>
            </a:solidFill>
          </p:spPr>
        </p:sp>
        <p:sp>
          <p:nvSpPr>
            <p:cNvPr id="9" name="TextBox 9"/>
            <p:cNvSpPr txBox="1"/>
            <p:nvPr/>
          </p:nvSpPr>
          <p:spPr>
            <a:xfrm>
              <a:off x="0" y="-9525"/>
              <a:ext cx="1618965" cy="616048"/>
            </a:xfrm>
            <a:prstGeom prst="rect">
              <a:avLst/>
            </a:prstGeom>
          </p:spPr>
          <p:txBody>
            <a:bodyPr lIns="70113" tIns="70113" rIns="70113" bIns="70113" rtlCol="0" anchor="ctr"/>
            <a:lstStyle/>
            <a:p>
              <a:pPr algn="ctr">
                <a:lnSpc>
                  <a:spcPts val="2743"/>
                </a:lnSpc>
              </a:pPr>
              <a:endParaRPr/>
            </a:p>
          </p:txBody>
        </p:sp>
      </p:grpSp>
      <p:sp>
        <p:nvSpPr>
          <p:cNvPr id="10" name="Freeform 10"/>
          <p:cNvSpPr/>
          <p:nvPr/>
        </p:nvSpPr>
        <p:spPr>
          <a:xfrm>
            <a:off x="967347" y="3747700"/>
            <a:ext cx="7054184" cy="3698548"/>
          </a:xfrm>
          <a:custGeom>
            <a:avLst/>
            <a:gdLst/>
            <a:ahLst/>
            <a:cxnLst/>
            <a:rect l="l" t="t" r="r" b="b"/>
            <a:pathLst>
              <a:path w="7054184" h="3698548">
                <a:moveTo>
                  <a:pt x="0" y="0"/>
                </a:moveTo>
                <a:lnTo>
                  <a:pt x="7054184" y="0"/>
                </a:lnTo>
                <a:lnTo>
                  <a:pt x="7054184" y="3698547"/>
                </a:lnTo>
                <a:lnTo>
                  <a:pt x="0" y="3698547"/>
                </a:lnTo>
                <a:lnTo>
                  <a:pt x="0" y="0"/>
                </a:lnTo>
                <a:close/>
              </a:path>
            </a:pathLst>
          </a:custGeom>
          <a:blipFill>
            <a:blip r:embed="rId3"/>
            <a:stretch>
              <a:fillRect/>
            </a:stretch>
          </a:blipFill>
        </p:spPr>
      </p:sp>
      <p:sp>
        <p:nvSpPr>
          <p:cNvPr id="11" name="TextBox 11"/>
          <p:cNvSpPr txBox="1"/>
          <p:nvPr/>
        </p:nvSpPr>
        <p:spPr>
          <a:xfrm>
            <a:off x="776685" y="7466887"/>
            <a:ext cx="7435509" cy="2552234"/>
          </a:xfrm>
          <a:prstGeom prst="rect">
            <a:avLst/>
          </a:prstGeom>
        </p:spPr>
        <p:txBody>
          <a:bodyPr lIns="0" tIns="0" rIns="0" bIns="0" rtlCol="0" anchor="t">
            <a:spAutoFit/>
          </a:bodyPr>
          <a:lstStyle/>
          <a:p>
            <a:pPr algn="just">
              <a:lnSpc>
                <a:spcPts val="2889"/>
              </a:lnSpc>
            </a:pPr>
            <a:r>
              <a:rPr lang="en-US" sz="2407" dirty="0" err="1">
                <a:solidFill>
                  <a:srgbClr val="F9FEFF"/>
                </a:solidFill>
                <a:latin typeface="Poppins Semi-Bold"/>
                <a:ea typeface="Poppins Semi-Bold"/>
                <a:cs typeface="Poppins Semi-Bold"/>
                <a:sym typeface="Poppins Semi-Bold"/>
              </a:rPr>
              <a:t>Reuniones</a:t>
            </a:r>
            <a:r>
              <a:rPr lang="en-US" sz="2407" dirty="0">
                <a:solidFill>
                  <a:srgbClr val="F9FEFF"/>
                </a:solidFill>
                <a:latin typeface="Poppins Semi-Bold"/>
                <a:ea typeface="Poppins Semi-Bold"/>
                <a:cs typeface="Poppins Semi-Bold"/>
                <a:sym typeface="Poppins Semi-Bold"/>
              </a:rPr>
              <a:t> con </a:t>
            </a:r>
            <a:r>
              <a:rPr lang="en-US" sz="2407" dirty="0" err="1">
                <a:solidFill>
                  <a:srgbClr val="F9FEFF"/>
                </a:solidFill>
                <a:latin typeface="Poppins Semi-Bold"/>
                <a:ea typeface="Poppins Semi-Bold"/>
                <a:cs typeface="Poppins Semi-Bold"/>
                <a:sym typeface="Poppins Semi-Bold"/>
              </a:rPr>
              <a:t>los</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emprendedores</a:t>
            </a:r>
            <a:r>
              <a:rPr lang="en-US" sz="2407" dirty="0">
                <a:solidFill>
                  <a:srgbClr val="F9FEFF"/>
                </a:solidFill>
                <a:latin typeface="Poppins Semi-Bold"/>
                <a:ea typeface="Poppins Semi-Bold"/>
                <a:cs typeface="Poppins Semi-Bold"/>
                <a:sym typeface="Poppins Semi-Bold"/>
              </a:rPr>
              <a:t> de la parroquia y </a:t>
            </a:r>
            <a:r>
              <a:rPr lang="en-US" sz="2407" dirty="0" err="1">
                <a:solidFill>
                  <a:srgbClr val="F9FEFF"/>
                </a:solidFill>
                <a:latin typeface="Poppins Semi-Bold"/>
                <a:ea typeface="Poppins Semi-Bold"/>
                <a:cs typeface="Poppins Semi-Bold"/>
                <a:sym typeface="Poppins Semi-Bold"/>
              </a:rPr>
              <a:t>autoridades</a:t>
            </a:r>
            <a:r>
              <a:rPr lang="en-US" sz="2407" dirty="0">
                <a:solidFill>
                  <a:srgbClr val="F9FEFF"/>
                </a:solidFill>
                <a:latin typeface="Poppins Semi-Bold"/>
                <a:ea typeface="Poppins Semi-Bold"/>
                <a:cs typeface="Poppins Semi-Bold"/>
                <a:sym typeface="Poppins Semi-Bold"/>
              </a:rPr>
              <a:t> de control de Mejía.</a:t>
            </a:r>
          </a:p>
          <a:p>
            <a:pPr algn="just">
              <a:lnSpc>
                <a:spcPts val="2889"/>
              </a:lnSpc>
            </a:pPr>
            <a:r>
              <a:rPr lang="en-US" sz="2407" dirty="0" err="1">
                <a:solidFill>
                  <a:srgbClr val="F9FEFF"/>
                </a:solidFill>
                <a:latin typeface="Poppins Semi-Bold"/>
                <a:ea typeface="Poppins Semi-Bold"/>
                <a:cs typeface="Poppins Semi-Bold"/>
                <a:sym typeface="Poppins Semi-Bold"/>
              </a:rPr>
              <a:t>Coordinación</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programas</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culturales</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por</a:t>
            </a:r>
            <a:r>
              <a:rPr lang="en-US" sz="2407" dirty="0">
                <a:solidFill>
                  <a:srgbClr val="F9FEFF"/>
                </a:solidFill>
                <a:latin typeface="Poppins Semi-Bold"/>
                <a:ea typeface="Poppins Semi-Bold"/>
                <a:cs typeface="Poppins Semi-Bold"/>
                <a:sym typeface="Poppins Semi-Bold"/>
              </a:rPr>
              <a:t> las fiestas de Uyumbicho</a:t>
            </a:r>
          </a:p>
          <a:p>
            <a:pPr algn="just">
              <a:lnSpc>
                <a:spcPts val="2889"/>
              </a:lnSpc>
            </a:pPr>
            <a:r>
              <a:rPr lang="en-US" sz="2407" dirty="0">
                <a:solidFill>
                  <a:srgbClr val="F9FEFF"/>
                </a:solidFill>
                <a:latin typeface="Poppins Semi-Bold"/>
                <a:ea typeface="Poppins Semi-Bold"/>
                <a:cs typeface="Poppins Semi-Bold"/>
                <a:sym typeface="Poppins Semi-Bold"/>
              </a:rPr>
              <a:t>Toma de la plaza </a:t>
            </a:r>
            <a:r>
              <a:rPr lang="en-US" sz="2407" dirty="0" err="1">
                <a:solidFill>
                  <a:srgbClr val="F9FEFF"/>
                </a:solidFill>
                <a:latin typeface="Poppins Semi-Bold"/>
                <a:ea typeface="Poppins Semi-Bold"/>
                <a:cs typeface="Poppins Semi-Bold"/>
                <a:sym typeface="Poppins Semi-Bold"/>
              </a:rPr>
              <a:t>en</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Machachi</a:t>
            </a:r>
            <a:r>
              <a:rPr lang="en-US" sz="2407" dirty="0">
                <a:solidFill>
                  <a:srgbClr val="F9FEFF"/>
                </a:solidFill>
                <a:latin typeface="Poppins Semi-Bold"/>
                <a:ea typeface="Poppins Semi-Bold"/>
                <a:cs typeface="Poppins Semi-Bold"/>
                <a:sym typeface="Poppins Semi-Bold"/>
              </a:rPr>
              <a:t> </a:t>
            </a:r>
            <a:r>
              <a:rPr lang="en-US" sz="2407" dirty="0" err="1">
                <a:solidFill>
                  <a:srgbClr val="F9FEFF"/>
                </a:solidFill>
                <a:latin typeface="Poppins Semi-Bold"/>
                <a:ea typeface="Poppins Semi-Bold"/>
                <a:cs typeface="Poppins Semi-Bold"/>
                <a:sym typeface="Poppins Semi-Bold"/>
              </a:rPr>
              <a:t>por</a:t>
            </a:r>
            <a:r>
              <a:rPr lang="en-US" sz="2407" dirty="0">
                <a:solidFill>
                  <a:srgbClr val="F9FEFF"/>
                </a:solidFill>
                <a:latin typeface="Poppins Semi-Bold"/>
                <a:ea typeface="Poppins Semi-Bold"/>
                <a:cs typeface="Poppins Semi-Bold"/>
                <a:sym typeface="Poppins Semi-Bold"/>
              </a:rPr>
              <a:t> sus </a:t>
            </a:r>
            <a:r>
              <a:rPr lang="en-US" sz="2407" dirty="0" err="1">
                <a:solidFill>
                  <a:srgbClr val="F9FEFF"/>
                </a:solidFill>
                <a:latin typeface="Poppins Semi-Bold"/>
                <a:ea typeface="Poppins Semi-Bold"/>
                <a:cs typeface="Poppins Semi-Bold"/>
                <a:sym typeface="Poppins Semi-Bold"/>
              </a:rPr>
              <a:t>festividades</a:t>
            </a:r>
            <a:r>
              <a:rPr lang="en-US" sz="2407" dirty="0">
                <a:solidFill>
                  <a:srgbClr val="F9FEFF"/>
                </a:solidFill>
                <a:latin typeface="Poppins Semi-Bold"/>
                <a:ea typeface="Poppins Semi-Bold"/>
                <a:cs typeface="Poppins Semi-Bold"/>
                <a:sym typeface="Poppins Semi-Bold"/>
              </a:rPr>
              <a:t> </a:t>
            </a:r>
          </a:p>
          <a:p>
            <a:pPr algn="just">
              <a:lnSpc>
                <a:spcPts val="2889"/>
              </a:lnSpc>
              <a:spcBef>
                <a:spcPct val="0"/>
              </a:spcBef>
            </a:pPr>
            <a:endParaRPr lang="en-US" sz="2407" dirty="0">
              <a:solidFill>
                <a:srgbClr val="F9FEFF"/>
              </a:solidFill>
              <a:latin typeface="Poppins Semi-Bold"/>
              <a:ea typeface="Poppins Semi-Bold"/>
              <a:cs typeface="Poppins Semi-Bold"/>
              <a:sym typeface="Poppins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2438" y="1028700"/>
            <a:ext cx="8796887" cy="8851529"/>
            <a:chOff x="0" y="0"/>
            <a:chExt cx="11729182" cy="11802039"/>
          </a:xfrm>
        </p:grpSpPr>
        <p:grpSp>
          <p:nvGrpSpPr>
            <p:cNvPr id="3" name="Group 3"/>
            <p:cNvGrpSpPr/>
            <p:nvPr/>
          </p:nvGrpSpPr>
          <p:grpSpPr>
            <a:xfrm>
              <a:off x="0" y="3057622"/>
              <a:ext cx="11729182" cy="8298584"/>
              <a:chOff x="0" y="0"/>
              <a:chExt cx="1678675" cy="1187689"/>
            </a:xfrm>
          </p:grpSpPr>
          <p:sp>
            <p:nvSpPr>
              <p:cNvPr id="4" name="Freeform 4"/>
              <p:cNvSpPr/>
              <p:nvPr/>
            </p:nvSpPr>
            <p:spPr>
              <a:xfrm>
                <a:off x="0" y="0"/>
                <a:ext cx="1678675" cy="1187689"/>
              </a:xfrm>
              <a:custGeom>
                <a:avLst/>
                <a:gdLst/>
                <a:ahLst/>
                <a:cxnLst/>
                <a:rect l="l" t="t" r="r" b="b"/>
                <a:pathLst>
                  <a:path w="1678675" h="1187689">
                    <a:moveTo>
                      <a:pt x="27282" y="0"/>
                    </a:moveTo>
                    <a:lnTo>
                      <a:pt x="1651393" y="0"/>
                    </a:lnTo>
                    <a:cubicBezTo>
                      <a:pt x="1666460" y="0"/>
                      <a:pt x="1678675" y="12215"/>
                      <a:pt x="1678675" y="27282"/>
                    </a:cubicBezTo>
                    <a:lnTo>
                      <a:pt x="1678675" y="1160407"/>
                    </a:lnTo>
                    <a:cubicBezTo>
                      <a:pt x="1678675" y="1167643"/>
                      <a:pt x="1675800" y="1174582"/>
                      <a:pt x="1670684" y="1179699"/>
                    </a:cubicBezTo>
                    <a:cubicBezTo>
                      <a:pt x="1665568" y="1184815"/>
                      <a:pt x="1658628" y="1187689"/>
                      <a:pt x="1651393" y="1187689"/>
                    </a:cubicBezTo>
                    <a:lnTo>
                      <a:pt x="27282" y="1187689"/>
                    </a:lnTo>
                    <a:cubicBezTo>
                      <a:pt x="20047" y="1187689"/>
                      <a:pt x="13107" y="1184815"/>
                      <a:pt x="7991" y="1179699"/>
                    </a:cubicBezTo>
                    <a:cubicBezTo>
                      <a:pt x="2874" y="1174582"/>
                      <a:pt x="0" y="1167643"/>
                      <a:pt x="0" y="1160407"/>
                    </a:cubicBezTo>
                    <a:lnTo>
                      <a:pt x="0" y="27282"/>
                    </a:lnTo>
                    <a:cubicBezTo>
                      <a:pt x="0" y="20047"/>
                      <a:pt x="2874" y="13107"/>
                      <a:pt x="7991" y="7991"/>
                    </a:cubicBezTo>
                    <a:cubicBezTo>
                      <a:pt x="13107" y="2874"/>
                      <a:pt x="20047" y="0"/>
                      <a:pt x="27282" y="0"/>
                    </a:cubicBezTo>
                    <a:close/>
                  </a:path>
                </a:pathLst>
              </a:custGeom>
              <a:solidFill>
                <a:srgbClr val="00A99D"/>
              </a:solidFill>
            </p:spPr>
          </p:sp>
          <p:sp>
            <p:nvSpPr>
              <p:cNvPr id="5" name="TextBox 5"/>
              <p:cNvSpPr txBox="1"/>
              <p:nvPr/>
            </p:nvSpPr>
            <p:spPr>
              <a:xfrm>
                <a:off x="0" y="-9525"/>
                <a:ext cx="1678675" cy="1197214"/>
              </a:xfrm>
              <a:prstGeom prst="rect">
                <a:avLst/>
              </a:prstGeom>
            </p:spPr>
            <p:txBody>
              <a:bodyPr lIns="70113" tIns="70113" rIns="70113" bIns="70113" rtlCol="0" anchor="ctr"/>
              <a:lstStyle/>
              <a:p>
                <a:pPr algn="ctr">
                  <a:lnSpc>
                    <a:spcPts val="2743"/>
                  </a:lnSpc>
                </a:pPr>
                <a:endParaRPr/>
              </a:p>
            </p:txBody>
          </p:sp>
        </p:grpSp>
        <p:sp>
          <p:nvSpPr>
            <p:cNvPr id="6" name="Freeform 6"/>
            <p:cNvSpPr/>
            <p:nvPr/>
          </p:nvSpPr>
          <p:spPr>
            <a:xfrm>
              <a:off x="1018035" y="0"/>
              <a:ext cx="9693112" cy="4201883"/>
            </a:xfrm>
            <a:custGeom>
              <a:avLst/>
              <a:gdLst/>
              <a:ahLst/>
              <a:cxnLst/>
              <a:rect l="l" t="t" r="r" b="b"/>
              <a:pathLst>
                <a:path w="9693112" h="4201883">
                  <a:moveTo>
                    <a:pt x="0" y="0"/>
                  </a:moveTo>
                  <a:lnTo>
                    <a:pt x="9693112" y="0"/>
                  </a:lnTo>
                  <a:lnTo>
                    <a:pt x="9693112" y="4201883"/>
                  </a:lnTo>
                  <a:lnTo>
                    <a:pt x="0" y="4201883"/>
                  </a:lnTo>
                  <a:lnTo>
                    <a:pt x="0" y="0"/>
                  </a:lnTo>
                  <a:close/>
                </a:path>
              </a:pathLst>
            </a:custGeom>
            <a:blipFill>
              <a:blip r:embed="rId2"/>
              <a:stretch>
                <a:fillRect/>
              </a:stretch>
            </a:blipFill>
          </p:spPr>
        </p:sp>
        <p:sp>
          <p:nvSpPr>
            <p:cNvPr id="7" name="TextBox 7"/>
            <p:cNvSpPr txBox="1"/>
            <p:nvPr/>
          </p:nvSpPr>
          <p:spPr>
            <a:xfrm>
              <a:off x="231478" y="4670989"/>
              <a:ext cx="11266226" cy="7131050"/>
            </a:xfrm>
            <a:prstGeom prst="rect">
              <a:avLst/>
            </a:prstGeom>
          </p:spPr>
          <p:txBody>
            <a:bodyPr lIns="0" tIns="0" rIns="0" bIns="0" rtlCol="0" anchor="t">
              <a:spAutoFit/>
            </a:bodyPr>
            <a:lstStyle/>
            <a:p>
              <a:pPr algn="just">
                <a:lnSpc>
                  <a:spcPts val="2649"/>
                </a:lnSpc>
              </a:pPr>
              <a:r>
                <a:rPr lang="en-US" sz="2207" dirty="0" err="1">
                  <a:solidFill>
                    <a:srgbClr val="F9FEFF"/>
                  </a:solidFill>
                  <a:latin typeface="Poppins"/>
                  <a:ea typeface="Poppins"/>
                  <a:cs typeface="Poppins"/>
                  <a:sym typeface="Poppins"/>
                </a:rPr>
                <a:t>Elaboración</a:t>
              </a:r>
              <a:r>
                <a:rPr lang="en-US" sz="2207" dirty="0">
                  <a:solidFill>
                    <a:srgbClr val="F9FEFF"/>
                  </a:solidFill>
                  <a:latin typeface="Poppins"/>
                  <a:ea typeface="Poppins"/>
                  <a:cs typeface="Poppins"/>
                  <a:sym typeface="Poppins"/>
                </a:rPr>
                <a:t> y </a:t>
              </a:r>
              <a:r>
                <a:rPr lang="en-US" sz="2207" dirty="0" err="1">
                  <a:solidFill>
                    <a:srgbClr val="F9FEFF"/>
                  </a:solidFill>
                  <a:latin typeface="Poppins"/>
                  <a:ea typeface="Poppins"/>
                  <a:cs typeface="Poppins"/>
                  <a:sym typeface="Poppins"/>
                </a:rPr>
                <a:t>ejecución</a:t>
              </a:r>
              <a:r>
                <a:rPr lang="en-US" sz="2207" dirty="0">
                  <a:solidFill>
                    <a:srgbClr val="F9FEFF"/>
                  </a:solidFill>
                  <a:latin typeface="Poppins"/>
                  <a:ea typeface="Poppins"/>
                  <a:cs typeface="Poppins"/>
                  <a:sym typeface="Poppins"/>
                </a:rPr>
                <a:t> del </a:t>
              </a:r>
              <a:r>
                <a:rPr lang="en-US" sz="2207" dirty="0" err="1">
                  <a:solidFill>
                    <a:srgbClr val="F9FEFF"/>
                  </a:solidFill>
                  <a:latin typeface="Poppins"/>
                  <a:ea typeface="Poppins"/>
                  <a:cs typeface="Poppins"/>
                  <a:sym typeface="Poppins"/>
                </a:rPr>
                <a:t>proyecto</a:t>
              </a:r>
              <a:r>
                <a:rPr lang="en-US" sz="2207" dirty="0">
                  <a:solidFill>
                    <a:srgbClr val="F9FEFF"/>
                  </a:solidFill>
                  <a:latin typeface="Poppins"/>
                  <a:ea typeface="Poppins"/>
                  <a:cs typeface="Poppins"/>
                  <a:sym typeface="Poppins"/>
                </a:rPr>
                <a:t> de las colonias </a:t>
              </a:r>
              <a:r>
                <a:rPr lang="en-US" sz="2207" dirty="0" err="1">
                  <a:solidFill>
                    <a:srgbClr val="F9FEFF"/>
                  </a:solidFill>
                  <a:latin typeface="Poppins"/>
                  <a:ea typeface="Poppins"/>
                  <a:cs typeface="Poppins"/>
                  <a:sym typeface="Poppins"/>
                </a:rPr>
                <a:t>vacacionales</a:t>
              </a:r>
              <a:r>
                <a:rPr lang="en-US" sz="2207" dirty="0">
                  <a:solidFill>
                    <a:srgbClr val="F9FEFF"/>
                  </a:solidFill>
                  <a:latin typeface="Poppins"/>
                  <a:ea typeface="Poppins"/>
                  <a:cs typeface="Poppins"/>
                  <a:sym typeface="Poppins"/>
                </a:rPr>
                <a:t> 2024 </a:t>
              </a:r>
              <a:r>
                <a:rPr lang="en-US" sz="2207" dirty="0" err="1">
                  <a:solidFill>
                    <a:srgbClr val="F9FEFF"/>
                  </a:solidFill>
                  <a:latin typeface="Poppins"/>
                  <a:ea typeface="Poppins"/>
                  <a:cs typeface="Poppins"/>
                  <a:sym typeface="Poppins"/>
                </a:rPr>
                <a:t>en</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coordinación</a:t>
              </a:r>
              <a:r>
                <a:rPr lang="en-US" sz="2207" dirty="0">
                  <a:solidFill>
                    <a:srgbClr val="F9FEFF"/>
                  </a:solidFill>
                  <a:latin typeface="Poppins"/>
                  <a:ea typeface="Poppins"/>
                  <a:cs typeface="Poppins"/>
                  <a:sym typeface="Poppins"/>
                </a:rPr>
                <a:t> con las reinas de la parroquia </a:t>
              </a:r>
              <a:r>
                <a:rPr lang="en-US" sz="2207" dirty="0" err="1">
                  <a:solidFill>
                    <a:srgbClr val="F9FEFF"/>
                  </a:solidFill>
                  <a:latin typeface="Poppins"/>
                  <a:ea typeface="Poppins"/>
                  <a:cs typeface="Poppins"/>
                  <a:sym typeface="Poppins"/>
                </a:rPr>
                <a:t>Acción</a:t>
              </a:r>
              <a:r>
                <a:rPr lang="en-US" sz="2207" dirty="0">
                  <a:solidFill>
                    <a:srgbClr val="F9FEFF"/>
                  </a:solidFill>
                  <a:latin typeface="Poppins"/>
                  <a:ea typeface="Poppins"/>
                  <a:cs typeface="Poppins"/>
                  <a:sym typeface="Poppins"/>
                </a:rPr>
                <a:t> Social de Mejía y personas de </a:t>
              </a:r>
              <a:r>
                <a:rPr lang="en-US" sz="2207" dirty="0" err="1">
                  <a:solidFill>
                    <a:srgbClr val="F9FEFF"/>
                  </a:solidFill>
                  <a:latin typeface="Poppins"/>
                  <a:ea typeface="Poppins"/>
                  <a:cs typeface="Poppins"/>
                  <a:sym typeface="Poppins"/>
                </a:rPr>
                <a:t>buena</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voluntad</a:t>
              </a:r>
              <a:r>
                <a:rPr lang="en-US" sz="2207" dirty="0">
                  <a:solidFill>
                    <a:srgbClr val="F9FEFF"/>
                  </a:solidFill>
                  <a:latin typeface="Poppins"/>
                  <a:ea typeface="Poppins"/>
                  <a:cs typeface="Poppins"/>
                  <a:sym typeface="Poppins"/>
                </a:rPr>
                <a:t>.</a:t>
              </a:r>
            </a:p>
            <a:p>
              <a:pPr algn="just">
                <a:lnSpc>
                  <a:spcPts val="2649"/>
                </a:lnSpc>
              </a:pPr>
              <a:r>
                <a:rPr lang="en-US" sz="2207" dirty="0" err="1">
                  <a:solidFill>
                    <a:srgbClr val="F9FEFF"/>
                  </a:solidFill>
                  <a:latin typeface="Poppins"/>
                  <a:ea typeface="Poppins"/>
                  <a:cs typeface="Poppins"/>
                  <a:sym typeface="Poppins"/>
                </a:rPr>
                <a:t>Reuniones</a:t>
              </a:r>
              <a:r>
                <a:rPr lang="en-US" sz="2207" dirty="0">
                  <a:solidFill>
                    <a:srgbClr val="F9FEFF"/>
                  </a:solidFill>
                  <a:latin typeface="Poppins"/>
                  <a:ea typeface="Poppins"/>
                  <a:cs typeface="Poppins"/>
                  <a:sym typeface="Poppins"/>
                </a:rPr>
                <a:t> con </a:t>
              </a:r>
              <a:r>
                <a:rPr lang="en-US" sz="2207" dirty="0" err="1">
                  <a:solidFill>
                    <a:srgbClr val="F9FEFF"/>
                  </a:solidFill>
                  <a:latin typeface="Poppins"/>
                  <a:ea typeface="Poppins"/>
                  <a:cs typeface="Poppins"/>
                  <a:sym typeface="Poppins"/>
                </a:rPr>
                <a:t>los</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monitores</a:t>
              </a:r>
              <a:r>
                <a:rPr lang="en-US" sz="2207" dirty="0">
                  <a:solidFill>
                    <a:srgbClr val="F9FEFF"/>
                  </a:solidFill>
                  <a:latin typeface="Poppins"/>
                  <a:ea typeface="Poppins"/>
                  <a:cs typeface="Poppins"/>
                  <a:sym typeface="Poppins"/>
                </a:rPr>
                <a:t> de la parroquia para </a:t>
              </a:r>
              <a:r>
                <a:rPr lang="en-US" sz="2207" dirty="0" err="1">
                  <a:solidFill>
                    <a:srgbClr val="F9FEFF"/>
                  </a:solidFill>
                  <a:latin typeface="Poppins"/>
                  <a:ea typeface="Poppins"/>
                  <a:cs typeface="Poppins"/>
                  <a:sym typeface="Poppins"/>
                </a:rPr>
                <a:t>el</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campamento</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vacacional</a:t>
              </a:r>
              <a:r>
                <a:rPr lang="en-US" sz="2207" dirty="0">
                  <a:solidFill>
                    <a:srgbClr val="F9FEFF"/>
                  </a:solidFill>
                  <a:latin typeface="Poppins"/>
                  <a:ea typeface="Poppins"/>
                  <a:cs typeface="Poppins"/>
                  <a:sym typeface="Poppins"/>
                </a:rPr>
                <a:t>.</a:t>
              </a:r>
            </a:p>
            <a:p>
              <a:pPr algn="just">
                <a:lnSpc>
                  <a:spcPts val="2649"/>
                </a:lnSpc>
              </a:pPr>
              <a:r>
                <a:rPr lang="en-US" sz="2207" dirty="0" err="1">
                  <a:solidFill>
                    <a:srgbClr val="F9FEFF"/>
                  </a:solidFill>
                  <a:latin typeface="Poppins"/>
                  <a:ea typeface="Poppins"/>
                  <a:cs typeface="Poppins"/>
                  <a:sym typeface="Poppins"/>
                </a:rPr>
                <a:t>Colaboración</a:t>
              </a:r>
              <a:r>
                <a:rPr lang="en-US" sz="2207" dirty="0">
                  <a:solidFill>
                    <a:srgbClr val="F9FEFF"/>
                  </a:solidFill>
                  <a:latin typeface="Poppins"/>
                  <a:ea typeface="Poppins"/>
                  <a:cs typeface="Poppins"/>
                  <a:sym typeface="Poppins"/>
                </a:rPr>
                <a:t> del Gad </a:t>
              </a:r>
              <a:r>
                <a:rPr lang="en-US" sz="2207" dirty="0" err="1">
                  <a:solidFill>
                    <a:srgbClr val="F9FEFF"/>
                  </a:solidFill>
                  <a:latin typeface="Poppins"/>
                  <a:ea typeface="Poppins"/>
                  <a:cs typeface="Poppins"/>
                  <a:sym typeface="Poppins"/>
                </a:rPr>
                <a:t>Parroquial</a:t>
              </a:r>
              <a:r>
                <a:rPr lang="en-US" sz="2207" dirty="0">
                  <a:solidFill>
                    <a:srgbClr val="F9FEFF"/>
                  </a:solidFill>
                  <a:latin typeface="Poppins"/>
                  <a:ea typeface="Poppins"/>
                  <a:cs typeface="Poppins"/>
                  <a:sym typeface="Poppins"/>
                </a:rPr>
                <a:t> para </a:t>
              </a:r>
              <a:r>
                <a:rPr lang="en-US" sz="2207" dirty="0" err="1">
                  <a:solidFill>
                    <a:srgbClr val="F9FEFF"/>
                  </a:solidFill>
                  <a:latin typeface="Poppins"/>
                  <a:ea typeface="Poppins"/>
                  <a:cs typeface="Poppins"/>
                  <a:sym typeface="Poppins"/>
                </a:rPr>
                <a:t>los</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centros</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vacacionales</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en</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los</a:t>
              </a:r>
              <a:r>
                <a:rPr lang="en-US" sz="2207" dirty="0">
                  <a:solidFill>
                    <a:srgbClr val="F9FEFF"/>
                  </a:solidFill>
                  <a:latin typeface="Poppins"/>
                  <a:ea typeface="Poppins"/>
                  <a:cs typeface="Poppins"/>
                  <a:sym typeface="Poppins"/>
                </a:rPr>
                <a:t> barrios </a:t>
              </a:r>
              <a:r>
                <a:rPr lang="en-US" sz="2207" dirty="0" err="1">
                  <a:solidFill>
                    <a:srgbClr val="F9FEFF"/>
                  </a:solidFill>
                  <a:latin typeface="Poppins"/>
                  <a:ea typeface="Poppins"/>
                  <a:cs typeface="Poppins"/>
                  <a:sym typeface="Poppins"/>
                </a:rPr>
                <a:t>alejados</a:t>
              </a:r>
              <a:r>
                <a:rPr lang="en-US" sz="2207" dirty="0">
                  <a:solidFill>
                    <a:srgbClr val="F9FEFF"/>
                  </a:solidFill>
                  <a:latin typeface="Poppins"/>
                  <a:ea typeface="Poppins"/>
                  <a:cs typeface="Poppins"/>
                  <a:sym typeface="Poppins"/>
                </a:rPr>
                <a:t> de Uyumbicho. </a:t>
              </a:r>
              <a:r>
                <a:rPr lang="en-US" sz="2207" dirty="0" err="1">
                  <a:solidFill>
                    <a:srgbClr val="F9FEFF"/>
                  </a:solidFill>
                  <a:latin typeface="Poppins"/>
                  <a:ea typeface="Poppins"/>
                  <a:cs typeface="Poppins"/>
                  <a:sym typeface="Poppins"/>
                </a:rPr>
                <a:t>Pilopata</a:t>
              </a:r>
              <a:r>
                <a:rPr lang="en-US" sz="2207" dirty="0">
                  <a:solidFill>
                    <a:srgbClr val="F9FEFF"/>
                  </a:solidFill>
                  <a:latin typeface="Poppins"/>
                  <a:ea typeface="Poppins"/>
                  <a:cs typeface="Poppins"/>
                  <a:sym typeface="Poppins"/>
                </a:rPr>
                <a:t> , Santa Rosa Alta y Baja y San José de </a:t>
              </a:r>
              <a:r>
                <a:rPr lang="en-US" sz="2207" dirty="0" err="1">
                  <a:solidFill>
                    <a:srgbClr val="F9FEFF"/>
                  </a:solidFill>
                  <a:latin typeface="Poppins"/>
                  <a:ea typeface="Poppins"/>
                  <a:cs typeface="Poppins"/>
                  <a:sym typeface="Poppins"/>
                </a:rPr>
                <a:t>Casiganda</a:t>
              </a:r>
              <a:r>
                <a:rPr lang="en-US" sz="2207" dirty="0">
                  <a:solidFill>
                    <a:srgbClr val="F9FEFF"/>
                  </a:solidFill>
                  <a:latin typeface="Poppins"/>
                  <a:ea typeface="Poppins"/>
                  <a:cs typeface="Poppins"/>
                  <a:sym typeface="Poppins"/>
                </a:rPr>
                <a:t>.</a:t>
              </a:r>
            </a:p>
            <a:p>
              <a:pPr algn="just">
                <a:lnSpc>
                  <a:spcPts val="2649"/>
                </a:lnSpc>
              </a:pPr>
              <a:r>
                <a:rPr lang="en-US" sz="2207" dirty="0" err="1">
                  <a:solidFill>
                    <a:srgbClr val="F9FEFF"/>
                  </a:solidFill>
                  <a:latin typeface="Poppins"/>
                  <a:ea typeface="Poppins"/>
                  <a:cs typeface="Poppins"/>
                  <a:sym typeface="Poppins"/>
                </a:rPr>
                <a:t>Agradecemos</a:t>
              </a:r>
              <a:r>
                <a:rPr lang="en-US" sz="2207" dirty="0">
                  <a:solidFill>
                    <a:srgbClr val="F9FEFF"/>
                  </a:solidFill>
                  <a:latin typeface="Poppins"/>
                  <a:ea typeface="Poppins"/>
                  <a:cs typeface="Poppins"/>
                  <a:sym typeface="Poppins"/>
                </a:rPr>
                <a:t> a las personas de </a:t>
              </a:r>
              <a:r>
                <a:rPr lang="en-US" sz="2207" dirty="0" err="1">
                  <a:solidFill>
                    <a:srgbClr val="F9FEFF"/>
                  </a:solidFill>
                  <a:latin typeface="Poppins"/>
                  <a:ea typeface="Poppins"/>
                  <a:cs typeface="Poppins"/>
                  <a:sym typeface="Poppins"/>
                </a:rPr>
                <a:t>buena</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voluntad</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por</a:t>
              </a:r>
              <a:r>
                <a:rPr lang="en-US" sz="2207" dirty="0">
                  <a:solidFill>
                    <a:srgbClr val="F9FEFF"/>
                  </a:solidFill>
                  <a:latin typeface="Poppins"/>
                  <a:ea typeface="Poppins"/>
                  <a:cs typeface="Poppins"/>
                  <a:sym typeface="Poppins"/>
                </a:rPr>
                <a:t> las </a:t>
              </a:r>
              <a:r>
                <a:rPr lang="en-US" sz="2207" dirty="0" err="1">
                  <a:solidFill>
                    <a:srgbClr val="F9FEFF"/>
                  </a:solidFill>
                  <a:latin typeface="Poppins"/>
                  <a:ea typeface="Poppins"/>
                  <a:cs typeface="Poppins"/>
                  <a:sym typeface="Poppins"/>
                </a:rPr>
                <a:t>ayudas</a:t>
              </a:r>
              <a:r>
                <a:rPr lang="en-US" sz="2207" dirty="0">
                  <a:solidFill>
                    <a:srgbClr val="F9FEFF"/>
                  </a:solidFill>
                  <a:latin typeface="Poppins"/>
                  <a:ea typeface="Poppins"/>
                  <a:cs typeface="Poppins"/>
                  <a:sym typeface="Poppins"/>
                </a:rPr>
                <a:t> con </a:t>
              </a:r>
              <a:r>
                <a:rPr lang="en-US" sz="2207" dirty="0" err="1">
                  <a:solidFill>
                    <a:srgbClr val="F9FEFF"/>
                  </a:solidFill>
                  <a:latin typeface="Poppins"/>
                  <a:ea typeface="Poppins"/>
                  <a:cs typeface="Poppins"/>
                  <a:sym typeface="Poppins"/>
                </a:rPr>
                <a:t>refrigerio</a:t>
              </a:r>
              <a:r>
                <a:rPr lang="en-US" sz="2207" dirty="0">
                  <a:solidFill>
                    <a:srgbClr val="F9FEFF"/>
                  </a:solidFill>
                  <a:latin typeface="Poppins"/>
                  <a:ea typeface="Poppins"/>
                  <a:cs typeface="Poppins"/>
                  <a:sym typeface="Poppins"/>
                </a:rPr>
                <a:t> para 250 </a:t>
              </a:r>
              <a:r>
                <a:rPr lang="en-US" sz="2207" dirty="0" err="1">
                  <a:solidFill>
                    <a:srgbClr val="F9FEFF"/>
                  </a:solidFill>
                  <a:latin typeface="Poppins"/>
                  <a:ea typeface="Poppins"/>
                  <a:cs typeface="Poppins"/>
                  <a:sym typeface="Poppins"/>
                </a:rPr>
                <a:t>niños</a:t>
              </a:r>
              <a:r>
                <a:rPr lang="en-US" sz="2207" dirty="0">
                  <a:solidFill>
                    <a:srgbClr val="F9FEFF"/>
                  </a:solidFill>
                  <a:latin typeface="Poppins"/>
                  <a:ea typeface="Poppins"/>
                  <a:cs typeface="Poppins"/>
                  <a:sym typeface="Poppins"/>
                </a:rPr>
                <a:t> y 40 </a:t>
              </a:r>
              <a:r>
                <a:rPr lang="en-US" sz="2207" dirty="0" err="1">
                  <a:solidFill>
                    <a:srgbClr val="F9FEFF"/>
                  </a:solidFill>
                  <a:latin typeface="Poppins"/>
                  <a:ea typeface="Poppins"/>
                  <a:cs typeface="Poppins"/>
                  <a:sym typeface="Poppins"/>
                </a:rPr>
                <a:t>monitores</a:t>
              </a:r>
              <a:r>
                <a:rPr lang="en-US" sz="2207" dirty="0">
                  <a:solidFill>
                    <a:srgbClr val="F9FEFF"/>
                  </a:solidFill>
                  <a:latin typeface="Poppins"/>
                  <a:ea typeface="Poppins"/>
                  <a:cs typeface="Poppins"/>
                  <a:sym typeface="Poppins"/>
                </a:rPr>
                <a:t>.</a:t>
              </a:r>
            </a:p>
            <a:p>
              <a:pPr algn="just">
                <a:lnSpc>
                  <a:spcPts val="2649"/>
                </a:lnSpc>
              </a:pPr>
              <a:endParaRPr lang="en-US" sz="2207" dirty="0">
                <a:solidFill>
                  <a:srgbClr val="F9FEFF"/>
                </a:solidFill>
                <a:latin typeface="Poppins"/>
                <a:ea typeface="Poppins"/>
                <a:cs typeface="Poppins"/>
                <a:sym typeface="Poppins"/>
              </a:endParaRPr>
            </a:p>
            <a:p>
              <a:pPr algn="just">
                <a:lnSpc>
                  <a:spcPts val="2649"/>
                </a:lnSpc>
              </a:pPr>
              <a:r>
                <a:rPr lang="en-US" sz="2207" dirty="0" err="1">
                  <a:solidFill>
                    <a:srgbClr val="F9FEFF"/>
                  </a:solidFill>
                  <a:latin typeface="Poppins"/>
                  <a:ea typeface="Poppins"/>
                  <a:cs typeface="Poppins"/>
                  <a:sym typeface="Poppins"/>
                </a:rPr>
                <a:t>Acompañamiento</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en</a:t>
              </a:r>
              <a:r>
                <a:rPr lang="en-US" sz="2207" dirty="0">
                  <a:solidFill>
                    <a:srgbClr val="F9FEFF"/>
                  </a:solidFill>
                  <a:latin typeface="Poppins"/>
                  <a:ea typeface="Poppins"/>
                  <a:cs typeface="Poppins"/>
                  <a:sym typeface="Poppins"/>
                </a:rPr>
                <a:t> las </a:t>
              </a:r>
              <a:r>
                <a:rPr lang="en-US" sz="2207" dirty="0" err="1">
                  <a:solidFill>
                    <a:srgbClr val="F9FEFF"/>
                  </a:solidFill>
                  <a:latin typeface="Poppins"/>
                  <a:ea typeface="Poppins"/>
                  <a:cs typeface="Poppins"/>
                  <a:sym typeface="Poppins"/>
                </a:rPr>
                <a:t>diferentes</a:t>
              </a:r>
              <a:r>
                <a:rPr lang="en-US" sz="2207" dirty="0">
                  <a:solidFill>
                    <a:srgbClr val="F9FEFF"/>
                  </a:solidFill>
                  <a:latin typeface="Poppins"/>
                  <a:ea typeface="Poppins"/>
                  <a:cs typeface="Poppins"/>
                  <a:sym typeface="Poppins"/>
                </a:rPr>
                <a:t> </a:t>
              </a:r>
              <a:r>
                <a:rPr lang="en-US" sz="2207" dirty="0" err="1">
                  <a:solidFill>
                    <a:srgbClr val="F9FEFF"/>
                  </a:solidFill>
                  <a:latin typeface="Poppins"/>
                  <a:ea typeface="Poppins"/>
                  <a:cs typeface="Poppins"/>
                  <a:sym typeface="Poppins"/>
                </a:rPr>
                <a:t>actividades</a:t>
              </a:r>
              <a:r>
                <a:rPr lang="en-US" sz="2207" dirty="0">
                  <a:solidFill>
                    <a:srgbClr val="F9FEFF"/>
                  </a:solidFill>
                  <a:latin typeface="Poppins"/>
                  <a:ea typeface="Poppins"/>
                  <a:cs typeface="Poppins"/>
                  <a:sym typeface="Poppins"/>
                </a:rPr>
                <a:t> y </a:t>
              </a:r>
              <a:r>
                <a:rPr lang="en-US" sz="2207" dirty="0" err="1">
                  <a:solidFill>
                    <a:srgbClr val="F9FEFF"/>
                  </a:solidFill>
                  <a:latin typeface="Poppins"/>
                  <a:ea typeface="Poppins"/>
                  <a:cs typeface="Poppins"/>
                  <a:sym typeface="Poppins"/>
                </a:rPr>
                <a:t>salidas</a:t>
              </a:r>
              <a:r>
                <a:rPr lang="en-US" sz="2207" dirty="0">
                  <a:solidFill>
                    <a:srgbClr val="F9FEFF"/>
                  </a:solidFill>
                  <a:latin typeface="Poppins"/>
                  <a:ea typeface="Poppins"/>
                  <a:cs typeface="Poppins"/>
                  <a:sym typeface="Poppins"/>
                </a:rPr>
                <a:t> de </a:t>
              </a:r>
              <a:r>
                <a:rPr lang="en-US" sz="2207" dirty="0" err="1">
                  <a:solidFill>
                    <a:srgbClr val="F9FEFF"/>
                  </a:solidFill>
                  <a:latin typeface="Poppins"/>
                  <a:ea typeface="Poppins"/>
                  <a:cs typeface="Poppins"/>
                  <a:sym typeface="Poppins"/>
                </a:rPr>
                <a:t>recreación</a:t>
              </a:r>
              <a:r>
                <a:rPr lang="en-US" sz="2207" dirty="0">
                  <a:solidFill>
                    <a:srgbClr val="F9FEFF"/>
                  </a:solidFill>
                  <a:latin typeface="Poppins"/>
                  <a:ea typeface="Poppins"/>
                  <a:cs typeface="Poppins"/>
                  <a:sym typeface="Poppins"/>
                </a:rPr>
                <a:t>.</a:t>
              </a:r>
            </a:p>
            <a:p>
              <a:pPr algn="just">
                <a:lnSpc>
                  <a:spcPts val="2649"/>
                </a:lnSpc>
              </a:pPr>
              <a:endParaRPr lang="en-US" sz="2207" dirty="0">
                <a:solidFill>
                  <a:srgbClr val="F9FEFF"/>
                </a:solidFill>
                <a:latin typeface="Poppins"/>
                <a:ea typeface="Poppins"/>
                <a:cs typeface="Poppins"/>
                <a:sym typeface="Poppins"/>
              </a:endParaRPr>
            </a:p>
            <a:p>
              <a:pPr algn="just">
                <a:lnSpc>
                  <a:spcPts val="2649"/>
                </a:lnSpc>
                <a:spcBef>
                  <a:spcPct val="0"/>
                </a:spcBef>
              </a:pPr>
              <a:endParaRPr lang="en-US" sz="2207" dirty="0">
                <a:solidFill>
                  <a:srgbClr val="F9FEFF"/>
                </a:solidFill>
                <a:latin typeface="Poppins"/>
                <a:ea typeface="Poppins"/>
                <a:cs typeface="Poppins"/>
                <a:sym typeface="Poppins"/>
              </a:endParaRPr>
            </a:p>
          </p:txBody>
        </p:sp>
      </p:grpSp>
      <p:sp>
        <p:nvSpPr>
          <p:cNvPr id="8" name="Freeform 8"/>
          <p:cNvSpPr/>
          <p:nvPr/>
        </p:nvSpPr>
        <p:spPr>
          <a:xfrm>
            <a:off x="10189001" y="1028700"/>
            <a:ext cx="6101248" cy="3920846"/>
          </a:xfrm>
          <a:custGeom>
            <a:avLst/>
            <a:gdLst/>
            <a:ahLst/>
            <a:cxnLst/>
            <a:rect l="l" t="t" r="r" b="b"/>
            <a:pathLst>
              <a:path w="6101248" h="3920846">
                <a:moveTo>
                  <a:pt x="0" y="0"/>
                </a:moveTo>
                <a:lnTo>
                  <a:pt x="6101248" y="0"/>
                </a:lnTo>
                <a:lnTo>
                  <a:pt x="6101248" y="3920846"/>
                </a:lnTo>
                <a:lnTo>
                  <a:pt x="0" y="3920846"/>
                </a:lnTo>
                <a:lnTo>
                  <a:pt x="0" y="0"/>
                </a:lnTo>
                <a:close/>
              </a:path>
            </a:pathLst>
          </a:custGeom>
          <a:blipFill>
            <a:blip r:embed="rId3"/>
            <a:stretch>
              <a:fillRect t="-1870" b="-1870"/>
            </a:stretch>
          </a:blipFill>
        </p:spPr>
      </p:sp>
      <p:sp>
        <p:nvSpPr>
          <p:cNvPr id="9" name="Freeform 9"/>
          <p:cNvSpPr/>
          <p:nvPr/>
        </p:nvSpPr>
        <p:spPr>
          <a:xfrm>
            <a:off x="10929321" y="5453932"/>
            <a:ext cx="6637848" cy="4425232"/>
          </a:xfrm>
          <a:custGeom>
            <a:avLst/>
            <a:gdLst/>
            <a:ahLst/>
            <a:cxnLst/>
            <a:rect l="l" t="t" r="r" b="b"/>
            <a:pathLst>
              <a:path w="6637848" h="4425232">
                <a:moveTo>
                  <a:pt x="0" y="0"/>
                </a:moveTo>
                <a:lnTo>
                  <a:pt x="6637848" y="0"/>
                </a:lnTo>
                <a:lnTo>
                  <a:pt x="6637848" y="4425231"/>
                </a:lnTo>
                <a:lnTo>
                  <a:pt x="0" y="4425231"/>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598" y="7945554"/>
            <a:ext cx="7877527" cy="2205484"/>
            <a:chOff x="0" y="0"/>
            <a:chExt cx="1678675" cy="469981"/>
          </a:xfrm>
        </p:grpSpPr>
        <p:sp>
          <p:nvSpPr>
            <p:cNvPr id="3" name="Freeform 3"/>
            <p:cNvSpPr/>
            <p:nvPr/>
          </p:nvSpPr>
          <p:spPr>
            <a:xfrm>
              <a:off x="0" y="0"/>
              <a:ext cx="1678675" cy="469981"/>
            </a:xfrm>
            <a:custGeom>
              <a:avLst/>
              <a:gdLst/>
              <a:ahLst/>
              <a:cxnLst/>
              <a:rect l="l" t="t" r="r" b="b"/>
              <a:pathLst>
                <a:path w="1678675" h="469981">
                  <a:moveTo>
                    <a:pt x="30466" y="0"/>
                  </a:moveTo>
                  <a:lnTo>
                    <a:pt x="1648209" y="0"/>
                  </a:lnTo>
                  <a:cubicBezTo>
                    <a:pt x="1665035" y="0"/>
                    <a:pt x="1678675" y="13640"/>
                    <a:pt x="1678675" y="30466"/>
                  </a:cubicBezTo>
                  <a:lnTo>
                    <a:pt x="1678675" y="439515"/>
                  </a:lnTo>
                  <a:cubicBezTo>
                    <a:pt x="1678675" y="456341"/>
                    <a:pt x="1665035" y="469981"/>
                    <a:pt x="1648209" y="469981"/>
                  </a:cubicBezTo>
                  <a:lnTo>
                    <a:pt x="30466" y="469981"/>
                  </a:lnTo>
                  <a:cubicBezTo>
                    <a:pt x="13640" y="469981"/>
                    <a:pt x="0" y="456341"/>
                    <a:pt x="0" y="439515"/>
                  </a:cubicBezTo>
                  <a:lnTo>
                    <a:pt x="0" y="30466"/>
                  </a:lnTo>
                  <a:cubicBezTo>
                    <a:pt x="0" y="13640"/>
                    <a:pt x="13640" y="0"/>
                    <a:pt x="30466" y="0"/>
                  </a:cubicBezTo>
                  <a:close/>
                </a:path>
              </a:pathLst>
            </a:custGeom>
            <a:solidFill>
              <a:srgbClr val="00A99D"/>
            </a:solidFill>
          </p:spPr>
        </p:sp>
        <p:sp>
          <p:nvSpPr>
            <p:cNvPr id="4" name="TextBox 4"/>
            <p:cNvSpPr txBox="1"/>
            <p:nvPr/>
          </p:nvSpPr>
          <p:spPr>
            <a:xfrm>
              <a:off x="0" y="-9525"/>
              <a:ext cx="1678675" cy="479506"/>
            </a:xfrm>
            <a:prstGeom prst="rect">
              <a:avLst/>
            </a:prstGeom>
          </p:spPr>
          <p:txBody>
            <a:bodyPr lIns="62786" tIns="62786" rIns="62786" bIns="62786" rtlCol="0" anchor="ctr"/>
            <a:lstStyle/>
            <a:p>
              <a:pPr algn="ctr">
                <a:lnSpc>
                  <a:spcPts val="2743"/>
                </a:lnSpc>
              </a:pPr>
              <a:endParaRPr/>
            </a:p>
          </p:txBody>
        </p:sp>
      </p:grpSp>
      <p:sp>
        <p:nvSpPr>
          <p:cNvPr id="5" name="Freeform 5"/>
          <p:cNvSpPr/>
          <p:nvPr/>
        </p:nvSpPr>
        <p:spPr>
          <a:xfrm>
            <a:off x="2200427" y="5442489"/>
            <a:ext cx="4773868" cy="3367557"/>
          </a:xfrm>
          <a:custGeom>
            <a:avLst/>
            <a:gdLst/>
            <a:ahLst/>
            <a:cxnLst/>
            <a:rect l="l" t="t" r="r" b="b"/>
            <a:pathLst>
              <a:path w="4773868" h="3367557">
                <a:moveTo>
                  <a:pt x="0" y="0"/>
                </a:moveTo>
                <a:lnTo>
                  <a:pt x="4773868" y="0"/>
                </a:lnTo>
                <a:lnTo>
                  <a:pt x="4773868" y="3367557"/>
                </a:lnTo>
                <a:lnTo>
                  <a:pt x="0" y="3367557"/>
                </a:lnTo>
                <a:lnTo>
                  <a:pt x="0" y="0"/>
                </a:lnTo>
                <a:close/>
              </a:path>
            </a:pathLst>
          </a:custGeom>
          <a:blipFill>
            <a:blip r:embed="rId2"/>
            <a:stretch>
              <a:fillRect t="-17082" b="-14277"/>
            </a:stretch>
          </a:blipFill>
        </p:spPr>
      </p:sp>
      <p:sp>
        <p:nvSpPr>
          <p:cNvPr id="6" name="TextBox 6"/>
          <p:cNvSpPr txBox="1"/>
          <p:nvPr/>
        </p:nvSpPr>
        <p:spPr>
          <a:xfrm>
            <a:off x="804062" y="8928565"/>
            <a:ext cx="7566598" cy="1352517"/>
          </a:xfrm>
          <a:prstGeom prst="rect">
            <a:avLst/>
          </a:prstGeom>
        </p:spPr>
        <p:txBody>
          <a:bodyPr lIns="0" tIns="0" rIns="0" bIns="0" rtlCol="0" anchor="t">
            <a:spAutoFit/>
          </a:bodyPr>
          <a:lstStyle/>
          <a:p>
            <a:pPr algn="just">
              <a:lnSpc>
                <a:spcPts val="2732"/>
              </a:lnSpc>
            </a:pPr>
            <a:r>
              <a:rPr lang="en-US" sz="2276" dirty="0">
                <a:solidFill>
                  <a:srgbClr val="F9FEFF"/>
                </a:solidFill>
                <a:latin typeface="Poppins"/>
                <a:ea typeface="Poppins"/>
                <a:cs typeface="Poppins"/>
                <a:sym typeface="Poppins"/>
              </a:rPr>
              <a:t>Reunion con la </a:t>
            </a:r>
            <a:r>
              <a:rPr lang="en-US" sz="2276" dirty="0" err="1">
                <a:solidFill>
                  <a:srgbClr val="F9FEFF"/>
                </a:solidFill>
                <a:latin typeface="Poppins"/>
                <a:ea typeface="Poppins"/>
                <a:cs typeface="Poppins"/>
                <a:sym typeface="Poppins"/>
              </a:rPr>
              <a:t>empresa</a:t>
            </a:r>
            <a:r>
              <a:rPr lang="en-US" sz="2276" dirty="0">
                <a:solidFill>
                  <a:srgbClr val="F9FEFF"/>
                </a:solidFill>
                <a:latin typeface="Poppins"/>
                <a:ea typeface="Poppins"/>
                <a:cs typeface="Poppins"/>
                <a:sym typeface="Poppins"/>
              </a:rPr>
              <a:t> KFC para </a:t>
            </a:r>
            <a:r>
              <a:rPr lang="en-US" sz="2276" dirty="0" err="1">
                <a:solidFill>
                  <a:srgbClr val="F9FEFF"/>
                </a:solidFill>
                <a:latin typeface="Poppins"/>
                <a:ea typeface="Poppins"/>
                <a:cs typeface="Poppins"/>
                <a:sym typeface="Poppins"/>
              </a:rPr>
              <a:t>dar</a:t>
            </a:r>
            <a:r>
              <a:rPr lang="en-US" sz="2276" dirty="0">
                <a:solidFill>
                  <a:srgbClr val="F9FEFF"/>
                </a:solidFill>
                <a:latin typeface="Poppins"/>
                <a:ea typeface="Poppins"/>
                <a:cs typeface="Poppins"/>
                <a:sym typeface="Poppins"/>
              </a:rPr>
              <a:t> </a:t>
            </a:r>
            <a:r>
              <a:rPr lang="en-US" sz="2276" dirty="0" err="1">
                <a:solidFill>
                  <a:srgbClr val="F9FEFF"/>
                </a:solidFill>
                <a:latin typeface="Poppins"/>
                <a:ea typeface="Poppins"/>
                <a:cs typeface="Poppins"/>
                <a:sym typeface="Poppins"/>
              </a:rPr>
              <a:t>inicio</a:t>
            </a:r>
            <a:r>
              <a:rPr lang="en-US" sz="2276" dirty="0">
                <a:solidFill>
                  <a:srgbClr val="F9FEFF"/>
                </a:solidFill>
                <a:latin typeface="Poppins"/>
                <a:ea typeface="Poppins"/>
                <a:cs typeface="Poppins"/>
                <a:sym typeface="Poppins"/>
              </a:rPr>
              <a:t> al </a:t>
            </a:r>
            <a:r>
              <a:rPr lang="en-US" sz="2276" dirty="0" err="1">
                <a:solidFill>
                  <a:srgbClr val="F9FEFF"/>
                </a:solidFill>
                <a:latin typeface="Poppins"/>
                <a:ea typeface="Poppins"/>
                <a:cs typeface="Poppins"/>
                <a:sym typeface="Poppins"/>
              </a:rPr>
              <a:t>proyecto</a:t>
            </a:r>
            <a:r>
              <a:rPr lang="en-US" sz="2276" dirty="0">
                <a:solidFill>
                  <a:srgbClr val="F9FEFF"/>
                </a:solidFill>
                <a:latin typeface="Poppins"/>
                <a:ea typeface="Poppins"/>
                <a:cs typeface="Poppins"/>
                <a:sym typeface="Poppins"/>
              </a:rPr>
              <a:t> EDUCAK</a:t>
            </a:r>
          </a:p>
          <a:p>
            <a:pPr algn="just">
              <a:lnSpc>
                <a:spcPts val="2732"/>
              </a:lnSpc>
            </a:pPr>
            <a:r>
              <a:rPr lang="en-US" sz="2276" dirty="0" err="1">
                <a:solidFill>
                  <a:srgbClr val="F9FEFF"/>
                </a:solidFill>
                <a:latin typeface="Poppins"/>
                <a:ea typeface="Poppins"/>
                <a:cs typeface="Poppins"/>
                <a:sym typeface="Poppins"/>
              </a:rPr>
              <a:t>Lanzamiento</a:t>
            </a:r>
            <a:r>
              <a:rPr lang="en-US" sz="2276" dirty="0">
                <a:solidFill>
                  <a:srgbClr val="F9FEFF"/>
                </a:solidFill>
                <a:latin typeface="Poppins"/>
                <a:ea typeface="Poppins"/>
                <a:cs typeface="Poppins"/>
                <a:sym typeface="Poppins"/>
              </a:rPr>
              <a:t> del </a:t>
            </a:r>
            <a:r>
              <a:rPr lang="en-US" sz="2276" dirty="0" err="1">
                <a:solidFill>
                  <a:srgbClr val="F9FEFF"/>
                </a:solidFill>
                <a:latin typeface="Poppins"/>
                <a:ea typeface="Poppins"/>
                <a:cs typeface="Poppins"/>
                <a:sym typeface="Poppins"/>
              </a:rPr>
              <a:t>proyecto</a:t>
            </a:r>
            <a:r>
              <a:rPr lang="en-US" sz="2276" dirty="0">
                <a:solidFill>
                  <a:srgbClr val="F9FEFF"/>
                </a:solidFill>
                <a:latin typeface="Poppins"/>
                <a:ea typeface="Poppins"/>
                <a:cs typeface="Poppins"/>
                <a:sym typeface="Poppins"/>
              </a:rPr>
              <a:t> EDUCAK.</a:t>
            </a:r>
          </a:p>
          <a:p>
            <a:pPr algn="just">
              <a:lnSpc>
                <a:spcPts val="2372"/>
              </a:lnSpc>
              <a:spcBef>
                <a:spcPct val="0"/>
              </a:spcBef>
            </a:pPr>
            <a:endParaRPr lang="en-US" sz="2276" dirty="0">
              <a:solidFill>
                <a:srgbClr val="F9FEFF"/>
              </a:solidFill>
              <a:latin typeface="Poppins"/>
              <a:ea typeface="Poppins"/>
              <a:cs typeface="Poppins"/>
              <a:sym typeface="Poppins"/>
            </a:endParaRPr>
          </a:p>
        </p:txBody>
      </p:sp>
      <p:grpSp>
        <p:nvGrpSpPr>
          <p:cNvPr id="7" name="Group 7"/>
          <p:cNvGrpSpPr/>
          <p:nvPr/>
        </p:nvGrpSpPr>
        <p:grpSpPr>
          <a:xfrm>
            <a:off x="648598" y="2336435"/>
            <a:ext cx="7889541" cy="2807065"/>
            <a:chOff x="0" y="0"/>
            <a:chExt cx="1678675" cy="597265"/>
          </a:xfrm>
        </p:grpSpPr>
        <p:sp>
          <p:nvSpPr>
            <p:cNvPr id="8" name="Freeform 8"/>
            <p:cNvSpPr/>
            <p:nvPr/>
          </p:nvSpPr>
          <p:spPr>
            <a:xfrm>
              <a:off x="0" y="0"/>
              <a:ext cx="1678675" cy="597265"/>
            </a:xfrm>
            <a:custGeom>
              <a:avLst/>
              <a:gdLst/>
              <a:ahLst/>
              <a:cxnLst/>
              <a:rect l="l" t="t" r="r" b="b"/>
              <a:pathLst>
                <a:path w="1678675" h="597265">
                  <a:moveTo>
                    <a:pt x="30420" y="0"/>
                  </a:moveTo>
                  <a:lnTo>
                    <a:pt x="1648255" y="0"/>
                  </a:lnTo>
                  <a:cubicBezTo>
                    <a:pt x="1665055" y="0"/>
                    <a:pt x="1678675" y="13619"/>
                    <a:pt x="1678675" y="30420"/>
                  </a:cubicBezTo>
                  <a:lnTo>
                    <a:pt x="1678675" y="566845"/>
                  </a:lnTo>
                  <a:cubicBezTo>
                    <a:pt x="1678675" y="574913"/>
                    <a:pt x="1675470" y="582651"/>
                    <a:pt x="1669765" y="588356"/>
                  </a:cubicBezTo>
                  <a:cubicBezTo>
                    <a:pt x="1664060" y="594060"/>
                    <a:pt x="1656323" y="597265"/>
                    <a:pt x="1648255" y="597265"/>
                  </a:cubicBezTo>
                  <a:lnTo>
                    <a:pt x="30420" y="597265"/>
                  </a:lnTo>
                  <a:cubicBezTo>
                    <a:pt x="22352" y="597265"/>
                    <a:pt x="14615" y="594060"/>
                    <a:pt x="8910" y="588356"/>
                  </a:cubicBezTo>
                  <a:cubicBezTo>
                    <a:pt x="3205" y="582651"/>
                    <a:pt x="0" y="574913"/>
                    <a:pt x="0" y="566845"/>
                  </a:cubicBezTo>
                  <a:lnTo>
                    <a:pt x="0" y="30420"/>
                  </a:lnTo>
                  <a:cubicBezTo>
                    <a:pt x="0" y="22352"/>
                    <a:pt x="3205" y="14615"/>
                    <a:pt x="8910" y="8910"/>
                  </a:cubicBezTo>
                  <a:cubicBezTo>
                    <a:pt x="14615" y="3205"/>
                    <a:pt x="22352" y="0"/>
                    <a:pt x="30420" y="0"/>
                  </a:cubicBezTo>
                  <a:close/>
                </a:path>
              </a:pathLst>
            </a:custGeom>
            <a:solidFill>
              <a:srgbClr val="00A99D"/>
            </a:solidFill>
          </p:spPr>
        </p:sp>
        <p:sp>
          <p:nvSpPr>
            <p:cNvPr id="9" name="TextBox 9"/>
            <p:cNvSpPr txBox="1"/>
            <p:nvPr/>
          </p:nvSpPr>
          <p:spPr>
            <a:xfrm>
              <a:off x="0" y="-9525"/>
              <a:ext cx="1678675" cy="606790"/>
            </a:xfrm>
            <a:prstGeom prst="rect">
              <a:avLst/>
            </a:prstGeom>
          </p:spPr>
          <p:txBody>
            <a:bodyPr lIns="62881" tIns="62881" rIns="62881" bIns="62881" rtlCol="0" anchor="ctr"/>
            <a:lstStyle/>
            <a:p>
              <a:pPr algn="ctr">
                <a:lnSpc>
                  <a:spcPts val="2743"/>
                </a:lnSpc>
              </a:pPr>
              <a:endParaRPr/>
            </a:p>
          </p:txBody>
        </p:sp>
      </p:grpSp>
      <p:sp>
        <p:nvSpPr>
          <p:cNvPr id="10" name="Freeform 10"/>
          <p:cNvSpPr/>
          <p:nvPr/>
        </p:nvSpPr>
        <p:spPr>
          <a:xfrm>
            <a:off x="1166943" y="118706"/>
            <a:ext cx="6852851" cy="3024226"/>
          </a:xfrm>
          <a:custGeom>
            <a:avLst/>
            <a:gdLst/>
            <a:ahLst/>
            <a:cxnLst/>
            <a:rect l="l" t="t" r="r" b="b"/>
            <a:pathLst>
              <a:path w="6852851" h="3024226">
                <a:moveTo>
                  <a:pt x="0" y="0"/>
                </a:moveTo>
                <a:lnTo>
                  <a:pt x="6852850" y="0"/>
                </a:lnTo>
                <a:lnTo>
                  <a:pt x="6852850" y="3024227"/>
                </a:lnTo>
                <a:lnTo>
                  <a:pt x="0" y="3024227"/>
                </a:lnTo>
                <a:lnTo>
                  <a:pt x="0" y="0"/>
                </a:lnTo>
                <a:close/>
              </a:path>
            </a:pathLst>
          </a:custGeom>
          <a:blipFill>
            <a:blip r:embed="rId3"/>
            <a:stretch>
              <a:fillRect/>
            </a:stretch>
          </a:blipFill>
        </p:spPr>
      </p:sp>
      <p:sp>
        <p:nvSpPr>
          <p:cNvPr id="11" name="TextBox 11"/>
          <p:cNvSpPr txBox="1"/>
          <p:nvPr/>
        </p:nvSpPr>
        <p:spPr>
          <a:xfrm>
            <a:off x="804300" y="3114358"/>
            <a:ext cx="7578137" cy="2283959"/>
          </a:xfrm>
          <a:prstGeom prst="rect">
            <a:avLst/>
          </a:prstGeom>
        </p:spPr>
        <p:txBody>
          <a:bodyPr lIns="0" tIns="0" rIns="0" bIns="0" rtlCol="0" anchor="t">
            <a:spAutoFit/>
          </a:bodyPr>
          <a:lstStyle/>
          <a:p>
            <a:pPr algn="just">
              <a:lnSpc>
                <a:spcPts val="2615"/>
              </a:lnSpc>
            </a:pPr>
            <a:r>
              <a:rPr lang="en-US" sz="2179" dirty="0" err="1">
                <a:solidFill>
                  <a:srgbClr val="F9FEFF"/>
                </a:solidFill>
                <a:latin typeface="Poppins"/>
                <a:ea typeface="Poppins"/>
                <a:cs typeface="Poppins"/>
                <a:sym typeface="Poppins"/>
              </a:rPr>
              <a:t>Entrega</a:t>
            </a:r>
            <a:r>
              <a:rPr lang="en-US" sz="2179" dirty="0">
                <a:solidFill>
                  <a:srgbClr val="F9FEFF"/>
                </a:solidFill>
                <a:latin typeface="Poppins"/>
                <a:ea typeface="Poppins"/>
                <a:cs typeface="Poppins"/>
                <a:sym typeface="Poppins"/>
              </a:rPr>
              <a:t> de </a:t>
            </a:r>
            <a:r>
              <a:rPr lang="en-US" sz="2179" dirty="0" err="1">
                <a:solidFill>
                  <a:srgbClr val="F9FEFF"/>
                </a:solidFill>
                <a:latin typeface="Poppins"/>
                <a:ea typeface="Poppins"/>
                <a:cs typeface="Poppins"/>
                <a:sym typeface="Poppins"/>
              </a:rPr>
              <a:t>uniformes</a:t>
            </a:r>
            <a:r>
              <a:rPr lang="en-US" sz="2179" dirty="0">
                <a:solidFill>
                  <a:srgbClr val="F9FEFF"/>
                </a:solidFill>
                <a:latin typeface="Poppins"/>
                <a:ea typeface="Poppins"/>
                <a:cs typeface="Poppins"/>
                <a:sym typeface="Poppins"/>
              </a:rPr>
              <a:t> y </a:t>
            </a:r>
            <a:r>
              <a:rPr lang="en-US" sz="2179" dirty="0" err="1">
                <a:solidFill>
                  <a:srgbClr val="F9FEFF"/>
                </a:solidFill>
                <a:latin typeface="Poppins"/>
                <a:ea typeface="Poppins"/>
                <a:cs typeface="Poppins"/>
                <a:sym typeface="Poppins"/>
              </a:rPr>
              <a:t>accesorios</a:t>
            </a:r>
            <a:r>
              <a:rPr lang="en-US" sz="2179" dirty="0">
                <a:solidFill>
                  <a:srgbClr val="F9FEFF"/>
                </a:solidFill>
                <a:latin typeface="Poppins"/>
                <a:ea typeface="Poppins"/>
                <a:cs typeface="Poppins"/>
                <a:sym typeface="Poppins"/>
              </a:rPr>
              <a:t> a las </a:t>
            </a:r>
            <a:r>
              <a:rPr lang="en-US" sz="2179" dirty="0" err="1">
                <a:solidFill>
                  <a:srgbClr val="F9FEFF"/>
                </a:solidFill>
                <a:latin typeface="Poppins"/>
                <a:ea typeface="Poppins"/>
                <a:cs typeface="Poppins"/>
                <a:sym typeface="Poppins"/>
              </a:rPr>
              <a:t>Escuelas</a:t>
            </a:r>
            <a:r>
              <a:rPr lang="en-US" sz="2179" dirty="0">
                <a:solidFill>
                  <a:srgbClr val="F9FEFF"/>
                </a:solidFill>
                <a:latin typeface="Poppins"/>
                <a:ea typeface="Poppins"/>
                <a:cs typeface="Poppins"/>
                <a:sym typeface="Poppins"/>
              </a:rPr>
              <a:t> de Basket del </a:t>
            </a:r>
            <a:r>
              <a:rPr lang="en-US" sz="2179" dirty="0" err="1">
                <a:solidFill>
                  <a:srgbClr val="F9FEFF"/>
                </a:solidFill>
                <a:latin typeface="Poppins"/>
                <a:ea typeface="Poppins"/>
                <a:cs typeface="Poppins"/>
                <a:sym typeface="Poppins"/>
              </a:rPr>
              <a:t>Gobierno</a:t>
            </a:r>
            <a:r>
              <a:rPr lang="en-US" sz="2179" dirty="0">
                <a:solidFill>
                  <a:srgbClr val="F9FEFF"/>
                </a:solidFill>
                <a:latin typeface="Poppins"/>
                <a:ea typeface="Poppins"/>
                <a:cs typeface="Poppins"/>
                <a:sym typeface="Poppins"/>
              </a:rPr>
              <a:t> </a:t>
            </a:r>
            <a:r>
              <a:rPr lang="en-US" sz="2179" dirty="0" err="1">
                <a:solidFill>
                  <a:srgbClr val="F9FEFF"/>
                </a:solidFill>
                <a:latin typeface="Poppins"/>
                <a:ea typeface="Poppins"/>
                <a:cs typeface="Poppins"/>
                <a:sym typeface="Poppins"/>
              </a:rPr>
              <a:t>Parroquial</a:t>
            </a:r>
            <a:r>
              <a:rPr lang="en-US" sz="2179" dirty="0">
                <a:solidFill>
                  <a:srgbClr val="F9FEFF"/>
                </a:solidFill>
                <a:latin typeface="Poppins"/>
                <a:ea typeface="Poppins"/>
                <a:cs typeface="Poppins"/>
                <a:sym typeface="Poppins"/>
              </a:rPr>
              <a:t> Uyumbicho. Como </a:t>
            </a:r>
            <a:r>
              <a:rPr lang="en-US" sz="2179" dirty="0" err="1">
                <a:solidFill>
                  <a:srgbClr val="F9FEFF"/>
                </a:solidFill>
                <a:latin typeface="Poppins"/>
                <a:ea typeface="Poppins"/>
                <a:cs typeface="Poppins"/>
                <a:sym typeface="Poppins"/>
              </a:rPr>
              <a:t>Gobierno</a:t>
            </a:r>
            <a:r>
              <a:rPr lang="en-US" sz="2179" dirty="0">
                <a:solidFill>
                  <a:srgbClr val="F9FEFF"/>
                </a:solidFill>
                <a:latin typeface="Poppins"/>
                <a:ea typeface="Poppins"/>
                <a:cs typeface="Poppins"/>
                <a:sym typeface="Poppins"/>
              </a:rPr>
              <a:t> </a:t>
            </a:r>
            <a:r>
              <a:rPr lang="en-US" sz="2179" dirty="0" err="1">
                <a:solidFill>
                  <a:srgbClr val="F9FEFF"/>
                </a:solidFill>
                <a:latin typeface="Poppins"/>
                <a:ea typeface="Poppins"/>
                <a:cs typeface="Poppins"/>
                <a:sym typeface="Poppins"/>
              </a:rPr>
              <a:t>Parroquial</a:t>
            </a:r>
            <a:r>
              <a:rPr lang="en-US" sz="2179" dirty="0">
                <a:solidFill>
                  <a:srgbClr val="F9FEFF"/>
                </a:solidFill>
                <a:latin typeface="Poppins"/>
                <a:ea typeface="Poppins"/>
                <a:cs typeface="Poppins"/>
                <a:sym typeface="Poppins"/>
              </a:rPr>
              <a:t>, se </a:t>
            </a:r>
            <a:r>
              <a:rPr lang="en-US" sz="2179" dirty="0" err="1">
                <a:solidFill>
                  <a:srgbClr val="F9FEFF"/>
                </a:solidFill>
                <a:latin typeface="Poppins"/>
                <a:ea typeface="Poppins"/>
                <a:cs typeface="Poppins"/>
                <a:sym typeface="Poppins"/>
              </a:rPr>
              <a:t>tiene</a:t>
            </a:r>
            <a:r>
              <a:rPr lang="en-US" sz="2179" dirty="0">
                <a:solidFill>
                  <a:srgbClr val="F9FEFF"/>
                </a:solidFill>
                <a:latin typeface="Poppins"/>
                <a:ea typeface="Poppins"/>
                <a:cs typeface="Poppins"/>
                <a:sym typeface="Poppins"/>
              </a:rPr>
              <a:t> </a:t>
            </a:r>
            <a:r>
              <a:rPr lang="en-US" sz="2179" dirty="0" err="1">
                <a:solidFill>
                  <a:srgbClr val="F9FEFF"/>
                </a:solidFill>
                <a:latin typeface="Poppins"/>
                <a:ea typeface="Poppins"/>
                <a:cs typeface="Poppins"/>
                <a:sym typeface="Poppins"/>
              </a:rPr>
              <a:t>contratado</a:t>
            </a:r>
            <a:r>
              <a:rPr lang="en-US" sz="2179" dirty="0">
                <a:solidFill>
                  <a:srgbClr val="F9FEFF"/>
                </a:solidFill>
                <a:latin typeface="Poppins"/>
                <a:ea typeface="Poppins"/>
                <a:cs typeface="Poppins"/>
                <a:sym typeface="Poppins"/>
              </a:rPr>
              <a:t> al </a:t>
            </a:r>
            <a:r>
              <a:rPr lang="en-US" sz="2179" dirty="0" err="1">
                <a:solidFill>
                  <a:srgbClr val="F9FEFF"/>
                </a:solidFill>
                <a:latin typeface="Poppins"/>
                <a:ea typeface="Poppins"/>
                <a:cs typeface="Poppins"/>
                <a:sym typeface="Poppins"/>
              </a:rPr>
              <a:t>Profesor</a:t>
            </a:r>
            <a:r>
              <a:rPr lang="en-US" sz="2179" dirty="0">
                <a:solidFill>
                  <a:srgbClr val="F9FEFF"/>
                </a:solidFill>
                <a:latin typeface="Poppins"/>
                <a:ea typeface="Poppins"/>
                <a:cs typeface="Poppins"/>
                <a:sym typeface="Poppins"/>
              </a:rPr>
              <a:t> instructor de la Escuela de Basket y de la </a:t>
            </a:r>
            <a:r>
              <a:rPr lang="en-US" sz="2179" dirty="0" err="1">
                <a:solidFill>
                  <a:srgbClr val="F9FEFF"/>
                </a:solidFill>
                <a:latin typeface="Poppins"/>
                <a:ea typeface="Poppins"/>
                <a:cs typeface="Poppins"/>
                <a:sym typeface="Poppins"/>
              </a:rPr>
              <a:t>Ecuela</a:t>
            </a:r>
            <a:r>
              <a:rPr lang="en-US" sz="2179" dirty="0">
                <a:solidFill>
                  <a:srgbClr val="F9FEFF"/>
                </a:solidFill>
                <a:latin typeface="Poppins"/>
                <a:ea typeface="Poppins"/>
                <a:cs typeface="Poppins"/>
                <a:sym typeface="Poppins"/>
              </a:rPr>
              <a:t> de Fútbol.</a:t>
            </a:r>
          </a:p>
          <a:p>
            <a:pPr algn="just">
              <a:lnSpc>
                <a:spcPts val="2375"/>
              </a:lnSpc>
            </a:pPr>
            <a:endParaRPr lang="en-US" sz="2179" dirty="0">
              <a:solidFill>
                <a:srgbClr val="F9FEFF"/>
              </a:solidFill>
              <a:latin typeface="Poppins"/>
              <a:ea typeface="Poppins"/>
              <a:cs typeface="Poppins"/>
              <a:sym typeface="Poppins"/>
            </a:endParaRPr>
          </a:p>
          <a:p>
            <a:pPr algn="just">
              <a:lnSpc>
                <a:spcPts val="2375"/>
              </a:lnSpc>
              <a:spcBef>
                <a:spcPct val="0"/>
              </a:spcBef>
            </a:pPr>
            <a:endParaRPr lang="en-US" sz="2179" dirty="0">
              <a:solidFill>
                <a:srgbClr val="F9FEFF"/>
              </a:solidFill>
              <a:latin typeface="Poppins"/>
              <a:ea typeface="Poppins"/>
              <a:cs typeface="Poppins"/>
              <a:sym typeface="Poppins"/>
            </a:endParaRPr>
          </a:p>
        </p:txBody>
      </p:sp>
      <p:grpSp>
        <p:nvGrpSpPr>
          <p:cNvPr id="12" name="Group 12"/>
          <p:cNvGrpSpPr/>
          <p:nvPr/>
        </p:nvGrpSpPr>
        <p:grpSpPr>
          <a:xfrm>
            <a:off x="8866233" y="4786750"/>
            <a:ext cx="8393067" cy="2887206"/>
            <a:chOff x="0" y="0"/>
            <a:chExt cx="1678675" cy="577462"/>
          </a:xfrm>
        </p:grpSpPr>
        <p:sp>
          <p:nvSpPr>
            <p:cNvPr id="13" name="Freeform 13"/>
            <p:cNvSpPr/>
            <p:nvPr/>
          </p:nvSpPr>
          <p:spPr>
            <a:xfrm>
              <a:off x="0" y="0"/>
              <a:ext cx="1678675" cy="577462"/>
            </a:xfrm>
            <a:custGeom>
              <a:avLst/>
              <a:gdLst/>
              <a:ahLst/>
              <a:cxnLst/>
              <a:rect l="l" t="t" r="r" b="b"/>
              <a:pathLst>
                <a:path w="1678675" h="577462">
                  <a:moveTo>
                    <a:pt x="28595" y="0"/>
                  </a:moveTo>
                  <a:lnTo>
                    <a:pt x="1650080" y="0"/>
                  </a:lnTo>
                  <a:cubicBezTo>
                    <a:pt x="1665873" y="0"/>
                    <a:pt x="1678675" y="12802"/>
                    <a:pt x="1678675" y="28595"/>
                  </a:cubicBezTo>
                  <a:lnTo>
                    <a:pt x="1678675" y="548867"/>
                  </a:lnTo>
                  <a:cubicBezTo>
                    <a:pt x="1678675" y="564660"/>
                    <a:pt x="1665873" y="577462"/>
                    <a:pt x="1650080" y="577462"/>
                  </a:cubicBezTo>
                  <a:lnTo>
                    <a:pt x="28595" y="577462"/>
                  </a:lnTo>
                  <a:cubicBezTo>
                    <a:pt x="12802" y="577462"/>
                    <a:pt x="0" y="564660"/>
                    <a:pt x="0" y="548867"/>
                  </a:cubicBezTo>
                  <a:lnTo>
                    <a:pt x="0" y="28595"/>
                  </a:lnTo>
                  <a:cubicBezTo>
                    <a:pt x="0" y="12802"/>
                    <a:pt x="12802" y="0"/>
                    <a:pt x="28595" y="0"/>
                  </a:cubicBezTo>
                  <a:close/>
                </a:path>
              </a:pathLst>
            </a:custGeom>
            <a:solidFill>
              <a:srgbClr val="00A99D"/>
            </a:solidFill>
          </p:spPr>
        </p:sp>
        <p:sp>
          <p:nvSpPr>
            <p:cNvPr id="14" name="TextBox 14"/>
            <p:cNvSpPr txBox="1"/>
            <p:nvPr/>
          </p:nvSpPr>
          <p:spPr>
            <a:xfrm>
              <a:off x="0" y="-9525"/>
              <a:ext cx="1678675" cy="586987"/>
            </a:xfrm>
            <a:prstGeom prst="rect">
              <a:avLst/>
            </a:prstGeom>
          </p:spPr>
          <p:txBody>
            <a:bodyPr lIns="66895" tIns="66895" rIns="66895" bIns="66895" rtlCol="0" anchor="ctr"/>
            <a:lstStyle/>
            <a:p>
              <a:pPr algn="ctr">
                <a:lnSpc>
                  <a:spcPts val="2743"/>
                </a:lnSpc>
              </a:pPr>
              <a:endParaRPr/>
            </a:p>
          </p:txBody>
        </p:sp>
      </p:grpSp>
      <p:sp>
        <p:nvSpPr>
          <p:cNvPr id="15" name="Freeform 15"/>
          <p:cNvSpPr/>
          <p:nvPr/>
        </p:nvSpPr>
        <p:spPr>
          <a:xfrm>
            <a:off x="9948411" y="1447459"/>
            <a:ext cx="6228712" cy="3995031"/>
          </a:xfrm>
          <a:custGeom>
            <a:avLst/>
            <a:gdLst/>
            <a:ahLst/>
            <a:cxnLst/>
            <a:rect l="l" t="t" r="r" b="b"/>
            <a:pathLst>
              <a:path w="6228712" h="3995031">
                <a:moveTo>
                  <a:pt x="0" y="0"/>
                </a:moveTo>
                <a:lnTo>
                  <a:pt x="6228712" y="0"/>
                </a:lnTo>
                <a:lnTo>
                  <a:pt x="6228712" y="3995030"/>
                </a:lnTo>
                <a:lnTo>
                  <a:pt x="0" y="3995030"/>
                </a:lnTo>
                <a:lnTo>
                  <a:pt x="0" y="0"/>
                </a:lnTo>
                <a:close/>
              </a:path>
            </a:pathLst>
          </a:custGeom>
          <a:blipFill>
            <a:blip r:embed="rId4"/>
            <a:stretch>
              <a:fillRect t="-63450" b="-23674"/>
            </a:stretch>
          </a:blipFill>
        </p:spPr>
      </p:sp>
      <p:sp>
        <p:nvSpPr>
          <p:cNvPr id="16" name="TextBox 16"/>
          <p:cNvSpPr txBox="1"/>
          <p:nvPr/>
        </p:nvSpPr>
        <p:spPr>
          <a:xfrm>
            <a:off x="9031872" y="5740547"/>
            <a:ext cx="8061789" cy="1933408"/>
          </a:xfrm>
          <a:prstGeom prst="rect">
            <a:avLst/>
          </a:prstGeom>
        </p:spPr>
        <p:txBody>
          <a:bodyPr lIns="0" tIns="0" rIns="0" bIns="0" rtlCol="0" anchor="t">
            <a:spAutoFit/>
          </a:bodyPr>
          <a:lstStyle/>
          <a:p>
            <a:pPr algn="just">
              <a:lnSpc>
                <a:spcPts val="3007"/>
              </a:lnSpc>
            </a:pPr>
            <a:r>
              <a:rPr lang="en-US" sz="2506" dirty="0">
                <a:solidFill>
                  <a:srgbClr val="F9FEFF"/>
                </a:solidFill>
                <a:latin typeface="Poppins"/>
                <a:ea typeface="Poppins"/>
                <a:cs typeface="Poppins"/>
                <a:sym typeface="Poppins"/>
              </a:rPr>
              <a:t>Se </a:t>
            </a:r>
            <a:r>
              <a:rPr lang="en-US" sz="2506" dirty="0" err="1">
                <a:solidFill>
                  <a:srgbClr val="F9FEFF"/>
                </a:solidFill>
                <a:latin typeface="Poppins"/>
                <a:ea typeface="Poppins"/>
                <a:cs typeface="Poppins"/>
                <a:sym typeface="Poppins"/>
              </a:rPr>
              <a:t>implementó</a:t>
            </a:r>
            <a:r>
              <a:rPr lang="en-US" sz="2506" dirty="0">
                <a:solidFill>
                  <a:srgbClr val="F9FEFF"/>
                </a:solidFill>
                <a:latin typeface="Poppins"/>
                <a:ea typeface="Poppins"/>
                <a:cs typeface="Poppins"/>
                <a:sym typeface="Poppins"/>
              </a:rPr>
              <a:t> </a:t>
            </a:r>
            <a:r>
              <a:rPr lang="en-US" sz="2506" dirty="0" err="1">
                <a:solidFill>
                  <a:srgbClr val="F9FEFF"/>
                </a:solidFill>
                <a:latin typeface="Poppins"/>
                <a:ea typeface="Poppins"/>
                <a:cs typeface="Poppins"/>
                <a:sym typeface="Poppins"/>
              </a:rPr>
              <a:t>el</a:t>
            </a:r>
            <a:r>
              <a:rPr lang="en-US" sz="2506" dirty="0">
                <a:solidFill>
                  <a:srgbClr val="F9FEFF"/>
                </a:solidFill>
                <a:latin typeface="Poppins"/>
                <a:ea typeface="Poppins"/>
                <a:cs typeface="Poppins"/>
                <a:sym typeface="Poppins"/>
              </a:rPr>
              <a:t> Taller de TAEKWONDO UYUMBICHO </a:t>
            </a:r>
            <a:r>
              <a:rPr lang="en-US" sz="2506" dirty="0" err="1">
                <a:solidFill>
                  <a:srgbClr val="F9FEFF"/>
                </a:solidFill>
                <a:latin typeface="Poppins"/>
                <a:ea typeface="Poppins"/>
                <a:cs typeface="Poppins"/>
                <a:sym typeface="Poppins"/>
              </a:rPr>
              <a:t>en</a:t>
            </a:r>
            <a:r>
              <a:rPr lang="en-US" sz="2506" dirty="0">
                <a:solidFill>
                  <a:srgbClr val="F9FEFF"/>
                </a:solidFill>
                <a:latin typeface="Poppins"/>
                <a:ea typeface="Poppins"/>
                <a:cs typeface="Poppins"/>
                <a:sym typeface="Poppins"/>
              </a:rPr>
              <a:t> </a:t>
            </a:r>
            <a:r>
              <a:rPr lang="en-US" sz="2506" dirty="0" err="1">
                <a:solidFill>
                  <a:srgbClr val="F9FEFF"/>
                </a:solidFill>
                <a:latin typeface="Poppins"/>
                <a:ea typeface="Poppins"/>
                <a:cs typeface="Poppins"/>
                <a:sym typeface="Poppins"/>
              </a:rPr>
              <a:t>el</a:t>
            </a:r>
            <a:r>
              <a:rPr lang="en-US" sz="2506" dirty="0">
                <a:solidFill>
                  <a:srgbClr val="F9FEFF"/>
                </a:solidFill>
                <a:latin typeface="Poppins"/>
                <a:ea typeface="Poppins"/>
                <a:cs typeface="Poppins"/>
                <a:sym typeface="Poppins"/>
              </a:rPr>
              <a:t> </a:t>
            </a:r>
            <a:r>
              <a:rPr lang="en-US" sz="2506" dirty="0" err="1">
                <a:solidFill>
                  <a:srgbClr val="F9FEFF"/>
                </a:solidFill>
                <a:latin typeface="Poppins"/>
                <a:ea typeface="Poppins"/>
                <a:cs typeface="Poppins"/>
                <a:sym typeface="Poppins"/>
              </a:rPr>
              <a:t>Coliseo</a:t>
            </a:r>
            <a:r>
              <a:rPr lang="en-US" sz="2506" dirty="0">
                <a:solidFill>
                  <a:srgbClr val="F9FEFF"/>
                </a:solidFill>
                <a:latin typeface="Poppins"/>
                <a:ea typeface="Poppins"/>
                <a:cs typeface="Poppins"/>
                <a:sym typeface="Poppins"/>
              </a:rPr>
              <a:t> de la parroquia con la </a:t>
            </a:r>
            <a:r>
              <a:rPr lang="en-US" sz="2506" dirty="0" err="1">
                <a:solidFill>
                  <a:srgbClr val="F9FEFF"/>
                </a:solidFill>
                <a:latin typeface="Poppins"/>
                <a:ea typeface="Poppins"/>
                <a:cs typeface="Poppins"/>
                <a:sym typeface="Poppins"/>
              </a:rPr>
              <a:t>ayuda</a:t>
            </a:r>
            <a:r>
              <a:rPr lang="en-US" sz="2506" dirty="0">
                <a:solidFill>
                  <a:srgbClr val="F9FEFF"/>
                </a:solidFill>
                <a:latin typeface="Poppins"/>
                <a:ea typeface="Poppins"/>
                <a:cs typeface="Poppins"/>
                <a:sym typeface="Poppins"/>
              </a:rPr>
              <a:t> de ACCION SOCIAL DE MEJIA para la </a:t>
            </a:r>
            <a:r>
              <a:rPr lang="en-US" sz="2506" dirty="0" err="1">
                <a:solidFill>
                  <a:srgbClr val="F9FEFF"/>
                </a:solidFill>
                <a:latin typeface="Poppins"/>
                <a:ea typeface="Poppins"/>
                <a:cs typeface="Poppins"/>
                <a:sym typeface="Poppins"/>
              </a:rPr>
              <a:t>niñez</a:t>
            </a:r>
            <a:r>
              <a:rPr lang="en-US" sz="2506" dirty="0">
                <a:solidFill>
                  <a:srgbClr val="F9FEFF"/>
                </a:solidFill>
                <a:latin typeface="Poppins"/>
                <a:ea typeface="Poppins"/>
                <a:cs typeface="Poppins"/>
                <a:sym typeface="Poppins"/>
              </a:rPr>
              <a:t> y </a:t>
            </a:r>
            <a:r>
              <a:rPr lang="en-US" sz="2506" dirty="0" err="1">
                <a:solidFill>
                  <a:srgbClr val="F9FEFF"/>
                </a:solidFill>
                <a:latin typeface="Poppins"/>
                <a:ea typeface="Poppins"/>
                <a:cs typeface="Poppins"/>
                <a:sym typeface="Poppins"/>
              </a:rPr>
              <a:t>juventud</a:t>
            </a:r>
            <a:r>
              <a:rPr lang="en-US" sz="2506" dirty="0">
                <a:solidFill>
                  <a:srgbClr val="F9FEFF"/>
                </a:solidFill>
                <a:latin typeface="Poppins"/>
                <a:ea typeface="Poppins"/>
                <a:cs typeface="Poppins"/>
                <a:sym typeface="Poppins"/>
              </a:rPr>
              <a:t> de la parroquia.</a:t>
            </a:r>
          </a:p>
          <a:p>
            <a:pPr algn="just">
              <a:lnSpc>
                <a:spcPts val="3007"/>
              </a:lnSpc>
              <a:spcBef>
                <a:spcPct val="0"/>
              </a:spcBef>
            </a:pPr>
            <a:endParaRPr lang="en-US" sz="2506" dirty="0">
              <a:solidFill>
                <a:srgbClr val="F9FEFF"/>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684950" y="2454447"/>
            <a:ext cx="10307650" cy="5915263"/>
          </a:xfrm>
          <a:custGeom>
            <a:avLst/>
            <a:gdLst/>
            <a:ahLst/>
            <a:cxnLst/>
            <a:rect l="l" t="t" r="r" b="b"/>
            <a:pathLst>
              <a:path w="13091719" h="6841616">
                <a:moveTo>
                  <a:pt x="0" y="0"/>
                </a:moveTo>
                <a:lnTo>
                  <a:pt x="13091719" y="0"/>
                </a:lnTo>
                <a:lnTo>
                  <a:pt x="13091719" y="6841616"/>
                </a:lnTo>
                <a:lnTo>
                  <a:pt x="0" y="6841616"/>
                </a:lnTo>
                <a:lnTo>
                  <a:pt x="0" y="0"/>
                </a:lnTo>
                <a:close/>
              </a:path>
            </a:pathLst>
          </a:custGeom>
          <a:blipFill>
            <a:blip r:embed="rId2"/>
            <a:stretch>
              <a:fillRect b="-43515"/>
            </a:stretch>
          </a:blipFill>
        </p:spPr>
      </p:sp>
      <p:sp>
        <p:nvSpPr>
          <p:cNvPr id="8" name="Freeform 8"/>
          <p:cNvSpPr/>
          <p:nvPr/>
        </p:nvSpPr>
        <p:spPr>
          <a:xfrm>
            <a:off x="914400" y="2454447"/>
            <a:ext cx="4686300" cy="6105932"/>
          </a:xfrm>
          <a:custGeom>
            <a:avLst/>
            <a:gdLst/>
            <a:ahLst/>
            <a:cxnLst/>
            <a:rect l="l" t="t" r="r" b="b"/>
            <a:pathLst>
              <a:path w="5060181" h="8554263">
                <a:moveTo>
                  <a:pt x="0" y="0"/>
                </a:moveTo>
                <a:lnTo>
                  <a:pt x="5060181" y="0"/>
                </a:lnTo>
                <a:lnTo>
                  <a:pt x="5060181" y="8554262"/>
                </a:lnTo>
                <a:lnTo>
                  <a:pt x="0" y="8554262"/>
                </a:lnTo>
                <a:lnTo>
                  <a:pt x="0" y="0"/>
                </a:lnTo>
                <a:close/>
              </a:path>
            </a:pathLst>
          </a:custGeom>
          <a:blipFill>
            <a:blip r:embed="rId3"/>
            <a:stretch>
              <a:fillRect t="-5101" b="-5101"/>
            </a:stretch>
          </a:blipFill>
        </p:spPr>
      </p:sp>
      <p:sp>
        <p:nvSpPr>
          <p:cNvPr id="9" name="TextBox 8">
            <a:extLst>
              <a:ext uri="{FF2B5EF4-FFF2-40B4-BE49-F238E27FC236}">
                <a16:creationId xmlns:a16="http://schemas.microsoft.com/office/drawing/2014/main" id="{5D6E9785-6C4C-06DC-D88D-29161BB31AD4}"/>
              </a:ext>
            </a:extLst>
          </p:cNvPr>
          <p:cNvSpPr txBox="1"/>
          <p:nvPr/>
        </p:nvSpPr>
        <p:spPr>
          <a:xfrm>
            <a:off x="914400" y="266868"/>
            <a:ext cx="15589339" cy="1590179"/>
          </a:xfrm>
          <a:prstGeom prst="rect">
            <a:avLst/>
          </a:prstGeom>
        </p:spPr>
        <p:txBody>
          <a:bodyPr wrap="square" lIns="0" tIns="0" rIns="0" bIns="0" rtlCol="0" anchor="t">
            <a:spAutoFit/>
          </a:bodyPr>
          <a:lstStyle/>
          <a:p>
            <a:pPr algn="just">
              <a:lnSpc>
                <a:spcPts val="3003"/>
              </a:lnSpc>
            </a:pPr>
            <a:endParaRPr dirty="0"/>
          </a:p>
          <a:p>
            <a:pPr algn="just">
              <a:lnSpc>
                <a:spcPts val="3157"/>
              </a:lnSpc>
            </a:pPr>
            <a:r>
              <a:rPr lang="en-US" sz="2400" dirty="0">
                <a:latin typeface="Poppins"/>
                <a:ea typeface="Poppins"/>
                <a:cs typeface="Poppins"/>
                <a:sym typeface="Poppins"/>
              </a:rPr>
              <a:t>Se </a:t>
            </a:r>
            <a:r>
              <a:rPr lang="en-US" sz="2400" dirty="0" err="1">
                <a:latin typeface="Poppins"/>
                <a:ea typeface="Poppins"/>
                <a:cs typeface="Poppins"/>
                <a:sym typeface="Poppins"/>
              </a:rPr>
              <a:t>implementa</a:t>
            </a:r>
            <a:r>
              <a:rPr lang="en-US" sz="2400" dirty="0">
                <a:latin typeface="Poppins"/>
                <a:ea typeface="Poppins"/>
                <a:cs typeface="Poppins"/>
                <a:sym typeface="Poppins"/>
              </a:rPr>
              <a:t> </a:t>
            </a:r>
            <a:r>
              <a:rPr lang="en-US" sz="2400" dirty="0" err="1">
                <a:latin typeface="Poppins"/>
                <a:ea typeface="Poppins"/>
                <a:cs typeface="Poppins"/>
                <a:sym typeface="Poppins"/>
              </a:rPr>
              <a:t>el</a:t>
            </a:r>
            <a:r>
              <a:rPr lang="en-US" sz="2400" dirty="0">
                <a:latin typeface="Poppins"/>
                <a:ea typeface="Poppins"/>
                <a:cs typeface="Poppins"/>
                <a:sym typeface="Poppins"/>
              </a:rPr>
              <a:t> Taller APRENDE Y EMPRENDE con la </a:t>
            </a:r>
            <a:r>
              <a:rPr lang="en-US" sz="2400" dirty="0" err="1">
                <a:latin typeface="Poppins"/>
                <a:ea typeface="Poppins"/>
                <a:cs typeface="Poppins"/>
                <a:sym typeface="Poppins"/>
              </a:rPr>
              <a:t>participación</a:t>
            </a:r>
            <a:r>
              <a:rPr lang="en-US" sz="2400" dirty="0">
                <a:latin typeface="Poppins"/>
                <a:ea typeface="Poppins"/>
                <a:cs typeface="Poppins"/>
                <a:sym typeface="Poppins"/>
              </a:rPr>
              <a:t> de Mujeres y Hombres de la </a:t>
            </a:r>
            <a:r>
              <a:rPr lang="en-US" sz="2400" dirty="0" err="1">
                <a:latin typeface="Poppins"/>
                <a:ea typeface="Poppins"/>
                <a:cs typeface="Poppins"/>
                <a:sym typeface="Poppins"/>
              </a:rPr>
              <a:t>Parroquia</a:t>
            </a:r>
            <a:r>
              <a:rPr lang="en-US" sz="2400" dirty="0">
                <a:latin typeface="Poppins"/>
                <a:ea typeface="Poppins"/>
                <a:cs typeface="Poppins"/>
                <a:sym typeface="Poppins"/>
              </a:rPr>
              <a:t>.</a:t>
            </a:r>
          </a:p>
          <a:p>
            <a:pPr algn="just">
              <a:lnSpc>
                <a:spcPts val="3003"/>
              </a:lnSpc>
              <a:spcBef>
                <a:spcPct val="0"/>
              </a:spcBef>
            </a:pPr>
            <a:endParaRPr lang="en-US" sz="2503" dirty="0">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79863" y="2002718"/>
            <a:ext cx="10239473" cy="10114429"/>
            <a:chOff x="0" y="0"/>
            <a:chExt cx="822849" cy="812800"/>
          </a:xfrm>
        </p:grpSpPr>
        <p:sp>
          <p:nvSpPr>
            <p:cNvPr id="3" name="Freeform 3"/>
            <p:cNvSpPr/>
            <p:nvPr/>
          </p:nvSpPr>
          <p:spPr>
            <a:xfrm>
              <a:off x="0" y="0"/>
              <a:ext cx="822849" cy="812800"/>
            </a:xfrm>
            <a:custGeom>
              <a:avLst/>
              <a:gdLst/>
              <a:ahLst/>
              <a:cxnLst/>
              <a:rect l="l" t="t" r="r" b="b"/>
              <a:pathLst>
                <a:path w="822849" h="812800">
                  <a:moveTo>
                    <a:pt x="411424" y="0"/>
                  </a:moveTo>
                  <a:cubicBezTo>
                    <a:pt x="184201" y="0"/>
                    <a:pt x="0" y="181951"/>
                    <a:pt x="0" y="406400"/>
                  </a:cubicBezTo>
                  <a:cubicBezTo>
                    <a:pt x="0" y="630849"/>
                    <a:pt x="184201" y="812800"/>
                    <a:pt x="411424" y="812800"/>
                  </a:cubicBezTo>
                  <a:cubicBezTo>
                    <a:pt x="638648" y="812800"/>
                    <a:pt x="822849" y="630849"/>
                    <a:pt x="822849" y="406400"/>
                  </a:cubicBezTo>
                  <a:cubicBezTo>
                    <a:pt x="822849" y="181951"/>
                    <a:pt x="638648" y="0"/>
                    <a:pt x="411424" y="0"/>
                  </a:cubicBezTo>
                  <a:close/>
                </a:path>
              </a:pathLst>
            </a:custGeom>
            <a:solidFill>
              <a:srgbClr val="5CE1E6"/>
            </a:solidFill>
          </p:spPr>
        </p:sp>
        <p:sp>
          <p:nvSpPr>
            <p:cNvPr id="4" name="TextBox 4"/>
            <p:cNvSpPr txBox="1"/>
            <p:nvPr/>
          </p:nvSpPr>
          <p:spPr>
            <a:xfrm>
              <a:off x="77142" y="66675"/>
              <a:ext cx="668564" cy="669925"/>
            </a:xfrm>
            <a:prstGeom prst="rect">
              <a:avLst/>
            </a:prstGeom>
          </p:spPr>
          <p:txBody>
            <a:bodyPr lIns="50800" tIns="50800" rIns="50800" bIns="50800" rtlCol="0" anchor="ctr"/>
            <a:lstStyle/>
            <a:p>
              <a:pPr algn="ctr">
                <a:lnSpc>
                  <a:spcPts val="2743"/>
                </a:lnSpc>
              </a:pPr>
              <a:endParaRPr/>
            </a:p>
          </p:txBody>
        </p:sp>
      </p:grpSp>
      <p:grpSp>
        <p:nvGrpSpPr>
          <p:cNvPr id="5" name="Group 5"/>
          <p:cNvGrpSpPr/>
          <p:nvPr/>
        </p:nvGrpSpPr>
        <p:grpSpPr>
          <a:xfrm>
            <a:off x="1028700" y="-830954"/>
            <a:ext cx="5974454" cy="597445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6D53"/>
            </a:solidFill>
          </p:spPr>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2743"/>
                </a:lnSpc>
              </a:pPr>
              <a:endParaRPr/>
            </a:p>
          </p:txBody>
        </p:sp>
      </p:grpSp>
      <p:grpSp>
        <p:nvGrpSpPr>
          <p:cNvPr id="8" name="Group 8"/>
          <p:cNvGrpSpPr>
            <a:grpSpLocks noChangeAspect="1"/>
          </p:cNvGrpSpPr>
          <p:nvPr/>
        </p:nvGrpSpPr>
        <p:grpSpPr>
          <a:xfrm>
            <a:off x="-3194413" y="-356531"/>
            <a:ext cx="9418836" cy="941879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5652" r="-35652"/>
              </a:stretch>
            </a:blipFill>
          </p:spPr>
        </p:sp>
      </p:grpSp>
      <p:sp>
        <p:nvSpPr>
          <p:cNvPr id="10" name="Freeform 10"/>
          <p:cNvSpPr/>
          <p:nvPr/>
        </p:nvSpPr>
        <p:spPr>
          <a:xfrm>
            <a:off x="11184567" y="7280507"/>
            <a:ext cx="3839768" cy="2558246"/>
          </a:xfrm>
          <a:custGeom>
            <a:avLst/>
            <a:gdLst/>
            <a:ahLst/>
            <a:cxnLst/>
            <a:rect l="l" t="t" r="r" b="b"/>
            <a:pathLst>
              <a:path w="3839768" h="2558246">
                <a:moveTo>
                  <a:pt x="0" y="0"/>
                </a:moveTo>
                <a:lnTo>
                  <a:pt x="3839768" y="0"/>
                </a:lnTo>
                <a:lnTo>
                  <a:pt x="3839768" y="2558245"/>
                </a:lnTo>
                <a:lnTo>
                  <a:pt x="0" y="2558245"/>
                </a:lnTo>
                <a:lnTo>
                  <a:pt x="0" y="0"/>
                </a:lnTo>
                <a:close/>
              </a:path>
            </a:pathLst>
          </a:custGeom>
          <a:blipFill>
            <a:blip r:embed="rId3"/>
            <a:stretch>
              <a:fillRect/>
            </a:stretch>
          </a:blipFill>
        </p:spPr>
      </p:sp>
      <p:sp>
        <p:nvSpPr>
          <p:cNvPr id="11" name="TextBox 11"/>
          <p:cNvSpPr txBox="1"/>
          <p:nvPr/>
        </p:nvSpPr>
        <p:spPr>
          <a:xfrm>
            <a:off x="8396951" y="745210"/>
            <a:ext cx="9891049" cy="2620446"/>
          </a:xfrm>
          <a:prstGeom prst="rect">
            <a:avLst/>
          </a:prstGeom>
        </p:spPr>
        <p:txBody>
          <a:bodyPr lIns="0" tIns="0" rIns="0" bIns="0" rtlCol="0" anchor="t">
            <a:spAutoFit/>
          </a:bodyPr>
          <a:lstStyle/>
          <a:p>
            <a:pPr algn="l">
              <a:lnSpc>
                <a:spcPts val="6710"/>
              </a:lnSpc>
            </a:pPr>
            <a:r>
              <a:rPr lang="en-US" sz="6100">
                <a:solidFill>
                  <a:srgbClr val="22856F"/>
                </a:solidFill>
                <a:latin typeface="Poppins Ultra-Bold"/>
                <a:ea typeface="Poppins Ultra-Bold"/>
                <a:cs typeface="Poppins Ultra-Bold"/>
                <a:sym typeface="Poppins Ultra-Bold"/>
              </a:rPr>
              <a:t>COMISION DE IGUALDAD DE GENERO, SALUD Y MEDIO AMBIENTE</a:t>
            </a:r>
          </a:p>
        </p:txBody>
      </p:sp>
      <p:sp>
        <p:nvSpPr>
          <p:cNvPr id="12" name="TextBox 12"/>
          <p:cNvSpPr txBox="1"/>
          <p:nvPr/>
        </p:nvSpPr>
        <p:spPr>
          <a:xfrm>
            <a:off x="8396951" y="4507566"/>
            <a:ext cx="9415000" cy="2552367"/>
          </a:xfrm>
          <a:prstGeom prst="rect">
            <a:avLst/>
          </a:prstGeom>
        </p:spPr>
        <p:txBody>
          <a:bodyPr lIns="0" tIns="0" rIns="0" bIns="0" rtlCol="0" anchor="t">
            <a:spAutoFit/>
          </a:bodyPr>
          <a:lstStyle/>
          <a:p>
            <a:pPr algn="l">
              <a:lnSpc>
                <a:spcPts val="3997"/>
              </a:lnSpc>
              <a:spcBef>
                <a:spcPct val="0"/>
              </a:spcBef>
            </a:pPr>
            <a:r>
              <a:rPr lang="en-US" sz="3331">
                <a:solidFill>
                  <a:srgbClr val="22856F"/>
                </a:solidFill>
                <a:latin typeface="Poppins Bold"/>
                <a:ea typeface="Poppins Bold"/>
                <a:cs typeface="Poppins Bold"/>
                <a:sym typeface="Poppins Bold"/>
              </a:rPr>
              <a:t>IGUALDAD DE GENERO </a:t>
            </a:r>
          </a:p>
          <a:p>
            <a:pPr algn="l">
              <a:lnSpc>
                <a:spcPts val="3997"/>
              </a:lnSpc>
              <a:spcBef>
                <a:spcPct val="0"/>
              </a:spcBef>
            </a:pPr>
            <a:endParaRPr lang="en-US" sz="3331">
              <a:solidFill>
                <a:srgbClr val="22856F"/>
              </a:solidFill>
              <a:latin typeface="Poppins Bold"/>
              <a:ea typeface="Poppins Bold"/>
              <a:cs typeface="Poppins Bold"/>
              <a:sym typeface="Poppins Bold"/>
            </a:endParaRPr>
          </a:p>
          <a:p>
            <a:pPr algn="l">
              <a:lnSpc>
                <a:spcPts val="3997"/>
              </a:lnSpc>
              <a:spcBef>
                <a:spcPct val="0"/>
              </a:spcBef>
            </a:pPr>
            <a:r>
              <a:rPr lang="en-US" sz="3331">
                <a:solidFill>
                  <a:srgbClr val="22856F"/>
                </a:solidFill>
                <a:latin typeface="Poppins Bold"/>
                <a:ea typeface="Poppins Bold"/>
                <a:cs typeface="Poppins Bold"/>
                <a:sym typeface="Poppins Bold"/>
              </a:rPr>
              <a:t>Participación en algunas reuniones con la comunidad LGBTI, para la inclusión con la sociedad.</a:t>
            </a:r>
          </a:p>
        </p:txBody>
      </p:sp>
      <p:sp>
        <p:nvSpPr>
          <p:cNvPr id="13" name="TextBox 13"/>
          <p:cNvSpPr txBox="1"/>
          <p:nvPr/>
        </p:nvSpPr>
        <p:spPr>
          <a:xfrm>
            <a:off x="8396951" y="3337081"/>
            <a:ext cx="9415000" cy="438117"/>
          </a:xfrm>
          <a:prstGeom prst="rect">
            <a:avLst/>
          </a:prstGeom>
        </p:spPr>
        <p:txBody>
          <a:bodyPr lIns="0" tIns="0" rIns="0" bIns="0" rtlCol="0" anchor="t">
            <a:spAutoFit/>
          </a:bodyPr>
          <a:lstStyle/>
          <a:p>
            <a:pPr algn="l">
              <a:lnSpc>
                <a:spcPts val="3277"/>
              </a:lnSpc>
              <a:spcBef>
                <a:spcPct val="0"/>
              </a:spcBef>
            </a:pPr>
            <a:r>
              <a:rPr lang="en-US" sz="2731">
                <a:solidFill>
                  <a:srgbClr val="22856F"/>
                </a:solidFill>
                <a:latin typeface="Poppins Bold"/>
                <a:ea typeface="Poppins Bold"/>
                <a:cs typeface="Poppins Bold"/>
                <a:sym typeface="Poppins Bold"/>
              </a:rPr>
              <a:t>LIC.MARIA VILLAVICENCIO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p:cNvSpPr/>
          <p:nvPr/>
        </p:nvSpPr>
        <p:spPr>
          <a:xfrm>
            <a:off x="13182600" y="-7296"/>
            <a:ext cx="5273029" cy="10287000"/>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7"/>
          <p:cNvSpPr txBox="1"/>
          <p:nvPr/>
        </p:nvSpPr>
        <p:spPr>
          <a:xfrm>
            <a:off x="457200" y="636244"/>
            <a:ext cx="5407324" cy="1089711"/>
          </a:xfrm>
          <a:prstGeom prst="rect">
            <a:avLst/>
          </a:prstGeom>
        </p:spPr>
        <p:txBody>
          <a:bodyPr lIns="0" tIns="0" rIns="0" bIns="0" rtlCol="0" anchor="t">
            <a:spAutoFit/>
          </a:bodyPr>
          <a:lstStyle/>
          <a:p>
            <a:pPr algn="l">
              <a:lnSpc>
                <a:spcPts val="8116"/>
              </a:lnSpc>
              <a:spcBef>
                <a:spcPct val="0"/>
              </a:spcBef>
            </a:pPr>
            <a:r>
              <a:rPr lang="en-US" sz="6763" dirty="0">
                <a:solidFill>
                  <a:srgbClr val="026D53"/>
                </a:solidFill>
                <a:latin typeface="Poppins Heavy"/>
                <a:ea typeface="Poppins Heavy"/>
                <a:cs typeface="Poppins Heavy"/>
                <a:sym typeface="Poppins Heavy"/>
              </a:rPr>
              <a:t>SALUD</a:t>
            </a:r>
          </a:p>
        </p:txBody>
      </p:sp>
      <p:sp>
        <p:nvSpPr>
          <p:cNvPr id="15" name="TextBox 8"/>
          <p:cNvSpPr txBox="1"/>
          <p:nvPr/>
        </p:nvSpPr>
        <p:spPr>
          <a:xfrm>
            <a:off x="457200" y="952500"/>
            <a:ext cx="15589339" cy="2693045"/>
          </a:xfrm>
          <a:prstGeom prst="rect">
            <a:avLst/>
          </a:prstGeom>
        </p:spPr>
        <p:txBody>
          <a:bodyPr wrap="square" lIns="0" tIns="0" rIns="0" bIns="0" rtlCol="0" anchor="t">
            <a:spAutoFit/>
          </a:bodyPr>
          <a:lstStyle/>
          <a:p>
            <a:pPr algn="just">
              <a:lnSpc>
                <a:spcPts val="3003"/>
              </a:lnSpc>
            </a:pPr>
            <a:endParaRPr dirty="0"/>
          </a:p>
          <a:p>
            <a:pPr algn="just">
              <a:lnSpc>
                <a:spcPts val="3003"/>
              </a:lnSpc>
            </a:pPr>
            <a:endParaRPr lang="en-US" sz="2503" dirty="0">
              <a:solidFill>
                <a:srgbClr val="222222"/>
              </a:solidFill>
              <a:latin typeface="Poppins Medium"/>
              <a:ea typeface="Poppins Medium"/>
              <a:cs typeface="Poppins Medium"/>
              <a:sym typeface="Poppins Medium"/>
            </a:endParaRPr>
          </a:p>
          <a:p>
            <a:pPr algn="just">
              <a:lnSpc>
                <a:spcPts val="3003"/>
              </a:lnSpc>
            </a:pPr>
            <a:r>
              <a:rPr lang="en-US" sz="2503" dirty="0">
                <a:solidFill>
                  <a:srgbClr val="222222"/>
                </a:solidFill>
                <a:latin typeface="Poppins Medium"/>
                <a:ea typeface="Poppins Medium"/>
                <a:cs typeface="Poppins Medium"/>
                <a:sym typeface="Poppins Medium"/>
              </a:rPr>
              <a:t>La </a:t>
            </a:r>
            <a:r>
              <a:rPr lang="en-US" sz="2503" dirty="0" err="1">
                <a:solidFill>
                  <a:srgbClr val="222222"/>
                </a:solidFill>
                <a:latin typeface="Poppins Medium"/>
                <a:ea typeface="Poppins Medium"/>
                <a:cs typeface="Poppins Medium"/>
                <a:sym typeface="Poppins Medium"/>
              </a:rPr>
              <a:t>medicina</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tradicional</a:t>
            </a:r>
            <a:r>
              <a:rPr lang="en-US" sz="2503" dirty="0">
                <a:solidFill>
                  <a:srgbClr val="222222"/>
                </a:solidFill>
                <a:latin typeface="Poppins Medium"/>
                <a:ea typeface="Poppins Medium"/>
                <a:cs typeface="Poppins Medium"/>
                <a:sym typeface="Poppins Medium"/>
              </a:rPr>
              <a:t> o ancestral es </a:t>
            </a:r>
            <a:r>
              <a:rPr lang="en-US" sz="2503" dirty="0" err="1">
                <a:solidFill>
                  <a:srgbClr val="222222"/>
                </a:solidFill>
                <a:latin typeface="Poppins Medium"/>
                <a:ea typeface="Poppins Medium"/>
                <a:cs typeface="Poppins Medium"/>
                <a:sym typeface="Poppins Medium"/>
              </a:rPr>
              <a:t>una</a:t>
            </a:r>
            <a:r>
              <a:rPr lang="en-US" sz="2503" dirty="0">
                <a:solidFill>
                  <a:srgbClr val="222222"/>
                </a:solidFill>
                <a:latin typeface="Poppins Medium"/>
                <a:ea typeface="Poppins Medium"/>
                <a:cs typeface="Poppins Medium"/>
                <a:sym typeface="Poppins Medium"/>
              </a:rPr>
              <a:t> forma de </a:t>
            </a:r>
            <a:r>
              <a:rPr lang="en-US" sz="2503" dirty="0" err="1">
                <a:solidFill>
                  <a:srgbClr val="222222"/>
                </a:solidFill>
                <a:latin typeface="Poppins Medium"/>
                <a:ea typeface="Poppins Medium"/>
                <a:cs typeface="Poppins Medium"/>
                <a:sym typeface="Poppins Medium"/>
              </a:rPr>
              <a:t>cuidar</a:t>
            </a:r>
            <a:r>
              <a:rPr lang="en-US" sz="2503" dirty="0">
                <a:solidFill>
                  <a:srgbClr val="222222"/>
                </a:solidFill>
                <a:latin typeface="Poppins Medium"/>
                <a:ea typeface="Poppins Medium"/>
                <a:cs typeface="Poppins Medium"/>
                <a:sym typeface="Poppins Medium"/>
              </a:rPr>
              <a:t> la </a:t>
            </a:r>
            <a:r>
              <a:rPr lang="en-US" sz="2503" dirty="0" err="1">
                <a:solidFill>
                  <a:srgbClr val="222222"/>
                </a:solidFill>
                <a:latin typeface="Poppins Medium"/>
                <a:ea typeface="Poppins Medium"/>
                <a:cs typeface="Poppins Medium"/>
                <a:sym typeface="Poppins Medium"/>
              </a:rPr>
              <a:t>salud</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basada</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en</a:t>
            </a:r>
            <a:r>
              <a:rPr lang="en-US" sz="2503" dirty="0">
                <a:solidFill>
                  <a:srgbClr val="222222"/>
                </a:solidFill>
                <a:latin typeface="Poppins Medium"/>
                <a:ea typeface="Poppins Medium"/>
                <a:cs typeface="Poppins Medium"/>
                <a:sym typeface="Poppins Medium"/>
              </a:rPr>
              <a:t> las </a:t>
            </a:r>
            <a:r>
              <a:rPr lang="en-US" sz="2503" dirty="0" err="1">
                <a:solidFill>
                  <a:srgbClr val="222222"/>
                </a:solidFill>
                <a:latin typeface="Poppins Medium"/>
                <a:ea typeface="Poppins Medium"/>
                <a:cs typeface="Poppins Medium"/>
                <a:sym typeface="Poppins Medium"/>
              </a:rPr>
              <a:t>prácticas</a:t>
            </a:r>
            <a:r>
              <a:rPr lang="en-US" sz="2503" dirty="0">
                <a:solidFill>
                  <a:srgbClr val="222222"/>
                </a:solidFill>
                <a:latin typeface="Poppins Medium"/>
                <a:ea typeface="Poppins Medium"/>
                <a:cs typeface="Poppins Medium"/>
                <a:sym typeface="Poppins Medium"/>
              </a:rPr>
              <a:t> y </a:t>
            </a:r>
            <a:r>
              <a:rPr lang="en-US" sz="2503" dirty="0" err="1">
                <a:solidFill>
                  <a:srgbClr val="222222"/>
                </a:solidFill>
                <a:latin typeface="Poppins Medium"/>
                <a:ea typeface="Poppins Medium"/>
                <a:cs typeface="Poppins Medium"/>
                <a:sym typeface="Poppins Medium"/>
              </a:rPr>
              <a:t>enfoques</a:t>
            </a:r>
            <a:r>
              <a:rPr lang="en-US" sz="2503" dirty="0">
                <a:solidFill>
                  <a:srgbClr val="222222"/>
                </a:solidFill>
                <a:latin typeface="Poppins Medium"/>
                <a:ea typeface="Poppins Medium"/>
                <a:cs typeface="Poppins Medium"/>
                <a:sym typeface="Poppins Medium"/>
              </a:rPr>
              <a:t> de </a:t>
            </a:r>
            <a:r>
              <a:rPr lang="en-US" sz="2503" dirty="0" err="1">
                <a:solidFill>
                  <a:srgbClr val="222222"/>
                </a:solidFill>
                <a:latin typeface="Poppins Medium"/>
                <a:ea typeface="Poppins Medium"/>
                <a:cs typeface="Poppins Medium"/>
                <a:sym typeface="Poppins Medium"/>
              </a:rPr>
              <a:t>generaciones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anteriores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basados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en</a:t>
            </a:r>
            <a:r>
              <a:rPr lang="en-US" sz="2503" dirty="0">
                <a:solidFill>
                  <a:srgbClr val="222222"/>
                </a:solidFill>
                <a:latin typeface="Poppins Medium"/>
                <a:ea typeface="Poppins Medium"/>
                <a:cs typeface="Poppins Medium"/>
                <a:sym typeface="Poppins Medium"/>
              </a:rPr>
              <a:t> el </a:t>
            </a:r>
            <a:r>
              <a:rPr lang="en-US" sz="2503" dirty="0" err="1">
                <a:solidFill>
                  <a:srgbClr val="222222"/>
                </a:solidFill>
                <a:latin typeface="Poppins Medium"/>
                <a:ea typeface="Poppins Medium"/>
                <a:cs typeface="Poppins Medium"/>
                <a:sym typeface="Poppins Medium"/>
              </a:rPr>
              <a:t>conocimiento</a:t>
            </a:r>
            <a:r>
              <a:rPr lang="en-US" sz="2503" dirty="0">
                <a:solidFill>
                  <a:srgbClr val="222222"/>
                </a:solidFill>
                <a:latin typeface="Poppins Medium"/>
                <a:ea typeface="Poppins Medium"/>
                <a:cs typeface="Poppins Medium"/>
                <a:sym typeface="Poppins Medium"/>
              </a:rPr>
              <a:t> y la </a:t>
            </a:r>
            <a:r>
              <a:rPr lang="en-US" sz="2503" dirty="0" err="1">
                <a:solidFill>
                  <a:srgbClr val="222222"/>
                </a:solidFill>
                <a:latin typeface="Poppins Medium"/>
                <a:ea typeface="Poppins Medium"/>
                <a:cs typeface="Poppins Medium"/>
                <a:sym typeface="Poppins Medium"/>
              </a:rPr>
              <a:t>experiencia</a:t>
            </a:r>
            <a:r>
              <a:rPr lang="en-US" sz="2503" dirty="0">
                <a:solidFill>
                  <a:srgbClr val="222222"/>
                </a:solidFill>
                <a:latin typeface="Poppins Medium"/>
                <a:ea typeface="Poppins Medium"/>
                <a:cs typeface="Poppins Medium"/>
                <a:sym typeface="Poppins Medium"/>
              </a:rPr>
              <a:t> de </a:t>
            </a:r>
            <a:r>
              <a:rPr lang="en-US" sz="2503" dirty="0" err="1">
                <a:solidFill>
                  <a:srgbClr val="222222"/>
                </a:solidFill>
                <a:latin typeface="Poppins Medium"/>
                <a:ea typeface="Poppins Medium"/>
                <a:cs typeface="Poppins Medium"/>
                <a:sym typeface="Poppins Medium"/>
              </a:rPr>
              <a:t>culturas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diferentes</a:t>
            </a:r>
            <a:r>
              <a:rPr lang="en-US" sz="2503" dirty="0">
                <a:solidFill>
                  <a:srgbClr val="222222"/>
                </a:solidFill>
                <a:latin typeface="Poppins Medium"/>
                <a:ea typeface="Poppins Medium"/>
                <a:cs typeface="Poppins Medium"/>
                <a:sym typeface="Poppins Medium"/>
              </a:rPr>
              <a:t>. Se </a:t>
            </a:r>
            <a:r>
              <a:rPr lang="en-US" sz="2503" dirty="0" err="1">
                <a:solidFill>
                  <a:srgbClr val="222222"/>
                </a:solidFill>
                <a:latin typeface="Poppins Medium"/>
                <a:ea typeface="Poppins Medium"/>
                <a:cs typeface="Poppins Medium"/>
                <a:sym typeface="Poppins Medium"/>
              </a:rPr>
              <a:t>colaboró</a:t>
            </a:r>
            <a:r>
              <a:rPr lang="en-US" sz="2503" dirty="0">
                <a:solidFill>
                  <a:srgbClr val="222222"/>
                </a:solidFill>
                <a:latin typeface="Poppins Medium"/>
                <a:ea typeface="Poppins Medium"/>
                <a:cs typeface="Poppins Medium"/>
                <a:sym typeface="Poppins Medium"/>
              </a:rPr>
              <a:t> y </a:t>
            </a:r>
            <a:r>
              <a:rPr lang="en-US" sz="2503" dirty="0" err="1">
                <a:solidFill>
                  <a:srgbClr val="222222"/>
                </a:solidFill>
                <a:latin typeface="Poppins Medium"/>
                <a:ea typeface="Poppins Medium"/>
                <a:cs typeface="Poppins Medium"/>
                <a:sym typeface="Poppins Medium"/>
              </a:rPr>
              <a:t>participó</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en</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este</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importante</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evento</a:t>
            </a:r>
            <a:r>
              <a:rPr lang="en-US" sz="2503" dirty="0">
                <a:solidFill>
                  <a:srgbClr val="222222"/>
                </a:solidFill>
                <a:latin typeface="Poppins Medium"/>
                <a:ea typeface="Poppins Medium"/>
                <a:cs typeface="Poppins Medium"/>
                <a:sym typeface="Poppins Medium"/>
              </a:rPr>
              <a:t> que </a:t>
            </a:r>
            <a:r>
              <a:rPr lang="en-US" sz="2503" dirty="0" err="1">
                <a:solidFill>
                  <a:srgbClr val="222222"/>
                </a:solidFill>
                <a:latin typeface="Poppins Medium"/>
                <a:ea typeface="Poppins Medium"/>
                <a:cs typeface="Poppins Medium"/>
                <a:sym typeface="Poppins Medium"/>
              </a:rPr>
              <a:t>organizó</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el</a:t>
            </a:r>
            <a:r>
              <a:rPr lang="en-US" sz="2503" dirty="0">
                <a:solidFill>
                  <a:srgbClr val="222222"/>
                </a:solidFill>
                <a:latin typeface="Poppins Medium"/>
                <a:ea typeface="Poppins Medium"/>
                <a:cs typeface="Poppins Medium"/>
                <a:sym typeface="Poppins Medium"/>
              </a:rPr>
              <a:t> Centro de Salud de la </a:t>
            </a:r>
            <a:r>
              <a:rPr lang="en-US" sz="2503" dirty="0" err="1">
                <a:solidFill>
                  <a:srgbClr val="222222"/>
                </a:solidFill>
                <a:latin typeface="Poppins Medium"/>
                <a:ea typeface="Poppins Medium"/>
                <a:cs typeface="Poppins Medium"/>
                <a:sym typeface="Poppins Medium"/>
              </a:rPr>
              <a:t>parroquia</a:t>
            </a:r>
            <a:r>
              <a:rPr lang="en-US" sz="2503" dirty="0">
                <a:solidFill>
                  <a:srgbClr val="222222"/>
                </a:solidFill>
                <a:latin typeface="Poppins Medium"/>
                <a:ea typeface="Poppins Medium"/>
                <a:cs typeface="Poppins Medium"/>
                <a:sym typeface="Poppins Medium"/>
              </a:rPr>
              <a:t>.</a:t>
            </a:r>
          </a:p>
          <a:p>
            <a:pPr algn="just">
              <a:lnSpc>
                <a:spcPts val="3003"/>
              </a:lnSpc>
              <a:spcBef>
                <a:spcPct val="0"/>
              </a:spcBef>
            </a:pPr>
            <a:endParaRPr lang="en-US" sz="2503" dirty="0">
              <a:solidFill>
                <a:srgbClr val="222222"/>
              </a:solidFill>
              <a:latin typeface="Poppins Medium"/>
              <a:ea typeface="Poppins Medium"/>
              <a:cs typeface="Poppins Medium"/>
              <a:sym typeface="Poppins Medium"/>
            </a:endParaRPr>
          </a:p>
        </p:txBody>
      </p:sp>
      <p:pic>
        <p:nvPicPr>
          <p:cNvPr id="10242" name="Picture 2" descr="No hay ninguna descripción de la foto disponible.">
            <a:extLst>
              <a:ext uri="{FF2B5EF4-FFF2-40B4-BE49-F238E27FC236}">
                <a16:creationId xmlns:a16="http://schemas.microsoft.com/office/drawing/2014/main" id="{3EBE7571-A22D-9BD0-EBAF-264A1CD507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363" y="3390900"/>
            <a:ext cx="4273038" cy="59817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hay ninguna descripción de la foto disponible.">
            <a:extLst>
              <a:ext uri="{FF2B5EF4-FFF2-40B4-BE49-F238E27FC236}">
                <a16:creationId xmlns:a16="http://schemas.microsoft.com/office/drawing/2014/main" id="{BFBE1B11-2A17-BEA1-F0CA-DAB407264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564" y="3349624"/>
            <a:ext cx="10565975" cy="595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81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3182600" y="0"/>
            <a:ext cx="5273029" cy="10287000"/>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7"/>
          <p:cNvSpPr txBox="1"/>
          <p:nvPr/>
        </p:nvSpPr>
        <p:spPr>
          <a:xfrm>
            <a:off x="306820" y="190500"/>
            <a:ext cx="6820616" cy="1038746"/>
          </a:xfrm>
          <a:prstGeom prst="rect">
            <a:avLst/>
          </a:prstGeom>
        </p:spPr>
        <p:txBody>
          <a:bodyPr wrap="square" lIns="0" tIns="0" rIns="0" bIns="0" rtlCol="0" anchor="t">
            <a:spAutoFit/>
          </a:bodyPr>
          <a:lstStyle/>
          <a:p>
            <a:pPr algn="l">
              <a:lnSpc>
                <a:spcPts val="8116"/>
              </a:lnSpc>
              <a:spcBef>
                <a:spcPct val="0"/>
              </a:spcBef>
            </a:pPr>
            <a:r>
              <a:rPr lang="en-US" sz="6763" dirty="0">
                <a:solidFill>
                  <a:srgbClr val="026D53"/>
                </a:solidFill>
                <a:latin typeface="Poppins Heavy"/>
                <a:ea typeface="Poppins Heavy"/>
                <a:cs typeface="Poppins Heavy"/>
                <a:sym typeface="Poppins Heavy"/>
              </a:rPr>
              <a:t>CAMPAÑAS </a:t>
            </a:r>
          </a:p>
        </p:txBody>
      </p:sp>
      <p:pic>
        <p:nvPicPr>
          <p:cNvPr id="5" name="Imagen 4"/>
          <p:cNvPicPr>
            <a:picLocks noChangeAspect="1"/>
          </p:cNvPicPr>
          <p:nvPr/>
        </p:nvPicPr>
        <p:blipFill>
          <a:blip r:embed="rId4"/>
          <a:stretch>
            <a:fillRect/>
          </a:stretch>
        </p:blipFill>
        <p:spPr>
          <a:xfrm>
            <a:off x="603621" y="1445224"/>
            <a:ext cx="4419601" cy="4959545"/>
          </a:xfrm>
          <a:prstGeom prst="rect">
            <a:avLst/>
          </a:prstGeom>
        </p:spPr>
      </p:pic>
      <p:pic>
        <p:nvPicPr>
          <p:cNvPr id="7" name="Imagen 6"/>
          <p:cNvPicPr>
            <a:picLocks noChangeAspect="1"/>
          </p:cNvPicPr>
          <p:nvPr/>
        </p:nvPicPr>
        <p:blipFill>
          <a:blip r:embed="rId5"/>
          <a:stretch>
            <a:fillRect/>
          </a:stretch>
        </p:blipFill>
        <p:spPr>
          <a:xfrm>
            <a:off x="5408312" y="1445224"/>
            <a:ext cx="3997258" cy="5168169"/>
          </a:xfrm>
          <a:prstGeom prst="rect">
            <a:avLst/>
          </a:prstGeom>
        </p:spPr>
      </p:pic>
      <p:pic>
        <p:nvPicPr>
          <p:cNvPr id="9" name="Imagen 8"/>
          <p:cNvPicPr>
            <a:picLocks noChangeAspect="1"/>
          </p:cNvPicPr>
          <p:nvPr/>
        </p:nvPicPr>
        <p:blipFill>
          <a:blip r:embed="rId6"/>
          <a:stretch>
            <a:fillRect/>
          </a:stretch>
        </p:blipFill>
        <p:spPr>
          <a:xfrm>
            <a:off x="9939053" y="1492289"/>
            <a:ext cx="4419600" cy="5524500"/>
          </a:xfrm>
          <a:prstGeom prst="rect">
            <a:avLst/>
          </a:prstGeom>
        </p:spPr>
      </p:pic>
      <p:pic>
        <p:nvPicPr>
          <p:cNvPr id="11" name="Imagen 10"/>
          <p:cNvPicPr>
            <a:picLocks noChangeAspect="1"/>
          </p:cNvPicPr>
          <p:nvPr/>
        </p:nvPicPr>
        <p:blipFill>
          <a:blip r:embed="rId7"/>
          <a:stretch>
            <a:fillRect/>
          </a:stretch>
        </p:blipFill>
        <p:spPr>
          <a:xfrm>
            <a:off x="1371600" y="6535883"/>
            <a:ext cx="3429000" cy="3522518"/>
          </a:xfrm>
          <a:prstGeom prst="rect">
            <a:avLst/>
          </a:prstGeom>
        </p:spPr>
      </p:pic>
    </p:spTree>
    <p:extLst>
      <p:ext uri="{BB962C8B-B14F-4D97-AF65-F5344CB8AC3E}">
        <p14:creationId xmlns:p14="http://schemas.microsoft.com/office/powerpoint/2010/main" val="110841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6318" y="4297253"/>
            <a:ext cx="6723081" cy="5692448"/>
          </a:xfrm>
          <a:custGeom>
            <a:avLst/>
            <a:gdLst/>
            <a:ahLst/>
            <a:cxnLst/>
            <a:rect l="l" t="t" r="r" b="b"/>
            <a:pathLst>
              <a:path w="6723081" h="5692448">
                <a:moveTo>
                  <a:pt x="0" y="0"/>
                </a:moveTo>
                <a:lnTo>
                  <a:pt x="6723081" y="0"/>
                </a:lnTo>
                <a:lnTo>
                  <a:pt x="6723081" y="5692448"/>
                </a:lnTo>
                <a:lnTo>
                  <a:pt x="0" y="5692448"/>
                </a:lnTo>
                <a:lnTo>
                  <a:pt x="0" y="0"/>
                </a:lnTo>
                <a:close/>
              </a:path>
            </a:pathLst>
          </a:custGeom>
          <a:blipFill>
            <a:blip r:embed="rId2"/>
            <a:stretch>
              <a:fillRect/>
            </a:stretch>
          </a:blipFill>
        </p:spPr>
      </p:sp>
      <p:sp>
        <p:nvSpPr>
          <p:cNvPr id="3" name="Freeform 3"/>
          <p:cNvSpPr/>
          <p:nvPr/>
        </p:nvSpPr>
        <p:spPr>
          <a:xfrm>
            <a:off x="13821518" y="0"/>
            <a:ext cx="5273029" cy="13307328"/>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723712"/>
            <a:ext cx="8115300" cy="968865"/>
          </a:xfrm>
          <a:prstGeom prst="rect">
            <a:avLst/>
          </a:prstGeom>
        </p:spPr>
        <p:txBody>
          <a:bodyPr lIns="0" tIns="0" rIns="0" bIns="0" rtlCol="0" anchor="t">
            <a:spAutoFit/>
          </a:bodyPr>
          <a:lstStyle/>
          <a:p>
            <a:pPr algn="l">
              <a:lnSpc>
                <a:spcPts val="7314"/>
              </a:lnSpc>
              <a:spcBef>
                <a:spcPct val="0"/>
              </a:spcBef>
            </a:pPr>
            <a:r>
              <a:rPr lang="en-US" sz="6095" dirty="0">
                <a:solidFill>
                  <a:srgbClr val="026D53"/>
                </a:solidFill>
                <a:latin typeface="Poppins Heavy"/>
                <a:ea typeface="Poppins Heavy"/>
                <a:cs typeface="Poppins Heavy"/>
                <a:sym typeface="Poppins Heavy"/>
              </a:rPr>
              <a:t>MEDIO AMBIENTE</a:t>
            </a:r>
          </a:p>
        </p:txBody>
      </p:sp>
      <p:sp>
        <p:nvSpPr>
          <p:cNvPr id="6" name="TextBox 6"/>
          <p:cNvSpPr txBox="1"/>
          <p:nvPr/>
        </p:nvSpPr>
        <p:spPr>
          <a:xfrm>
            <a:off x="1019735" y="1866900"/>
            <a:ext cx="13161398" cy="1923604"/>
          </a:xfrm>
          <a:prstGeom prst="rect">
            <a:avLst/>
          </a:prstGeom>
        </p:spPr>
        <p:txBody>
          <a:bodyPr lIns="0" tIns="0" rIns="0" bIns="0" rtlCol="0" anchor="t">
            <a:spAutoFit/>
          </a:bodyPr>
          <a:lstStyle/>
          <a:p>
            <a:pPr algn="just">
              <a:lnSpc>
                <a:spcPts val="3003"/>
              </a:lnSpc>
            </a:pPr>
            <a:endParaRPr dirty="0"/>
          </a:p>
          <a:p>
            <a:pPr algn="just">
              <a:lnSpc>
                <a:spcPts val="3003"/>
              </a:lnSpc>
            </a:pPr>
            <a:r>
              <a:rPr lang="en-US" sz="2503" dirty="0" err="1">
                <a:solidFill>
                  <a:srgbClr val="222222"/>
                </a:solidFill>
                <a:latin typeface="Poppins Medium"/>
                <a:ea typeface="Poppins Medium"/>
                <a:cs typeface="Poppins Medium"/>
                <a:sym typeface="Poppins Medium"/>
              </a:rPr>
              <a:t>Añ</a:t>
            </a:r>
            <a:r>
              <a:rPr lang="en-US" sz="2503" dirty="0">
                <a:solidFill>
                  <a:srgbClr val="222222"/>
                </a:solidFill>
                <a:latin typeface="Poppins Medium"/>
                <a:ea typeface="Poppins Medium"/>
                <a:cs typeface="Poppins Medium"/>
                <a:sym typeface="Poppins Medium"/>
              </a:rPr>
              <a:t> a </a:t>
            </a:r>
            <a:r>
              <a:rPr lang="en-US" sz="2503" dirty="0" err="1">
                <a:solidFill>
                  <a:srgbClr val="222222"/>
                </a:solidFill>
                <a:latin typeface="Poppins Medium"/>
                <a:ea typeface="Poppins Medium"/>
                <a:cs typeface="Poppins Medium"/>
                <a:sym typeface="Poppins Medium"/>
              </a:rPr>
              <a:t>año</a:t>
            </a:r>
            <a:r>
              <a:rPr lang="en-US" sz="2503" dirty="0">
                <a:solidFill>
                  <a:srgbClr val="222222"/>
                </a:solidFill>
                <a:latin typeface="Poppins Medium"/>
                <a:ea typeface="Poppins Medium"/>
                <a:cs typeface="Poppins Medium"/>
                <a:sym typeface="Poppins Medium"/>
              </a:rPr>
              <a:t> se </a:t>
            </a:r>
            <a:r>
              <a:rPr lang="en-US" sz="2503" dirty="0" err="1">
                <a:solidFill>
                  <a:srgbClr val="222222"/>
                </a:solidFill>
                <a:latin typeface="Poppins Medium"/>
                <a:ea typeface="Poppins Medium"/>
                <a:cs typeface="Poppins Medium"/>
                <a:sym typeface="Poppins Medium"/>
              </a:rPr>
              <a:t>viene</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realizando</a:t>
            </a:r>
            <a:r>
              <a:rPr lang="en-US" sz="2503" dirty="0">
                <a:solidFill>
                  <a:srgbClr val="222222"/>
                </a:solidFill>
                <a:latin typeface="Poppins Medium"/>
                <a:ea typeface="Poppins Medium"/>
                <a:cs typeface="Poppins Medium"/>
                <a:sym typeface="Poppins Medium"/>
              </a:rPr>
              <a:t> la </a:t>
            </a:r>
            <a:r>
              <a:rPr lang="en-US" sz="2503" dirty="0" err="1">
                <a:solidFill>
                  <a:srgbClr val="222222"/>
                </a:solidFill>
                <a:latin typeface="Poppins Medium"/>
                <a:ea typeface="Poppins Medium"/>
                <a:cs typeface="Poppins Medium"/>
                <a:sym typeface="Poppins Medium"/>
              </a:rPr>
              <a:t>limpieza</a:t>
            </a:r>
            <a:r>
              <a:rPr lang="en-US" sz="2503" dirty="0">
                <a:solidFill>
                  <a:srgbClr val="222222"/>
                </a:solidFill>
                <a:latin typeface="Poppins Medium"/>
                <a:ea typeface="Poppins Medium"/>
                <a:cs typeface="Poppins Medium"/>
                <a:sym typeface="Poppins Medium"/>
              </a:rPr>
              <a:t> de quebradas y </a:t>
            </a:r>
            <a:r>
              <a:rPr lang="en-US" sz="2503" dirty="0" err="1">
                <a:solidFill>
                  <a:srgbClr val="222222"/>
                </a:solidFill>
                <a:latin typeface="Poppins Medium"/>
                <a:ea typeface="Poppins Medium"/>
                <a:cs typeface="Poppins Medium"/>
                <a:sym typeface="Poppins Medium"/>
              </a:rPr>
              <a:t>sumideros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así</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como</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los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deslaves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ocasionados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en</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los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distintos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sectores</a:t>
            </a:r>
            <a:r>
              <a:rPr lang="en-US" sz="2503" dirty="0">
                <a:solidFill>
                  <a:srgbClr val="222222"/>
                </a:solidFill>
                <a:latin typeface="Poppins Medium"/>
                <a:ea typeface="Poppins Medium"/>
                <a:cs typeface="Poppins Medium"/>
                <a:sym typeface="Poppins Medium"/>
              </a:rPr>
              <a:t> de la </a:t>
            </a:r>
            <a:r>
              <a:rPr lang="en-US" sz="2503" dirty="0" err="1">
                <a:solidFill>
                  <a:srgbClr val="222222"/>
                </a:solidFill>
                <a:latin typeface="Poppins Medium"/>
                <a:ea typeface="Poppins Medium"/>
                <a:cs typeface="Poppins Medium"/>
                <a:sym typeface="Poppins Medium"/>
              </a:rPr>
              <a:t>parroquia</a:t>
            </a:r>
            <a:r>
              <a:rPr lang="en-US" sz="2503" dirty="0">
                <a:solidFill>
                  <a:srgbClr val="222222"/>
                </a:solidFill>
                <a:latin typeface="Poppins Medium"/>
                <a:ea typeface="Poppins Medium"/>
                <a:cs typeface="Poppins Medium"/>
                <a:sym typeface="Poppins Medium"/>
              </a:rPr>
              <a:t> a causa de las </a:t>
            </a:r>
            <a:r>
              <a:rPr lang="en-US" sz="2503" dirty="0" err="1">
                <a:solidFill>
                  <a:srgbClr val="222222"/>
                </a:solidFill>
                <a:latin typeface="Poppins Medium"/>
                <a:ea typeface="Poppins Medium"/>
                <a:cs typeface="Poppins Medium"/>
                <a:sym typeface="Poppins Medium"/>
              </a:rPr>
              <a:t>lluvias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torrenciales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acaecidas</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durante</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todo</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el</a:t>
            </a:r>
            <a:r>
              <a:rPr lang="en-US" sz="2503" dirty="0">
                <a:solidFill>
                  <a:srgbClr val="222222"/>
                </a:solidFill>
                <a:latin typeface="Poppins Medium"/>
                <a:ea typeface="Poppins Medium"/>
                <a:cs typeface="Poppins Medium"/>
                <a:sym typeface="Poppins Medium"/>
              </a:rPr>
              <a:t> </a:t>
            </a:r>
            <a:r>
              <a:rPr lang="en-US" sz="2503" dirty="0" err="1">
                <a:solidFill>
                  <a:srgbClr val="222222"/>
                </a:solidFill>
                <a:latin typeface="Poppins Medium"/>
                <a:ea typeface="Poppins Medium"/>
                <a:cs typeface="Poppins Medium"/>
                <a:sym typeface="Poppins Medium"/>
              </a:rPr>
              <a:t>año</a:t>
            </a:r>
            <a:r>
              <a:rPr lang="en-US" sz="2503" dirty="0">
                <a:solidFill>
                  <a:srgbClr val="222222"/>
                </a:solidFill>
                <a:latin typeface="Poppins Medium"/>
                <a:ea typeface="Poppins Medium"/>
                <a:cs typeface="Poppins Medium"/>
                <a:sym typeface="Poppins Medium"/>
              </a:rPr>
              <a:t>.</a:t>
            </a:r>
          </a:p>
          <a:p>
            <a:pPr algn="just">
              <a:lnSpc>
                <a:spcPts val="3003"/>
              </a:lnSpc>
              <a:spcBef>
                <a:spcPct val="0"/>
              </a:spcBef>
            </a:pPr>
            <a:endParaRPr lang="en-US" sz="2503" dirty="0">
              <a:solidFill>
                <a:srgbClr val="222222"/>
              </a:solidFill>
              <a:latin typeface="Poppins Medium"/>
              <a:ea typeface="Poppins Medium"/>
              <a:cs typeface="Poppins Medium"/>
              <a:sym typeface="Poppins Medium"/>
            </a:endParaRPr>
          </a:p>
        </p:txBody>
      </p:sp>
      <p:pic>
        <p:nvPicPr>
          <p:cNvPr id="8" name="Imagen 7"/>
          <p:cNvPicPr>
            <a:picLocks noChangeAspect="1"/>
          </p:cNvPicPr>
          <p:nvPr/>
        </p:nvPicPr>
        <p:blipFill>
          <a:blip r:embed="rId5"/>
          <a:stretch>
            <a:fillRect/>
          </a:stretch>
        </p:blipFill>
        <p:spPr>
          <a:xfrm>
            <a:off x="8342733" y="4275525"/>
            <a:ext cx="5989747" cy="56924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14044" y="0"/>
            <a:ext cx="5273029" cy="13307328"/>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AutoShape 2" descr="blob:https://web.whatsapp.com/e55b4750-0789-46b3-902e-4f96926baf3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146" name="Picture 2" descr="No hay ninguna descripción de la foto disponible.">
            <a:extLst>
              <a:ext uri="{FF2B5EF4-FFF2-40B4-BE49-F238E27FC236}">
                <a16:creationId xmlns:a16="http://schemas.microsoft.com/office/drawing/2014/main" id="{6972FB1F-EFF3-63E5-EFA3-C9CCC0F032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111"/>
          <a:stretch>
            <a:fillRect/>
          </a:stretch>
        </p:blipFill>
        <p:spPr bwMode="auto">
          <a:xfrm>
            <a:off x="1317812" y="2324100"/>
            <a:ext cx="4914416" cy="68961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 hay ninguna descripción de la foto disponible.">
            <a:extLst>
              <a:ext uri="{FF2B5EF4-FFF2-40B4-BE49-F238E27FC236}">
                <a16:creationId xmlns:a16="http://schemas.microsoft.com/office/drawing/2014/main" id="{43D26CB1-B7E0-0A91-C35A-151322D0B5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2963"/>
          <a:stretch>
            <a:fillRect/>
          </a:stretch>
        </p:blipFill>
        <p:spPr bwMode="auto">
          <a:xfrm>
            <a:off x="6448229" y="2247900"/>
            <a:ext cx="5783263" cy="68961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uede ser una imagen de 2 personas y texto que dice &quot;CAT PICHINCH UYUMBICHOGAD Parroquial 2023 2027 n&quot;">
            <a:extLst>
              <a:ext uri="{FF2B5EF4-FFF2-40B4-BE49-F238E27FC236}">
                <a16:creationId xmlns:a16="http://schemas.microsoft.com/office/drawing/2014/main" id="{E9F8535F-6A60-5038-CE51-BDACA0CD50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7493" y="2247900"/>
            <a:ext cx="5355672" cy="5355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13639800" y="0"/>
            <a:ext cx="5273029" cy="10287000"/>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5"/>
          <p:cNvSpPr txBox="1"/>
          <p:nvPr/>
        </p:nvSpPr>
        <p:spPr>
          <a:xfrm>
            <a:off x="990600" y="226500"/>
            <a:ext cx="11925300" cy="936154"/>
          </a:xfrm>
          <a:prstGeom prst="rect">
            <a:avLst/>
          </a:prstGeom>
        </p:spPr>
        <p:txBody>
          <a:bodyPr wrap="square" lIns="0" tIns="0" rIns="0" bIns="0" rtlCol="0" anchor="t">
            <a:spAutoFit/>
          </a:bodyPr>
          <a:lstStyle/>
          <a:p>
            <a:pPr algn="l">
              <a:lnSpc>
                <a:spcPts val="7314"/>
              </a:lnSpc>
              <a:spcBef>
                <a:spcPct val="0"/>
              </a:spcBef>
            </a:pPr>
            <a:r>
              <a:rPr lang="en-US" sz="6095" dirty="0">
                <a:solidFill>
                  <a:srgbClr val="026D53"/>
                </a:solidFill>
                <a:latin typeface="Poppins Heavy"/>
                <a:ea typeface="Poppins Heavy"/>
                <a:cs typeface="Poppins Heavy"/>
                <a:sym typeface="Poppins Heavy"/>
              </a:rPr>
              <a:t>TALLERES DE CAPACITACIÓN</a:t>
            </a:r>
          </a:p>
        </p:txBody>
      </p:sp>
      <p:pic>
        <p:nvPicPr>
          <p:cNvPr id="4098" name="Picture 2" descr="No hay ninguna descripción de la foto disponible.">
            <a:extLst>
              <a:ext uri="{FF2B5EF4-FFF2-40B4-BE49-F238E27FC236}">
                <a16:creationId xmlns:a16="http://schemas.microsoft.com/office/drawing/2014/main" id="{DB04ECBD-0C82-DBCF-ABE3-094CD951D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1116920"/>
            <a:ext cx="5715000" cy="47914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uede ser una imagen de texto que dice &quot;PREFECTURA DE PICHINCHA La Prefectura de Pichincha y el Gobierno Parroquial de Uyumbicho les invita a participar de la: Escuela de Campo y Entrega de kits de agricultura 000 Fecha: Viernes,22 de Marzo del 2024 Hora: 09h00am. Complejo Deportivo David López GAD Parroquial Uyumbicho Sigue nuestras sociales&quot;">
            <a:extLst>
              <a:ext uri="{FF2B5EF4-FFF2-40B4-BE49-F238E27FC236}">
                <a16:creationId xmlns:a16="http://schemas.microsoft.com/office/drawing/2014/main" id="{FEDAD8DE-A447-407D-1ACF-7300A6B17A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7910" y="1116920"/>
            <a:ext cx="4726641" cy="47266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 hay ninguna descripción de la foto disponible.">
            <a:extLst>
              <a:ext uri="{FF2B5EF4-FFF2-40B4-BE49-F238E27FC236}">
                <a16:creationId xmlns:a16="http://schemas.microsoft.com/office/drawing/2014/main" id="{F8BCF5FE-6B21-5EE6-C8D2-3629ACB2DB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8609" y="6134469"/>
            <a:ext cx="4690782" cy="393275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o hay ninguna descripción de la foto disponible.">
            <a:extLst>
              <a:ext uri="{FF2B5EF4-FFF2-40B4-BE49-F238E27FC236}">
                <a16:creationId xmlns:a16="http://schemas.microsoft.com/office/drawing/2014/main" id="{D1313067-C9B7-D650-0256-FFB64FCAC1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63449" y="1146966"/>
            <a:ext cx="5637685" cy="47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4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246098"/>
            <a:ext cx="6953905" cy="3794804"/>
          </a:xfrm>
          <a:custGeom>
            <a:avLst/>
            <a:gdLst/>
            <a:ahLst/>
            <a:cxnLst/>
            <a:rect l="l" t="t" r="r" b="b"/>
            <a:pathLst>
              <a:path w="6953905" h="3794804">
                <a:moveTo>
                  <a:pt x="0" y="0"/>
                </a:moveTo>
                <a:lnTo>
                  <a:pt x="6953905" y="0"/>
                </a:lnTo>
                <a:lnTo>
                  <a:pt x="6953905" y="3794804"/>
                </a:lnTo>
                <a:lnTo>
                  <a:pt x="0" y="3794804"/>
                </a:lnTo>
                <a:lnTo>
                  <a:pt x="0" y="0"/>
                </a:lnTo>
                <a:close/>
              </a:path>
            </a:pathLst>
          </a:custGeom>
          <a:blipFill>
            <a:blip r:embed="rId2"/>
            <a:stretch>
              <a:fillRect/>
            </a:stretch>
          </a:blipFill>
        </p:spPr>
      </p:sp>
      <p:grpSp>
        <p:nvGrpSpPr>
          <p:cNvPr id="3" name="Group 3"/>
          <p:cNvGrpSpPr/>
          <p:nvPr/>
        </p:nvGrpSpPr>
        <p:grpSpPr>
          <a:xfrm>
            <a:off x="9144000" y="2190405"/>
            <a:ext cx="10152844" cy="7067895"/>
            <a:chOff x="0" y="0"/>
            <a:chExt cx="13537125" cy="9423860"/>
          </a:xfrm>
        </p:grpSpPr>
        <p:sp>
          <p:nvSpPr>
            <p:cNvPr id="4" name="TextBox 4"/>
            <p:cNvSpPr txBox="1"/>
            <p:nvPr/>
          </p:nvSpPr>
          <p:spPr>
            <a:xfrm>
              <a:off x="0" y="-28575"/>
              <a:ext cx="13537125" cy="1400175"/>
            </a:xfrm>
            <a:prstGeom prst="rect">
              <a:avLst/>
            </a:prstGeom>
          </p:spPr>
          <p:txBody>
            <a:bodyPr lIns="0" tIns="0" rIns="0" bIns="0" rtlCol="0" anchor="t">
              <a:spAutoFit/>
            </a:bodyPr>
            <a:lstStyle/>
            <a:p>
              <a:pPr algn="just">
                <a:lnSpc>
                  <a:spcPts val="4117"/>
                </a:lnSpc>
              </a:pPr>
              <a:r>
                <a:rPr lang="en-US" sz="3431">
                  <a:solidFill>
                    <a:srgbClr val="222222"/>
                  </a:solidFill>
                  <a:latin typeface="Poppins Bold"/>
                  <a:ea typeface="Poppins Bold"/>
                  <a:cs typeface="Poppins Bold"/>
                  <a:sym typeface="Poppins Bold"/>
                </a:rPr>
                <a:t>PRESIDENTE</a:t>
              </a:r>
            </a:p>
            <a:p>
              <a:pPr algn="just">
                <a:lnSpc>
                  <a:spcPts val="4117"/>
                </a:lnSpc>
                <a:spcBef>
                  <a:spcPct val="0"/>
                </a:spcBef>
              </a:pPr>
              <a:r>
                <a:rPr lang="en-US" sz="3431">
                  <a:solidFill>
                    <a:srgbClr val="222222"/>
                  </a:solidFill>
                  <a:latin typeface="Poppins Bold"/>
                  <a:ea typeface="Poppins Bold"/>
                  <a:cs typeface="Poppins Bold"/>
                  <a:sym typeface="Poppins Bold"/>
                </a:rPr>
                <a:t>ING.SANTIAGO TERÁN</a:t>
              </a:r>
            </a:p>
          </p:txBody>
        </p:sp>
        <p:sp>
          <p:nvSpPr>
            <p:cNvPr id="5" name="TextBox 5"/>
            <p:cNvSpPr txBox="1"/>
            <p:nvPr/>
          </p:nvSpPr>
          <p:spPr>
            <a:xfrm>
              <a:off x="0" y="2021545"/>
              <a:ext cx="13537125" cy="1400175"/>
            </a:xfrm>
            <a:prstGeom prst="rect">
              <a:avLst/>
            </a:prstGeom>
          </p:spPr>
          <p:txBody>
            <a:bodyPr lIns="0" tIns="0" rIns="0" bIns="0" rtlCol="0" anchor="t">
              <a:spAutoFit/>
            </a:bodyPr>
            <a:lstStyle/>
            <a:p>
              <a:pPr algn="just">
                <a:lnSpc>
                  <a:spcPts val="4117"/>
                </a:lnSpc>
              </a:pPr>
              <a:r>
                <a:rPr lang="en-US" sz="3431">
                  <a:solidFill>
                    <a:srgbClr val="222222"/>
                  </a:solidFill>
                  <a:latin typeface="Poppins Bold"/>
                  <a:ea typeface="Poppins Bold"/>
                  <a:cs typeface="Poppins Bold"/>
                  <a:sym typeface="Poppins Bold"/>
                </a:rPr>
                <a:t>VICEPRESIDENTA</a:t>
              </a:r>
            </a:p>
            <a:p>
              <a:pPr algn="just">
                <a:lnSpc>
                  <a:spcPts val="4117"/>
                </a:lnSpc>
                <a:spcBef>
                  <a:spcPct val="0"/>
                </a:spcBef>
              </a:pPr>
              <a:r>
                <a:rPr lang="en-US" sz="3431">
                  <a:solidFill>
                    <a:srgbClr val="222222"/>
                  </a:solidFill>
                  <a:latin typeface="Poppins Bold"/>
                  <a:ea typeface="Poppins Bold"/>
                  <a:cs typeface="Poppins Bold"/>
                  <a:sym typeface="Poppins Bold"/>
                </a:rPr>
                <a:t>LIC.MARIA DEL CARMEN VILLAVICENCIO</a:t>
              </a:r>
            </a:p>
          </p:txBody>
        </p:sp>
        <p:sp>
          <p:nvSpPr>
            <p:cNvPr id="6" name="TextBox 6"/>
            <p:cNvSpPr txBox="1"/>
            <p:nvPr/>
          </p:nvSpPr>
          <p:spPr>
            <a:xfrm>
              <a:off x="0" y="4167845"/>
              <a:ext cx="13537125" cy="1400175"/>
            </a:xfrm>
            <a:prstGeom prst="rect">
              <a:avLst/>
            </a:prstGeom>
          </p:spPr>
          <p:txBody>
            <a:bodyPr lIns="0" tIns="0" rIns="0" bIns="0" rtlCol="0" anchor="t">
              <a:spAutoFit/>
            </a:bodyPr>
            <a:lstStyle/>
            <a:p>
              <a:pPr algn="just">
                <a:lnSpc>
                  <a:spcPts val="4117"/>
                </a:lnSpc>
              </a:pPr>
              <a:r>
                <a:rPr lang="en-US" sz="3431">
                  <a:solidFill>
                    <a:srgbClr val="222222"/>
                  </a:solidFill>
                  <a:latin typeface="Poppins Bold"/>
                  <a:ea typeface="Poppins Bold"/>
                  <a:cs typeface="Poppins Bold"/>
                  <a:sym typeface="Poppins Bold"/>
                </a:rPr>
                <a:t>VOCAL</a:t>
              </a:r>
            </a:p>
            <a:p>
              <a:pPr algn="just">
                <a:lnSpc>
                  <a:spcPts val="4117"/>
                </a:lnSpc>
                <a:spcBef>
                  <a:spcPct val="0"/>
                </a:spcBef>
              </a:pPr>
              <a:r>
                <a:rPr lang="en-US" sz="3431">
                  <a:solidFill>
                    <a:srgbClr val="222222"/>
                  </a:solidFill>
                  <a:latin typeface="Poppins Bold"/>
                  <a:ea typeface="Poppins Bold"/>
                  <a:cs typeface="Poppins Bold"/>
                  <a:sym typeface="Poppins Bold"/>
                </a:rPr>
                <a:t>SR. GONZALO AGUIRRE</a:t>
              </a:r>
            </a:p>
          </p:txBody>
        </p:sp>
        <p:sp>
          <p:nvSpPr>
            <p:cNvPr id="7" name="TextBox 7"/>
            <p:cNvSpPr txBox="1"/>
            <p:nvPr/>
          </p:nvSpPr>
          <p:spPr>
            <a:xfrm>
              <a:off x="0" y="6212456"/>
              <a:ext cx="13537125" cy="1400175"/>
            </a:xfrm>
            <a:prstGeom prst="rect">
              <a:avLst/>
            </a:prstGeom>
          </p:spPr>
          <p:txBody>
            <a:bodyPr lIns="0" tIns="0" rIns="0" bIns="0" rtlCol="0" anchor="t">
              <a:spAutoFit/>
            </a:bodyPr>
            <a:lstStyle/>
            <a:p>
              <a:pPr algn="just">
                <a:lnSpc>
                  <a:spcPts val="4117"/>
                </a:lnSpc>
              </a:pPr>
              <a:r>
                <a:rPr lang="en-US" sz="3431">
                  <a:solidFill>
                    <a:srgbClr val="222222"/>
                  </a:solidFill>
                  <a:latin typeface="Poppins Bold"/>
                  <a:ea typeface="Poppins Bold"/>
                  <a:cs typeface="Poppins Bold"/>
                  <a:sym typeface="Poppins Bold"/>
                </a:rPr>
                <a:t>VOCAL</a:t>
              </a:r>
            </a:p>
            <a:p>
              <a:pPr algn="just">
                <a:lnSpc>
                  <a:spcPts val="4117"/>
                </a:lnSpc>
                <a:spcBef>
                  <a:spcPct val="0"/>
                </a:spcBef>
              </a:pPr>
              <a:r>
                <a:rPr lang="en-US" sz="3431">
                  <a:solidFill>
                    <a:srgbClr val="222222"/>
                  </a:solidFill>
                  <a:latin typeface="Poppins Bold"/>
                  <a:ea typeface="Poppins Bold"/>
                  <a:cs typeface="Poppins Bold"/>
                  <a:sym typeface="Poppins Bold"/>
                </a:rPr>
                <a:t>TNLGA. KARINA CEVALLOS</a:t>
              </a:r>
            </a:p>
          </p:txBody>
        </p:sp>
        <p:sp>
          <p:nvSpPr>
            <p:cNvPr id="8" name="TextBox 8"/>
            <p:cNvSpPr txBox="1"/>
            <p:nvPr/>
          </p:nvSpPr>
          <p:spPr>
            <a:xfrm>
              <a:off x="0" y="8023685"/>
              <a:ext cx="13537125" cy="1400175"/>
            </a:xfrm>
            <a:prstGeom prst="rect">
              <a:avLst/>
            </a:prstGeom>
          </p:spPr>
          <p:txBody>
            <a:bodyPr lIns="0" tIns="0" rIns="0" bIns="0" rtlCol="0" anchor="t">
              <a:spAutoFit/>
            </a:bodyPr>
            <a:lstStyle/>
            <a:p>
              <a:pPr algn="just">
                <a:lnSpc>
                  <a:spcPts val="4117"/>
                </a:lnSpc>
              </a:pPr>
              <a:r>
                <a:rPr lang="en-US" sz="3431">
                  <a:solidFill>
                    <a:srgbClr val="222222"/>
                  </a:solidFill>
                  <a:latin typeface="Poppins Bold"/>
                  <a:ea typeface="Poppins Bold"/>
                  <a:cs typeface="Poppins Bold"/>
                  <a:sym typeface="Poppins Bold"/>
                </a:rPr>
                <a:t>VOCAL</a:t>
              </a:r>
            </a:p>
            <a:p>
              <a:pPr algn="just">
                <a:lnSpc>
                  <a:spcPts val="4117"/>
                </a:lnSpc>
                <a:spcBef>
                  <a:spcPct val="0"/>
                </a:spcBef>
              </a:pPr>
              <a:r>
                <a:rPr lang="en-US" sz="3431">
                  <a:solidFill>
                    <a:srgbClr val="222222"/>
                  </a:solidFill>
                  <a:latin typeface="Poppins Bold"/>
                  <a:ea typeface="Poppins Bold"/>
                  <a:cs typeface="Poppins Bold"/>
                  <a:sym typeface="Poppins Bold"/>
                </a:rPr>
                <a:t>SR. TOMAS AGUILAR</a:t>
              </a:r>
            </a:p>
          </p:txBody>
        </p:sp>
      </p:grpSp>
      <p:sp>
        <p:nvSpPr>
          <p:cNvPr id="9" name="TextBox 9"/>
          <p:cNvSpPr txBox="1"/>
          <p:nvPr/>
        </p:nvSpPr>
        <p:spPr>
          <a:xfrm>
            <a:off x="626629" y="251169"/>
            <a:ext cx="17034742" cy="1564587"/>
          </a:xfrm>
          <a:prstGeom prst="rect">
            <a:avLst/>
          </a:prstGeom>
        </p:spPr>
        <p:txBody>
          <a:bodyPr lIns="0" tIns="0" rIns="0" bIns="0" rtlCol="0" anchor="t">
            <a:spAutoFit/>
          </a:bodyPr>
          <a:lstStyle/>
          <a:p>
            <a:pPr algn="ctr">
              <a:lnSpc>
                <a:spcPts val="5996"/>
              </a:lnSpc>
            </a:pPr>
            <a:r>
              <a:rPr lang="en-US" sz="5451">
                <a:solidFill>
                  <a:srgbClr val="026D53"/>
                </a:solidFill>
                <a:latin typeface="Poppins Ultra-Bold"/>
                <a:ea typeface="Poppins Ultra-Bold"/>
                <a:cs typeface="Poppins Ultra-Bold"/>
                <a:sym typeface="Poppins Ultra-Bold"/>
              </a:rPr>
              <a:t>MIEMBROS DEL GAD PARROQUIAL DE</a:t>
            </a:r>
            <a:r>
              <a:rPr lang="en-US" sz="5451">
                <a:solidFill>
                  <a:srgbClr val="110F0D"/>
                </a:solidFill>
                <a:latin typeface="Poppins Ultra-Bold"/>
                <a:ea typeface="Poppins Ultra-Bold"/>
                <a:cs typeface="Poppins Ultra-Bold"/>
                <a:sym typeface="Poppins Ultra-Bold"/>
              </a:rPr>
              <a:t> </a:t>
            </a:r>
            <a:r>
              <a:rPr lang="en-US" sz="5451">
                <a:solidFill>
                  <a:srgbClr val="026D53"/>
                </a:solidFill>
                <a:latin typeface="Poppins Ultra-Bold"/>
                <a:ea typeface="Poppins Ultra-Bold"/>
                <a:cs typeface="Poppins Ultra-Bold"/>
                <a:sym typeface="Poppins Ultra-Bold"/>
              </a:rPr>
              <a:t>UYUMBICHO 2024-2027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14044" y="0"/>
            <a:ext cx="5273029" cy="13307328"/>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122" name="Picture 2" descr="No hay ninguna descripción de la foto disponible.">
            <a:extLst>
              <a:ext uri="{FF2B5EF4-FFF2-40B4-BE49-F238E27FC236}">
                <a16:creationId xmlns:a16="http://schemas.microsoft.com/office/drawing/2014/main" id="{B738A242-7905-19D4-3548-0559014472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307"/>
          <a:stretch>
            <a:fillRect/>
          </a:stretch>
        </p:blipFill>
        <p:spPr bwMode="auto">
          <a:xfrm>
            <a:off x="1054475" y="1298744"/>
            <a:ext cx="5078859" cy="4922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57C4FFEC-A39B-0C1D-74D3-D77FBEFCC58B}"/>
              </a:ext>
            </a:extLst>
          </p:cNvPr>
          <p:cNvSpPr txBox="1"/>
          <p:nvPr/>
        </p:nvSpPr>
        <p:spPr>
          <a:xfrm>
            <a:off x="990600" y="226500"/>
            <a:ext cx="14630400" cy="845744"/>
          </a:xfrm>
          <a:prstGeom prst="rect">
            <a:avLst/>
          </a:prstGeom>
        </p:spPr>
        <p:txBody>
          <a:bodyPr wrap="square" lIns="0" tIns="0" rIns="0" bIns="0" rtlCol="0" anchor="t">
            <a:spAutoFit/>
          </a:bodyPr>
          <a:lstStyle/>
          <a:p>
            <a:pPr algn="l">
              <a:lnSpc>
                <a:spcPts val="7314"/>
              </a:lnSpc>
              <a:spcBef>
                <a:spcPct val="0"/>
              </a:spcBef>
            </a:pPr>
            <a:r>
              <a:rPr lang="en-US" sz="4000" dirty="0">
                <a:solidFill>
                  <a:srgbClr val="026D53"/>
                </a:solidFill>
                <a:latin typeface="Poppins Heavy"/>
                <a:ea typeface="Poppins Heavy"/>
                <a:cs typeface="Poppins Heavy"/>
                <a:sym typeface="Poppins Heavy"/>
              </a:rPr>
              <a:t>Recuperación de espacios Públicos</a:t>
            </a:r>
          </a:p>
        </p:txBody>
      </p:sp>
      <p:pic>
        <p:nvPicPr>
          <p:cNvPr id="5124" name="Picture 4" descr="No hay ninguna descripción de la foto disponible.">
            <a:extLst>
              <a:ext uri="{FF2B5EF4-FFF2-40B4-BE49-F238E27FC236}">
                <a16:creationId xmlns:a16="http://schemas.microsoft.com/office/drawing/2014/main" id="{6480A630-EE5B-2C26-2AA7-165759146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549" y="1231355"/>
            <a:ext cx="11136037" cy="50247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uede ser una imagen de 3 personas y lápida">
            <a:extLst>
              <a:ext uri="{FF2B5EF4-FFF2-40B4-BE49-F238E27FC236}">
                <a16:creationId xmlns:a16="http://schemas.microsoft.com/office/drawing/2014/main" id="{D14C49AE-98EA-1594-E20E-4D53199A14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7549" y="6353385"/>
            <a:ext cx="5858423" cy="33010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hay ninguna descripción de la foto disponible.">
            <a:extLst>
              <a:ext uri="{FF2B5EF4-FFF2-40B4-BE49-F238E27FC236}">
                <a16:creationId xmlns:a16="http://schemas.microsoft.com/office/drawing/2014/main" id="{1EA13CE0-FBBB-9547-C332-7B9C665D76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475" y="6289722"/>
            <a:ext cx="4805899" cy="345624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No hay ninguna descripción de la foto disponible.">
            <a:extLst>
              <a:ext uri="{FF2B5EF4-FFF2-40B4-BE49-F238E27FC236}">
                <a16:creationId xmlns:a16="http://schemas.microsoft.com/office/drawing/2014/main" id="{275A8E84-860A-8A54-D5BD-49ED4BCEA26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8958" y="6333214"/>
            <a:ext cx="2475821" cy="330109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No hay ninguna descripción de la foto disponible.">
            <a:extLst>
              <a:ext uri="{FF2B5EF4-FFF2-40B4-BE49-F238E27FC236}">
                <a16:creationId xmlns:a16="http://schemas.microsoft.com/office/drawing/2014/main" id="{4A1F335E-94CC-0C09-9A63-E40A46F683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17765" y="6300928"/>
            <a:ext cx="2475821" cy="3301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914044" y="0"/>
            <a:ext cx="5273029" cy="13307328"/>
          </a:xfrm>
          <a:custGeom>
            <a:avLst/>
            <a:gdLst/>
            <a:ahLst/>
            <a:cxnLst/>
            <a:rect l="l" t="t" r="r" b="b"/>
            <a:pathLst>
              <a:path w="5273029" h="13307328">
                <a:moveTo>
                  <a:pt x="0" y="0"/>
                </a:moveTo>
                <a:lnTo>
                  <a:pt x="5273029" y="0"/>
                </a:lnTo>
                <a:lnTo>
                  <a:pt x="5273029" y="13307328"/>
                </a:lnTo>
                <a:lnTo>
                  <a:pt x="0" y="13307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Imagen 8"/>
          <p:cNvPicPr>
            <a:picLocks noChangeAspect="1"/>
          </p:cNvPicPr>
          <p:nvPr/>
        </p:nvPicPr>
        <p:blipFill>
          <a:blip r:embed="rId4"/>
          <a:stretch>
            <a:fillRect/>
          </a:stretch>
        </p:blipFill>
        <p:spPr>
          <a:xfrm>
            <a:off x="9734724" y="1190623"/>
            <a:ext cx="5307838" cy="3838575"/>
          </a:xfrm>
          <a:prstGeom prst="rect">
            <a:avLst/>
          </a:prstGeom>
        </p:spPr>
      </p:pic>
      <p:pic>
        <p:nvPicPr>
          <p:cNvPr id="11" name="Imagen 10"/>
          <p:cNvPicPr>
            <a:picLocks noChangeAspect="1"/>
          </p:cNvPicPr>
          <p:nvPr/>
        </p:nvPicPr>
        <p:blipFill>
          <a:blip r:embed="rId5"/>
          <a:stretch>
            <a:fillRect/>
          </a:stretch>
        </p:blipFill>
        <p:spPr>
          <a:xfrm>
            <a:off x="9859562" y="5732925"/>
            <a:ext cx="5214164" cy="4305300"/>
          </a:xfrm>
          <a:prstGeom prst="rect">
            <a:avLst/>
          </a:prstGeom>
        </p:spPr>
      </p:pic>
      <p:pic>
        <p:nvPicPr>
          <p:cNvPr id="7170" name="Picture 2" descr="Puede ser una imagen de 9 personas y texto">
            <a:extLst>
              <a:ext uri="{FF2B5EF4-FFF2-40B4-BE49-F238E27FC236}">
                <a16:creationId xmlns:a16="http://schemas.microsoft.com/office/drawing/2014/main" id="{ACDF5AA0-FA74-0FD1-A86A-85CABCF375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190623"/>
            <a:ext cx="8249121" cy="4648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uede ser una imagen de 5 personas y lápida">
            <a:extLst>
              <a:ext uri="{FF2B5EF4-FFF2-40B4-BE49-F238E27FC236}">
                <a16:creationId xmlns:a16="http://schemas.microsoft.com/office/drawing/2014/main" id="{A41A75F5-7857-5FB7-4527-BCD71BEF9D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6326669"/>
            <a:ext cx="6586866" cy="37115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p:nvPr/>
        </p:nvSpPr>
        <p:spPr>
          <a:xfrm>
            <a:off x="4914900" y="495300"/>
            <a:ext cx="8458200" cy="538609"/>
          </a:xfrm>
          <a:prstGeom prst="rect">
            <a:avLst/>
          </a:prstGeom>
        </p:spPr>
        <p:txBody>
          <a:bodyPr wrap="square" lIns="0" tIns="0" rIns="0" bIns="0" rtlCol="0" anchor="t">
            <a:spAutoFit/>
          </a:bodyPr>
          <a:lstStyle/>
          <a:p>
            <a:pPr algn="l">
              <a:lnSpc>
                <a:spcPts val="4237"/>
              </a:lnSpc>
              <a:spcBef>
                <a:spcPct val="0"/>
              </a:spcBef>
            </a:pPr>
            <a:r>
              <a:rPr lang="en-US" sz="3531" dirty="0">
                <a:solidFill>
                  <a:srgbClr val="000000"/>
                </a:solidFill>
                <a:latin typeface="Poppins Bold"/>
                <a:ea typeface="Poppins Bold"/>
                <a:cs typeface="Poppins Bold"/>
                <a:sym typeface="Poppins Bold"/>
              </a:rPr>
              <a:t>Parque Central de la Parroquia</a:t>
            </a:r>
          </a:p>
        </p:txBody>
      </p:sp>
      <p:pic>
        <p:nvPicPr>
          <p:cNvPr id="8194" name="Picture 2" descr="No hay ninguna descripción de la foto disponible.">
            <a:extLst>
              <a:ext uri="{FF2B5EF4-FFF2-40B4-BE49-F238E27FC236}">
                <a16:creationId xmlns:a16="http://schemas.microsoft.com/office/drawing/2014/main" id="{5C0C01A9-7B61-39CA-F505-57FD4F3F84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57935"/>
            <a:ext cx="4928347" cy="65711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o hay ninguna descripción de la foto disponible.">
            <a:extLst>
              <a:ext uri="{FF2B5EF4-FFF2-40B4-BE49-F238E27FC236}">
                <a16:creationId xmlns:a16="http://schemas.microsoft.com/office/drawing/2014/main" id="{7F376BD7-8AC9-4B61-E052-0FFAAFBBE7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42"/>
          <a:stretch>
            <a:fillRect/>
          </a:stretch>
        </p:blipFill>
        <p:spPr bwMode="auto">
          <a:xfrm>
            <a:off x="6477001" y="1857934"/>
            <a:ext cx="4741349" cy="65711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o hay ninguna descripción de la foto disponible.">
            <a:extLst>
              <a:ext uri="{FF2B5EF4-FFF2-40B4-BE49-F238E27FC236}">
                <a16:creationId xmlns:a16="http://schemas.microsoft.com/office/drawing/2014/main" id="{449125F2-C840-A546-3CCC-9DF7DF711E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56" b="34142"/>
          <a:stretch>
            <a:fillRect/>
          </a:stretch>
        </p:blipFill>
        <p:spPr bwMode="auto">
          <a:xfrm>
            <a:off x="11811000" y="1864659"/>
            <a:ext cx="5334000" cy="38122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No hay ninguna descripción de la foto disponible.">
            <a:extLst>
              <a:ext uri="{FF2B5EF4-FFF2-40B4-BE49-F238E27FC236}">
                <a16:creationId xmlns:a16="http://schemas.microsoft.com/office/drawing/2014/main" id="{AE5EFDC4-5E4C-C5B5-D92C-08AE70D3FA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1000" y="5802406"/>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13510" y="692125"/>
            <a:ext cx="15260979" cy="628377"/>
          </a:xfrm>
          <a:prstGeom prst="rect">
            <a:avLst/>
          </a:prstGeom>
        </p:spPr>
        <p:txBody>
          <a:bodyPr lIns="0" tIns="0" rIns="0" bIns="0" rtlCol="0" anchor="t">
            <a:spAutoFit/>
          </a:bodyPr>
          <a:lstStyle/>
          <a:p>
            <a:pPr algn="l">
              <a:lnSpc>
                <a:spcPts val="4894"/>
              </a:lnSpc>
              <a:spcBef>
                <a:spcPct val="0"/>
              </a:spcBef>
            </a:pPr>
            <a:r>
              <a:rPr lang="en-US" sz="4078" dirty="0" err="1">
                <a:solidFill>
                  <a:srgbClr val="026D53"/>
                </a:solidFill>
                <a:latin typeface="Poppins Heavy"/>
                <a:ea typeface="Poppins Heavy"/>
                <a:cs typeface="Poppins Heavy"/>
                <a:sym typeface="Poppins Heavy"/>
              </a:rPr>
              <a:t>Continuamos</a:t>
            </a:r>
            <a:r>
              <a:rPr lang="en-US" sz="4078" dirty="0">
                <a:solidFill>
                  <a:srgbClr val="026D53"/>
                </a:solidFill>
                <a:latin typeface="Poppins Heavy"/>
                <a:ea typeface="Poppins Heavy"/>
                <a:cs typeface="Poppins Heavy"/>
                <a:sym typeface="Poppins Heavy"/>
              </a:rPr>
              <a:t> con las </a:t>
            </a:r>
            <a:r>
              <a:rPr lang="en-US" sz="4078" dirty="0" err="1">
                <a:solidFill>
                  <a:srgbClr val="026D53"/>
                </a:solidFill>
                <a:latin typeface="Poppins Heavy"/>
                <a:ea typeface="Poppins Heavy"/>
                <a:cs typeface="Poppins Heavy"/>
                <a:sym typeface="Poppins Heavy"/>
              </a:rPr>
              <a:t>escuelas</a:t>
            </a:r>
            <a:r>
              <a:rPr lang="en-US" sz="4078" dirty="0">
                <a:solidFill>
                  <a:srgbClr val="026D53"/>
                </a:solidFill>
                <a:latin typeface="Poppins Heavy"/>
                <a:ea typeface="Poppins Heavy"/>
                <a:cs typeface="Poppins Heavy"/>
                <a:sym typeface="Poppins Heavy"/>
              </a:rPr>
              <a:t> de </a:t>
            </a:r>
            <a:r>
              <a:rPr lang="en-US" sz="4078" dirty="0" err="1">
                <a:solidFill>
                  <a:srgbClr val="026D53"/>
                </a:solidFill>
                <a:latin typeface="Poppins Heavy"/>
                <a:ea typeface="Poppins Heavy"/>
                <a:cs typeface="Poppins Heavy"/>
                <a:sym typeface="Poppins Heavy"/>
              </a:rPr>
              <a:t>Agricultura</a:t>
            </a:r>
            <a:r>
              <a:rPr lang="en-US" sz="4078" dirty="0">
                <a:solidFill>
                  <a:srgbClr val="026D53"/>
                </a:solidFill>
                <a:latin typeface="Poppins Heavy"/>
                <a:ea typeface="Poppins Heavy"/>
                <a:cs typeface="Poppins Heavy"/>
                <a:sym typeface="Poppins Heavy"/>
              </a:rPr>
              <a:t> </a:t>
            </a:r>
          </a:p>
        </p:txBody>
      </p:sp>
      <p:pic>
        <p:nvPicPr>
          <p:cNvPr id="6" name="Imagen 5"/>
          <p:cNvPicPr>
            <a:picLocks noChangeAspect="1"/>
          </p:cNvPicPr>
          <p:nvPr/>
        </p:nvPicPr>
        <p:blipFill>
          <a:blip r:embed="rId2"/>
          <a:stretch>
            <a:fillRect/>
          </a:stretch>
        </p:blipFill>
        <p:spPr>
          <a:xfrm>
            <a:off x="4495800" y="1714500"/>
            <a:ext cx="8305800" cy="80382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90902-BA9F-8CF3-8517-704C86A82680}"/>
            </a:ext>
          </a:extLst>
        </p:cNvPr>
        <p:cNvGrpSpPr/>
        <p:nvPr/>
      </p:nvGrpSpPr>
      <p:grpSpPr>
        <a:xfrm>
          <a:off x="0" y="0"/>
          <a:ext cx="0" cy="0"/>
          <a:chOff x="0" y="0"/>
          <a:chExt cx="0" cy="0"/>
        </a:xfrm>
      </p:grpSpPr>
      <p:pic>
        <p:nvPicPr>
          <p:cNvPr id="9220" name="Picture 4" descr="No hay ninguna descripción de la foto disponible.">
            <a:extLst>
              <a:ext uri="{FF2B5EF4-FFF2-40B4-BE49-F238E27FC236}">
                <a16:creationId xmlns:a16="http://schemas.microsoft.com/office/drawing/2014/main" id="{C2D47235-8489-B240-69FF-6D11B35102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714500"/>
            <a:ext cx="5038026" cy="705258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o hay ninguna descripción de la foto disponible.">
            <a:extLst>
              <a:ext uri="{FF2B5EF4-FFF2-40B4-BE49-F238E27FC236}">
                <a16:creationId xmlns:a16="http://schemas.microsoft.com/office/drawing/2014/main" id="{10252854-6394-C47B-FA12-68C1EEF3B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409" y="1714500"/>
            <a:ext cx="10402850" cy="73600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64CF1464-D096-2C80-37C6-BCD3DE2AC9AD}"/>
              </a:ext>
            </a:extLst>
          </p:cNvPr>
          <p:cNvSpPr txBox="1"/>
          <p:nvPr/>
        </p:nvSpPr>
        <p:spPr>
          <a:xfrm>
            <a:off x="1143000" y="190500"/>
            <a:ext cx="13161398" cy="1154162"/>
          </a:xfrm>
          <a:prstGeom prst="rect">
            <a:avLst/>
          </a:prstGeom>
        </p:spPr>
        <p:txBody>
          <a:bodyPr lIns="0" tIns="0" rIns="0" bIns="0" rtlCol="0" anchor="t">
            <a:spAutoFit/>
          </a:bodyPr>
          <a:lstStyle/>
          <a:p>
            <a:pPr algn="just">
              <a:lnSpc>
                <a:spcPts val="3003"/>
              </a:lnSpc>
            </a:pPr>
            <a:endParaRPr dirty="0"/>
          </a:p>
          <a:p>
            <a:pPr algn="just">
              <a:lnSpc>
                <a:spcPts val="3003"/>
              </a:lnSpc>
              <a:spcBef>
                <a:spcPct val="0"/>
              </a:spcBef>
            </a:pPr>
            <a:r>
              <a:rPr lang="en-US" sz="2503" dirty="0">
                <a:solidFill>
                  <a:srgbClr val="222222"/>
                </a:solidFill>
                <a:latin typeface="Poppins Medium"/>
                <a:ea typeface="Poppins Medium"/>
                <a:cs typeface="Poppins Medium"/>
                <a:sym typeface="Poppins Medium"/>
              </a:rPr>
              <a:t>Trabajo </a:t>
            </a:r>
            <a:r>
              <a:rPr lang="en-US" sz="2503" dirty="0" err="1">
                <a:solidFill>
                  <a:srgbClr val="222222"/>
                </a:solidFill>
                <a:latin typeface="Poppins Medium"/>
                <a:ea typeface="Poppins Medium"/>
                <a:cs typeface="Poppins Medium"/>
                <a:sym typeface="Poppins Medium"/>
              </a:rPr>
              <a:t>en</a:t>
            </a:r>
            <a:r>
              <a:rPr lang="en-US" sz="2503" dirty="0">
                <a:solidFill>
                  <a:srgbClr val="222222"/>
                </a:solidFill>
                <a:latin typeface="Poppins Medium"/>
                <a:ea typeface="Poppins Medium"/>
                <a:cs typeface="Poppins Medium"/>
                <a:sym typeface="Poppins Medium"/>
              </a:rPr>
              <a:t> conjunto con </a:t>
            </a:r>
            <a:r>
              <a:rPr lang="en-US" sz="2503" dirty="0" err="1">
                <a:solidFill>
                  <a:srgbClr val="222222"/>
                </a:solidFill>
                <a:latin typeface="Poppins Medium"/>
                <a:ea typeface="Poppins Medium"/>
                <a:cs typeface="Poppins Medium"/>
                <a:sym typeface="Poppins Medium"/>
              </a:rPr>
              <a:t>los</a:t>
            </a:r>
            <a:r>
              <a:rPr lang="en-US" sz="2503" dirty="0">
                <a:solidFill>
                  <a:srgbClr val="222222"/>
                </a:solidFill>
                <a:latin typeface="Poppins Medium"/>
                <a:ea typeface="Poppins Medium"/>
                <a:cs typeface="Poppins Medium"/>
                <a:sym typeface="Poppins Medium"/>
              </a:rPr>
              <a:t> priostes 2024 se </a:t>
            </a:r>
            <a:r>
              <a:rPr lang="en-US" sz="2503" dirty="0" err="1">
                <a:solidFill>
                  <a:srgbClr val="222222"/>
                </a:solidFill>
                <a:latin typeface="Poppins Medium"/>
                <a:ea typeface="Poppins Medium"/>
                <a:cs typeface="Poppins Medium"/>
                <a:sym typeface="Poppins Medium"/>
              </a:rPr>
              <a:t>realizó</a:t>
            </a:r>
            <a:r>
              <a:rPr lang="en-US" sz="2503" dirty="0">
                <a:solidFill>
                  <a:srgbClr val="222222"/>
                </a:solidFill>
                <a:latin typeface="Poppins Medium"/>
                <a:ea typeface="Poppins Medium"/>
                <a:cs typeface="Poppins Medium"/>
                <a:sym typeface="Poppins Medium"/>
              </a:rPr>
              <a:t> la pintada de la fachada de la Iglesia Matriz Nuestra </a:t>
            </a:r>
            <a:r>
              <a:rPr lang="en-US" sz="2503" dirty="0" err="1">
                <a:solidFill>
                  <a:srgbClr val="222222"/>
                </a:solidFill>
                <a:latin typeface="Poppins Medium"/>
                <a:ea typeface="Poppins Medium"/>
                <a:cs typeface="Poppins Medium"/>
                <a:sym typeface="Poppins Medium"/>
              </a:rPr>
              <a:t>Señora</a:t>
            </a:r>
            <a:r>
              <a:rPr lang="en-US" sz="2503" dirty="0">
                <a:solidFill>
                  <a:srgbClr val="222222"/>
                </a:solidFill>
                <a:latin typeface="Poppins Medium"/>
                <a:ea typeface="Poppins Medium"/>
                <a:cs typeface="Poppins Medium"/>
                <a:sym typeface="Poppins Medium"/>
              </a:rPr>
              <a:t> del Rosario </a:t>
            </a:r>
          </a:p>
        </p:txBody>
      </p:sp>
    </p:spTree>
    <p:extLst>
      <p:ext uri="{BB962C8B-B14F-4D97-AF65-F5344CB8AC3E}">
        <p14:creationId xmlns:p14="http://schemas.microsoft.com/office/powerpoint/2010/main" val="88787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3510" y="1265400"/>
            <a:ext cx="15260979" cy="1276217"/>
          </a:xfrm>
          <a:prstGeom prst="rect">
            <a:avLst/>
          </a:prstGeom>
        </p:spPr>
        <p:txBody>
          <a:bodyPr lIns="0" tIns="0" rIns="0" bIns="0" rtlCol="0" anchor="t">
            <a:spAutoFit/>
          </a:bodyPr>
          <a:lstStyle/>
          <a:p>
            <a:pPr algn="l">
              <a:lnSpc>
                <a:spcPts val="4894"/>
              </a:lnSpc>
              <a:spcBef>
                <a:spcPct val="0"/>
              </a:spcBef>
            </a:pPr>
            <a:r>
              <a:rPr lang="en-US" sz="4078">
                <a:solidFill>
                  <a:srgbClr val="026D53"/>
                </a:solidFill>
                <a:latin typeface="Poppins Heavy"/>
                <a:ea typeface="Poppins Heavy"/>
                <a:cs typeface="Poppins Heavy"/>
                <a:sym typeface="Poppins Heavy"/>
              </a:rPr>
              <a:t>INFORME COMISION DE PLANIFICACIÓN, PRESUPUESTO Y GESTIÓN DE LA COOPERACIÓN INTERNACIONAL.</a:t>
            </a:r>
          </a:p>
        </p:txBody>
      </p:sp>
      <p:sp>
        <p:nvSpPr>
          <p:cNvPr id="3" name="TextBox 3"/>
          <p:cNvSpPr txBox="1"/>
          <p:nvPr/>
        </p:nvSpPr>
        <p:spPr>
          <a:xfrm>
            <a:off x="1513510" y="2786146"/>
            <a:ext cx="8263851" cy="409542"/>
          </a:xfrm>
          <a:prstGeom prst="rect">
            <a:avLst/>
          </a:prstGeom>
        </p:spPr>
        <p:txBody>
          <a:bodyPr lIns="0" tIns="0" rIns="0" bIns="0" rtlCol="0" anchor="t">
            <a:spAutoFit/>
          </a:bodyPr>
          <a:lstStyle/>
          <a:p>
            <a:pPr algn="just">
              <a:lnSpc>
                <a:spcPts val="3003"/>
              </a:lnSpc>
              <a:spcBef>
                <a:spcPct val="0"/>
              </a:spcBef>
            </a:pPr>
            <a:r>
              <a:rPr lang="en-US" sz="2503" dirty="0" err="1">
                <a:solidFill>
                  <a:srgbClr val="222222"/>
                </a:solidFill>
                <a:latin typeface="Poppins Bold"/>
                <a:ea typeface="Poppins Bold"/>
                <a:cs typeface="Poppins Bold"/>
                <a:sym typeface="Poppins Bold"/>
              </a:rPr>
              <a:t>Sr.Gonzalo</a:t>
            </a:r>
            <a:r>
              <a:rPr lang="en-US" sz="2503" dirty="0">
                <a:solidFill>
                  <a:srgbClr val="222222"/>
                </a:solidFill>
                <a:latin typeface="Poppins Bold"/>
                <a:ea typeface="Poppins Bold"/>
                <a:cs typeface="Poppins Bold"/>
                <a:sym typeface="Poppins Bold"/>
              </a:rPr>
              <a:t> Aguirre</a:t>
            </a:r>
          </a:p>
        </p:txBody>
      </p:sp>
      <p:sp>
        <p:nvSpPr>
          <p:cNvPr id="4" name="TextBox 4"/>
          <p:cNvSpPr txBox="1"/>
          <p:nvPr/>
        </p:nvSpPr>
        <p:spPr>
          <a:xfrm>
            <a:off x="2857500" y="3771900"/>
            <a:ext cx="12573000" cy="5241307"/>
          </a:xfrm>
          <a:prstGeom prst="rect">
            <a:avLst/>
          </a:prstGeom>
        </p:spPr>
        <p:txBody>
          <a:bodyPr wrap="square" lIns="0" tIns="0" rIns="0" bIns="0" rtlCol="0" anchor="t">
            <a:spAutoFit/>
          </a:bodyPr>
          <a:lstStyle/>
          <a:p>
            <a:pPr algn="just">
              <a:lnSpc>
                <a:spcPts val="4117"/>
              </a:lnSpc>
            </a:pPr>
            <a:r>
              <a:rPr lang="es-MX" sz="3200" dirty="0">
                <a:solidFill>
                  <a:srgbClr val="222222"/>
                </a:solidFill>
                <a:latin typeface="Poppins Medium"/>
                <a:ea typeface="Poppins Medium"/>
                <a:cs typeface="Poppins Medium"/>
                <a:sym typeface="Poppins Medium"/>
              </a:rPr>
              <a:t>     ¡Avanzamos en la planificación de nuestro territorio!</a:t>
            </a:r>
          </a:p>
          <a:p>
            <a:pPr algn="just">
              <a:lnSpc>
                <a:spcPts val="4117"/>
              </a:lnSpc>
            </a:pPr>
            <a:endParaRPr lang="es-MX" sz="3200" dirty="0">
              <a:solidFill>
                <a:srgbClr val="222222"/>
              </a:solidFill>
              <a:latin typeface="Poppins Medium"/>
              <a:ea typeface="Poppins Medium"/>
              <a:cs typeface="Poppins Medium"/>
              <a:sym typeface="Poppins Medium"/>
            </a:endParaRPr>
          </a:p>
          <a:p>
            <a:pPr algn="just">
              <a:lnSpc>
                <a:spcPts val="4117"/>
              </a:lnSpc>
            </a:pPr>
            <a:r>
              <a:rPr lang="es-MX" sz="3200" dirty="0">
                <a:solidFill>
                  <a:srgbClr val="222222"/>
                </a:solidFill>
                <a:latin typeface="Poppins Medium"/>
                <a:ea typeface="Poppins Medium"/>
                <a:cs typeface="Poppins Medium"/>
                <a:sym typeface="Poppins Medium"/>
              </a:rPr>
              <a:t>Informamos a la comunidad que se ha realizado la actualización del Plan de Desarrollo y Ordenamiento Territorial (PDOT) y del Plan de Uso y Gestión del Suelo (SOT) 2024, instrumentos fundamentales para orientar el crecimiento armónico, sostenible y participativo de nuestra parroquia. Este trabajo permite definir prioridades, proyectos estratégicos y el uso adecuado del suelo, en beneficio de todas y todos los habitantes. </a:t>
            </a:r>
            <a:endParaRPr lang="en-US" sz="3200" dirty="0">
              <a:solidFill>
                <a:srgbClr val="222222"/>
              </a:solidFill>
              <a:latin typeface="Poppins Medium"/>
              <a:ea typeface="Poppins Medium"/>
              <a:cs typeface="Poppins Medium"/>
              <a:sym typeface="Poppins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966ECA8-601C-7404-D0FA-8E9E6C18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20739" y="1745195"/>
            <a:ext cx="9646523" cy="679661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342" y="-446109"/>
            <a:ext cx="8570651" cy="11179218"/>
            <a:chOff x="0" y="0"/>
            <a:chExt cx="11427534" cy="14905625"/>
          </a:xfrm>
        </p:grpSpPr>
        <p:pic>
          <p:nvPicPr>
            <p:cNvPr id="3" name="Picture 3"/>
            <p:cNvPicPr>
              <a:picLocks noChangeAspect="1"/>
            </p:cNvPicPr>
            <p:nvPr/>
          </p:nvPicPr>
          <p:blipFill>
            <a:blip r:embed="rId2"/>
            <a:srcRect l="15872" t="3178" r="15872"/>
            <a:stretch>
              <a:fillRect/>
            </a:stretch>
          </p:blipFill>
          <p:spPr>
            <a:xfrm>
              <a:off x="0" y="0"/>
              <a:ext cx="11427534" cy="14905625"/>
            </a:xfrm>
            <a:prstGeom prst="rect">
              <a:avLst/>
            </a:prstGeom>
          </p:spPr>
        </p:pic>
      </p:grpSp>
      <p:sp>
        <p:nvSpPr>
          <p:cNvPr id="4" name="Freeform 4"/>
          <p:cNvSpPr/>
          <p:nvPr/>
        </p:nvSpPr>
        <p:spPr>
          <a:xfrm rot="-5400000" flipH="1">
            <a:off x="1224890" y="3370188"/>
            <a:ext cx="16222324" cy="4359750"/>
          </a:xfrm>
          <a:custGeom>
            <a:avLst/>
            <a:gdLst/>
            <a:ahLst/>
            <a:cxnLst/>
            <a:rect l="l" t="t" r="r" b="b"/>
            <a:pathLst>
              <a:path w="16222324" h="4359750">
                <a:moveTo>
                  <a:pt x="16222324" y="0"/>
                </a:moveTo>
                <a:lnTo>
                  <a:pt x="0" y="0"/>
                </a:lnTo>
                <a:lnTo>
                  <a:pt x="0" y="4359749"/>
                </a:lnTo>
                <a:lnTo>
                  <a:pt x="16222324" y="4359749"/>
                </a:lnTo>
                <a:lnTo>
                  <a:pt x="1622232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695068" y="2178693"/>
            <a:ext cx="11157598" cy="2419150"/>
          </a:xfrm>
          <a:prstGeom prst="rect">
            <a:avLst/>
          </a:prstGeom>
        </p:spPr>
        <p:txBody>
          <a:bodyPr lIns="0" tIns="0" rIns="0" bIns="0" rtlCol="0" anchor="t">
            <a:spAutoFit/>
          </a:bodyPr>
          <a:lstStyle/>
          <a:p>
            <a:pPr algn="ctr">
              <a:lnSpc>
                <a:spcPts val="6282"/>
              </a:lnSpc>
            </a:pPr>
            <a:r>
              <a:rPr lang="en-US" sz="5235">
                <a:solidFill>
                  <a:srgbClr val="026D53"/>
                </a:solidFill>
                <a:latin typeface="Poppins Ultra-Bold"/>
                <a:ea typeface="Poppins Ultra-Bold"/>
                <a:cs typeface="Poppins Ultra-Bold"/>
                <a:sym typeface="Poppins Ultra-Bold"/>
              </a:rPr>
              <a:t>PLAN DE ORDENAMIENTO TERRITORIAL</a:t>
            </a:r>
          </a:p>
          <a:p>
            <a:pPr algn="ctr">
              <a:lnSpc>
                <a:spcPts val="6282"/>
              </a:lnSpc>
              <a:spcBef>
                <a:spcPct val="0"/>
              </a:spcBef>
            </a:pPr>
            <a:endParaRPr lang="en-US" sz="5235">
              <a:solidFill>
                <a:srgbClr val="026D53"/>
              </a:solidFill>
              <a:latin typeface="Poppins Ultra-Bold"/>
              <a:ea typeface="Poppins Ultra-Bold"/>
              <a:cs typeface="Poppins Ultra-Bold"/>
              <a:sym typeface="Poppins Ultra-Bold"/>
            </a:endParaRPr>
          </a:p>
        </p:txBody>
      </p:sp>
      <p:sp>
        <p:nvSpPr>
          <p:cNvPr id="6" name="TextBox 6"/>
          <p:cNvSpPr txBox="1"/>
          <p:nvPr/>
        </p:nvSpPr>
        <p:spPr>
          <a:xfrm>
            <a:off x="358328" y="5511963"/>
            <a:ext cx="9766429" cy="2371558"/>
          </a:xfrm>
          <a:prstGeom prst="rect">
            <a:avLst/>
          </a:prstGeom>
        </p:spPr>
        <p:txBody>
          <a:bodyPr lIns="0" tIns="0" rIns="0" bIns="0" rtlCol="0" anchor="t">
            <a:spAutoFit/>
          </a:bodyPr>
          <a:lstStyle/>
          <a:p>
            <a:pPr algn="just">
              <a:lnSpc>
                <a:spcPts val="3712"/>
              </a:lnSpc>
              <a:spcBef>
                <a:spcPct val="0"/>
              </a:spcBef>
            </a:pPr>
            <a:r>
              <a:rPr lang="en-US" sz="3093">
                <a:solidFill>
                  <a:srgbClr val="222222"/>
                </a:solidFill>
                <a:latin typeface="Poppins Medium"/>
                <a:ea typeface="Poppins Medium"/>
                <a:cs typeface="Poppins Medium"/>
                <a:sym typeface="Poppins Medium"/>
              </a:rPr>
              <a:t>Se subió al SERCOP el proceso para designar el equipo consultor que se encargara del PDOT Para lo cual en los próximos meses se tendrá ya el adjudicado para la formulación de esta herramienta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3510" y="1246350"/>
            <a:ext cx="10483690" cy="876233"/>
          </a:xfrm>
          <a:prstGeom prst="rect">
            <a:avLst/>
          </a:prstGeom>
        </p:spPr>
        <p:txBody>
          <a:bodyPr lIns="0" tIns="0" rIns="0" bIns="0" rtlCol="0" anchor="t">
            <a:spAutoFit/>
          </a:bodyPr>
          <a:lstStyle/>
          <a:p>
            <a:pPr algn="l">
              <a:lnSpc>
                <a:spcPts val="6454"/>
              </a:lnSpc>
              <a:spcBef>
                <a:spcPct val="0"/>
              </a:spcBef>
            </a:pPr>
            <a:r>
              <a:rPr lang="en-US" sz="5378">
                <a:solidFill>
                  <a:srgbClr val="026D53"/>
                </a:solidFill>
                <a:latin typeface="Poppins Heavy"/>
                <a:ea typeface="Poppins Heavy"/>
                <a:cs typeface="Poppins Heavy"/>
                <a:sym typeface="Poppins Heavy"/>
              </a:rPr>
              <a:t>OBRAS PUBLICAS Y VIALIDAD</a:t>
            </a:r>
          </a:p>
        </p:txBody>
      </p:sp>
      <p:sp>
        <p:nvSpPr>
          <p:cNvPr id="3" name="TextBox 3"/>
          <p:cNvSpPr txBox="1"/>
          <p:nvPr/>
        </p:nvSpPr>
        <p:spPr>
          <a:xfrm>
            <a:off x="1571252" y="1979725"/>
            <a:ext cx="8263851" cy="409542"/>
          </a:xfrm>
          <a:prstGeom prst="rect">
            <a:avLst/>
          </a:prstGeom>
        </p:spPr>
        <p:txBody>
          <a:bodyPr lIns="0" tIns="0" rIns="0" bIns="0" rtlCol="0" anchor="t">
            <a:spAutoFit/>
          </a:bodyPr>
          <a:lstStyle/>
          <a:p>
            <a:pPr algn="just">
              <a:lnSpc>
                <a:spcPts val="3003"/>
              </a:lnSpc>
              <a:spcBef>
                <a:spcPct val="0"/>
              </a:spcBef>
            </a:pPr>
            <a:r>
              <a:rPr lang="en-US" sz="2503">
                <a:solidFill>
                  <a:srgbClr val="222222"/>
                </a:solidFill>
                <a:latin typeface="Poppins Bold"/>
                <a:ea typeface="Poppins Bold"/>
                <a:cs typeface="Poppins Bold"/>
                <a:sym typeface="Poppins Bold"/>
              </a:rPr>
              <a:t>Sr.TOMÁS AGUILAR</a:t>
            </a:r>
          </a:p>
        </p:txBody>
      </p:sp>
      <p:sp>
        <p:nvSpPr>
          <p:cNvPr id="4" name="TextBox 4"/>
          <p:cNvSpPr txBox="1"/>
          <p:nvPr/>
        </p:nvSpPr>
        <p:spPr>
          <a:xfrm>
            <a:off x="1143000" y="2722867"/>
            <a:ext cx="16686025" cy="2103140"/>
          </a:xfrm>
          <a:prstGeom prst="rect">
            <a:avLst/>
          </a:prstGeom>
        </p:spPr>
        <p:txBody>
          <a:bodyPr lIns="0" tIns="0" rIns="0" bIns="0" rtlCol="0" anchor="t">
            <a:spAutoFit/>
          </a:bodyPr>
          <a:lstStyle/>
          <a:p>
            <a:pPr>
              <a:lnSpc>
                <a:spcPts val="4117"/>
              </a:lnSpc>
              <a:spcBef>
                <a:spcPct val="0"/>
              </a:spcBef>
            </a:pPr>
            <a:r>
              <a:rPr lang="es-MX" sz="3431" dirty="0">
                <a:solidFill>
                  <a:srgbClr val="000000"/>
                </a:solidFill>
                <a:latin typeface="Poppins"/>
                <a:ea typeface="Poppins"/>
                <a:cs typeface="Poppins"/>
                <a:sym typeface="Poppins"/>
              </a:rPr>
              <a:t>Hemos logrado mejorar la vialidad en nuestra parroquia con la ejecución del asfaltado en la entrada principal hacia Uyumbicho de la calle </a:t>
            </a:r>
            <a:r>
              <a:rPr lang="es-MX" sz="3431" dirty="0" err="1">
                <a:solidFill>
                  <a:srgbClr val="000000"/>
                </a:solidFill>
                <a:latin typeface="Poppins"/>
                <a:ea typeface="Poppins"/>
                <a:cs typeface="Poppins"/>
                <a:sym typeface="Poppins"/>
              </a:rPr>
              <a:t>Atacazo</a:t>
            </a:r>
            <a:r>
              <a:rPr lang="es-MX" sz="3431" dirty="0">
                <a:solidFill>
                  <a:srgbClr val="000000"/>
                </a:solidFill>
                <a:latin typeface="Poppins"/>
                <a:ea typeface="Poppins"/>
                <a:cs typeface="Poppins"/>
                <a:sym typeface="Poppins"/>
              </a:rPr>
              <a:t> desde la carretera E-35 sector imagen de San Cristóbal hasta estadio Alonso Aguirre, obteniendo una vía de primer orden.</a:t>
            </a:r>
            <a:endParaRPr lang="en-US" sz="3431" dirty="0">
              <a:solidFill>
                <a:srgbClr val="000000"/>
              </a:solidFill>
              <a:latin typeface="Poppins"/>
              <a:ea typeface="Poppins"/>
              <a:cs typeface="Poppins"/>
              <a:sym typeface="Poppins"/>
            </a:endParaRPr>
          </a:p>
        </p:txBody>
      </p:sp>
      <p:pic>
        <p:nvPicPr>
          <p:cNvPr id="7" name="Imagen 6">
            <a:extLst>
              <a:ext uri="{FF2B5EF4-FFF2-40B4-BE49-F238E27FC236}">
                <a16:creationId xmlns:a16="http://schemas.microsoft.com/office/drawing/2014/main" id="{E293EA73-155F-25B2-68D8-10C01B547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6210300"/>
            <a:ext cx="4850355" cy="3233570"/>
          </a:xfrm>
          <a:prstGeom prst="rect">
            <a:avLst/>
          </a:prstGeom>
        </p:spPr>
      </p:pic>
      <p:pic>
        <p:nvPicPr>
          <p:cNvPr id="9" name="Imagen 8">
            <a:extLst>
              <a:ext uri="{FF2B5EF4-FFF2-40B4-BE49-F238E27FC236}">
                <a16:creationId xmlns:a16="http://schemas.microsoft.com/office/drawing/2014/main" id="{470A793F-CF26-D9FB-2954-7A7984C5C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898" y="5669265"/>
            <a:ext cx="2907601" cy="4315640"/>
          </a:xfrm>
          <a:prstGeom prst="rect">
            <a:avLst/>
          </a:prstGeom>
        </p:spPr>
      </p:pic>
      <p:pic>
        <p:nvPicPr>
          <p:cNvPr id="11" name="Imagen 10">
            <a:extLst>
              <a:ext uri="{FF2B5EF4-FFF2-40B4-BE49-F238E27FC236}">
                <a16:creationId xmlns:a16="http://schemas.microsoft.com/office/drawing/2014/main" id="{15C7DDCC-13FE-C6E9-2F8F-D1E5F9EC14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8794" y="6210300"/>
            <a:ext cx="5596206" cy="31247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3305" y="2396579"/>
            <a:ext cx="7804695" cy="7610606"/>
            <a:chOff x="0" y="0"/>
            <a:chExt cx="10406260" cy="10147475"/>
          </a:xfrm>
        </p:grpSpPr>
        <p:sp>
          <p:nvSpPr>
            <p:cNvPr id="3" name="Freeform 3"/>
            <p:cNvSpPr/>
            <p:nvPr/>
          </p:nvSpPr>
          <p:spPr>
            <a:xfrm>
              <a:off x="258785" y="0"/>
              <a:ext cx="10147475" cy="10147475"/>
            </a:xfrm>
            <a:custGeom>
              <a:avLst/>
              <a:gdLst/>
              <a:ahLst/>
              <a:cxnLst/>
              <a:rect l="l" t="t" r="r" b="b"/>
              <a:pathLst>
                <a:path w="10147475" h="10147475">
                  <a:moveTo>
                    <a:pt x="0" y="0"/>
                  </a:moveTo>
                  <a:lnTo>
                    <a:pt x="10147475" y="0"/>
                  </a:lnTo>
                  <a:lnTo>
                    <a:pt x="10147475" y="10147475"/>
                  </a:lnTo>
                  <a:lnTo>
                    <a:pt x="0" y="10147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a:off x="0" y="579453"/>
              <a:ext cx="9568060" cy="956802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6666" r="-16666"/>
                </a:stretch>
              </a:blipFill>
            </p:spPr>
          </p:sp>
        </p:grpSp>
      </p:grpSp>
      <p:sp>
        <p:nvSpPr>
          <p:cNvPr id="6" name="TextBox 6"/>
          <p:cNvSpPr txBox="1"/>
          <p:nvPr/>
        </p:nvSpPr>
        <p:spPr>
          <a:xfrm>
            <a:off x="1295400" y="2611155"/>
            <a:ext cx="8905404" cy="4039567"/>
          </a:xfrm>
          <a:prstGeom prst="rect">
            <a:avLst/>
          </a:prstGeom>
        </p:spPr>
        <p:txBody>
          <a:bodyPr lIns="0" tIns="0" rIns="0" bIns="0" rtlCol="0" anchor="t">
            <a:spAutoFit/>
          </a:bodyPr>
          <a:lstStyle/>
          <a:p>
            <a:pPr algn="just">
              <a:lnSpc>
                <a:spcPts val="3545"/>
              </a:lnSpc>
            </a:pPr>
            <a:r>
              <a:rPr lang="en-US" sz="3200" dirty="0">
                <a:solidFill>
                  <a:srgbClr val="222222"/>
                </a:solidFill>
                <a:latin typeface="Poppins Medium"/>
                <a:ea typeface="Poppins Medium"/>
                <a:cs typeface="Poppins Medium"/>
                <a:sym typeface="Poppins Medium"/>
              </a:rPr>
              <a:t>Con </a:t>
            </a:r>
            <a:r>
              <a:rPr lang="en-US" sz="3200" dirty="0" err="1">
                <a:solidFill>
                  <a:srgbClr val="222222"/>
                </a:solidFill>
                <a:latin typeface="Poppins Medium"/>
                <a:ea typeface="Poppins Medium"/>
                <a:cs typeface="Poppins Medium"/>
                <a:sym typeface="Poppins Medium"/>
              </a:rPr>
              <a:t>presupuesto</a:t>
            </a:r>
            <a:r>
              <a:rPr lang="en-US" sz="3200" dirty="0">
                <a:solidFill>
                  <a:srgbClr val="222222"/>
                </a:solidFill>
                <a:latin typeface="Poppins Medium"/>
                <a:ea typeface="Poppins Medium"/>
                <a:cs typeface="Poppins Medium"/>
                <a:sym typeface="Poppins Medium"/>
              </a:rPr>
              <a:t> </a:t>
            </a:r>
            <a:r>
              <a:rPr lang="en-US" sz="3200" dirty="0" err="1">
                <a:solidFill>
                  <a:srgbClr val="222222"/>
                </a:solidFill>
                <a:latin typeface="Poppins Medium"/>
                <a:ea typeface="Poppins Medium"/>
                <a:cs typeface="Poppins Medium"/>
                <a:sym typeface="Poppins Medium"/>
              </a:rPr>
              <a:t>parroquial</a:t>
            </a:r>
            <a:r>
              <a:rPr lang="en-US" sz="3200" dirty="0">
                <a:solidFill>
                  <a:srgbClr val="222222"/>
                </a:solidFill>
                <a:latin typeface="Poppins Medium"/>
                <a:ea typeface="Poppins Medium"/>
                <a:cs typeface="Poppins Medium"/>
                <a:sym typeface="Poppins Medium"/>
              </a:rPr>
              <a:t> se </a:t>
            </a:r>
            <a:r>
              <a:rPr lang="en-US" sz="3200" dirty="0" err="1">
                <a:solidFill>
                  <a:srgbClr val="222222"/>
                </a:solidFill>
                <a:latin typeface="Poppins Medium"/>
                <a:ea typeface="Poppins Medium"/>
                <a:cs typeface="Poppins Medium"/>
                <a:sym typeface="Poppins Medium"/>
              </a:rPr>
              <a:t>priorizó</a:t>
            </a:r>
            <a:r>
              <a:rPr lang="en-US" sz="3200" dirty="0">
                <a:solidFill>
                  <a:srgbClr val="222222"/>
                </a:solidFill>
                <a:latin typeface="Poppins Medium"/>
                <a:ea typeface="Poppins Medium"/>
                <a:cs typeface="Poppins Medium"/>
                <a:sym typeface="Poppins Medium"/>
              </a:rPr>
              <a:t> </a:t>
            </a:r>
            <a:r>
              <a:rPr lang="en-US" sz="3200" dirty="0" err="1">
                <a:solidFill>
                  <a:srgbClr val="222222"/>
                </a:solidFill>
                <a:latin typeface="Poppins Medium"/>
                <a:ea typeface="Poppins Medium"/>
                <a:cs typeface="Poppins Medium"/>
                <a:sym typeface="Poppins Medium"/>
              </a:rPr>
              <a:t>varias</a:t>
            </a:r>
            <a:r>
              <a:rPr lang="en-US" sz="3200" dirty="0">
                <a:solidFill>
                  <a:srgbClr val="222222"/>
                </a:solidFill>
                <a:latin typeface="Poppins Medium"/>
                <a:ea typeface="Poppins Medium"/>
                <a:cs typeface="Poppins Medium"/>
                <a:sym typeface="Poppins Medium"/>
              </a:rPr>
              <a:t> </a:t>
            </a:r>
            <a:r>
              <a:rPr lang="en-US" sz="3200" dirty="0" err="1">
                <a:solidFill>
                  <a:srgbClr val="222222"/>
                </a:solidFill>
                <a:latin typeface="Poppins Medium"/>
                <a:ea typeface="Poppins Medium"/>
                <a:cs typeface="Poppins Medium"/>
                <a:sym typeface="Poppins Medium"/>
              </a:rPr>
              <a:t>obras</a:t>
            </a:r>
            <a:r>
              <a:rPr lang="en-US" sz="3200" dirty="0">
                <a:solidFill>
                  <a:srgbClr val="222222"/>
                </a:solidFill>
                <a:latin typeface="Poppins Medium"/>
                <a:ea typeface="Poppins Medium"/>
                <a:cs typeface="Poppins Medium"/>
                <a:sym typeface="Poppins Medium"/>
              </a:rPr>
              <a:t>:</a:t>
            </a:r>
          </a:p>
          <a:p>
            <a:pPr algn="just">
              <a:lnSpc>
                <a:spcPts val="3545"/>
              </a:lnSpc>
            </a:pPr>
            <a:endParaRPr lang="en-US" sz="3200" dirty="0">
              <a:solidFill>
                <a:srgbClr val="222222"/>
              </a:solidFill>
              <a:latin typeface="Poppins Medium"/>
              <a:ea typeface="Poppins Medium"/>
              <a:cs typeface="Poppins Medium"/>
              <a:sym typeface="Poppins Medium"/>
            </a:endParaRPr>
          </a:p>
          <a:p>
            <a:pPr algn="just">
              <a:lnSpc>
                <a:spcPts val="3545"/>
              </a:lnSpc>
            </a:pPr>
            <a:r>
              <a:rPr lang="en-US" sz="2954" dirty="0">
                <a:solidFill>
                  <a:srgbClr val="222222"/>
                </a:solidFill>
                <a:latin typeface="Poppins Medium"/>
                <a:ea typeface="Poppins Medium"/>
                <a:cs typeface="Poppins Medium"/>
                <a:sym typeface="Poppins Medium"/>
              </a:rPr>
              <a:t>A </a:t>
            </a:r>
            <a:r>
              <a:rPr lang="en-US" sz="2954" dirty="0" err="1">
                <a:solidFill>
                  <a:srgbClr val="222222"/>
                </a:solidFill>
                <a:latin typeface="Poppins Medium"/>
                <a:ea typeface="Poppins Medium"/>
                <a:cs typeface="Poppins Medium"/>
                <a:sym typeface="Poppins Medium"/>
              </a:rPr>
              <a:t>pesar</a:t>
            </a:r>
            <a:r>
              <a:rPr lang="en-US" sz="2954" dirty="0">
                <a:solidFill>
                  <a:srgbClr val="222222"/>
                </a:solidFill>
                <a:latin typeface="Poppins Medium"/>
                <a:ea typeface="Poppins Medium"/>
                <a:cs typeface="Poppins Medium"/>
                <a:sym typeface="Poppins Medium"/>
              </a:rPr>
              <a:t> de </a:t>
            </a:r>
            <a:r>
              <a:rPr lang="en-US" sz="2954" dirty="0" err="1">
                <a:solidFill>
                  <a:srgbClr val="222222"/>
                </a:solidFill>
                <a:latin typeface="Poppins Medium"/>
                <a:ea typeface="Poppins Medium"/>
                <a:cs typeface="Poppins Medium"/>
                <a:sym typeface="Poppins Medium"/>
              </a:rPr>
              <a:t>los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recortes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presupuestarios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realizados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por</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el</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gobierno</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nacional</a:t>
            </a:r>
            <a:r>
              <a:rPr lang="en-US" sz="2954" dirty="0">
                <a:solidFill>
                  <a:srgbClr val="222222"/>
                </a:solidFill>
                <a:latin typeface="Poppins Medium"/>
                <a:ea typeface="Poppins Medium"/>
                <a:cs typeface="Poppins Medium"/>
                <a:sym typeface="Poppins Medium"/>
              </a:rPr>
              <a:t>, se ha </a:t>
            </a:r>
            <a:r>
              <a:rPr lang="en-US" sz="2954" dirty="0" err="1">
                <a:solidFill>
                  <a:srgbClr val="222222"/>
                </a:solidFill>
                <a:latin typeface="Poppins Medium"/>
                <a:ea typeface="Poppins Medium"/>
                <a:cs typeface="Poppins Medium"/>
                <a:sym typeface="Poppins Medium"/>
              </a:rPr>
              <a:t>destinado</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recursos</a:t>
            </a:r>
            <a:r>
              <a:rPr lang="en-US" sz="2954" dirty="0">
                <a:solidFill>
                  <a:srgbClr val="222222"/>
                </a:solidFill>
                <a:latin typeface="Poppins Medium"/>
                <a:ea typeface="Poppins Medium"/>
                <a:cs typeface="Poppins Medium"/>
                <a:sym typeface="Poppins Medium"/>
              </a:rPr>
              <a:t> para no </a:t>
            </a:r>
            <a:r>
              <a:rPr lang="en-US" sz="2954" dirty="0" err="1">
                <a:solidFill>
                  <a:srgbClr val="222222"/>
                </a:solidFill>
                <a:latin typeface="Poppins Medium"/>
                <a:ea typeface="Poppins Medium"/>
                <a:cs typeface="Poppins Medium"/>
                <a:sym typeface="Poppins Medium"/>
              </a:rPr>
              <a:t>dejar</a:t>
            </a:r>
            <a:r>
              <a:rPr lang="en-US" sz="2954" dirty="0">
                <a:solidFill>
                  <a:srgbClr val="222222"/>
                </a:solidFill>
                <a:latin typeface="Poppins Medium"/>
                <a:ea typeface="Poppins Medium"/>
                <a:cs typeface="Poppins Medium"/>
                <a:sym typeface="Poppins Medium"/>
              </a:rPr>
              <a:t> de </a:t>
            </a:r>
            <a:r>
              <a:rPr lang="en-US" sz="2954" dirty="0" err="1">
                <a:solidFill>
                  <a:srgbClr val="222222"/>
                </a:solidFill>
                <a:latin typeface="Poppins Medium"/>
                <a:ea typeface="Poppins Medium"/>
                <a:cs typeface="Poppins Medium"/>
                <a:sym typeface="Poppins Medium"/>
              </a:rPr>
              <a:t>atender</a:t>
            </a:r>
            <a:r>
              <a:rPr lang="en-US" sz="2954" dirty="0">
                <a:solidFill>
                  <a:srgbClr val="222222"/>
                </a:solidFill>
                <a:latin typeface="Poppins Medium"/>
                <a:ea typeface="Poppins Medium"/>
                <a:cs typeface="Poppins Medium"/>
                <a:sym typeface="Poppins Medium"/>
              </a:rPr>
              <a:t> a </a:t>
            </a:r>
            <a:r>
              <a:rPr lang="en-US" sz="2954" dirty="0" err="1">
                <a:solidFill>
                  <a:srgbClr val="222222"/>
                </a:solidFill>
                <a:latin typeface="Poppins Medium"/>
                <a:ea typeface="Poppins Medium"/>
                <a:cs typeface="Poppins Medium"/>
                <a:sym typeface="Poppins Medium"/>
              </a:rPr>
              <a:t>los</a:t>
            </a:r>
            <a:r>
              <a:rPr lang="en-US" sz="2954" dirty="0">
                <a:solidFill>
                  <a:srgbClr val="222222"/>
                </a:solidFill>
                <a:latin typeface="Poppins Medium"/>
                <a:ea typeface="Poppins Medium"/>
                <a:cs typeface="Poppins Medium"/>
                <a:sym typeface="Poppins Medium"/>
              </a:rPr>
              <a:t> barrios, </a:t>
            </a:r>
            <a:r>
              <a:rPr lang="en-US" sz="2954" dirty="0" err="1">
                <a:solidFill>
                  <a:srgbClr val="222222"/>
                </a:solidFill>
                <a:latin typeface="Poppins Medium"/>
                <a:ea typeface="Poppins Medium"/>
                <a:cs typeface="Poppins Medium"/>
                <a:sym typeface="Poppins Medium"/>
              </a:rPr>
              <a:t>mantenimientos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viales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áreas</a:t>
            </a:r>
            <a:r>
              <a:rPr lang="en-US" sz="2954" dirty="0">
                <a:solidFill>
                  <a:srgbClr val="222222"/>
                </a:solidFill>
                <a:latin typeface="Poppins Medium"/>
                <a:ea typeface="Poppins Medium"/>
                <a:cs typeface="Poppins Medium"/>
                <a:sym typeface="Poppins Medium"/>
              </a:rPr>
              <a:t> </a:t>
            </a:r>
            <a:r>
              <a:rPr lang="en-US" sz="2954" dirty="0" err="1">
                <a:solidFill>
                  <a:srgbClr val="222222"/>
                </a:solidFill>
                <a:latin typeface="Poppins Medium"/>
                <a:ea typeface="Poppins Medium"/>
                <a:cs typeface="Poppins Medium"/>
                <a:sym typeface="Poppins Medium"/>
              </a:rPr>
              <a:t>verdes</a:t>
            </a:r>
            <a:r>
              <a:rPr lang="en-US" sz="2954" dirty="0">
                <a:solidFill>
                  <a:srgbClr val="222222"/>
                </a:solidFill>
                <a:latin typeface="Poppins Medium"/>
                <a:ea typeface="Poppins Medium"/>
                <a:cs typeface="Poppins Medium"/>
                <a:sym typeface="Poppins Medium"/>
              </a:rPr>
              <a:t>, etc.</a:t>
            </a:r>
          </a:p>
          <a:p>
            <a:pPr algn="just">
              <a:lnSpc>
                <a:spcPts val="3545"/>
              </a:lnSpc>
              <a:spcBef>
                <a:spcPct val="0"/>
              </a:spcBef>
            </a:pPr>
            <a:endParaRPr lang="en-US" sz="2954" dirty="0">
              <a:solidFill>
                <a:srgbClr val="222222"/>
              </a:solidFill>
              <a:latin typeface="Poppins Medium"/>
              <a:ea typeface="Poppins Medium"/>
              <a:cs typeface="Poppins Medium"/>
              <a:sym typeface="Poppins Medium"/>
            </a:endParaRPr>
          </a:p>
        </p:txBody>
      </p:sp>
      <p:sp>
        <p:nvSpPr>
          <p:cNvPr id="7" name="TextBox 7"/>
          <p:cNvSpPr txBox="1"/>
          <p:nvPr/>
        </p:nvSpPr>
        <p:spPr>
          <a:xfrm>
            <a:off x="2681126" y="480758"/>
            <a:ext cx="12925748" cy="2352542"/>
          </a:xfrm>
          <a:prstGeom prst="rect">
            <a:avLst/>
          </a:prstGeom>
        </p:spPr>
        <p:txBody>
          <a:bodyPr lIns="0" tIns="0" rIns="0" bIns="0" rtlCol="0" anchor="t">
            <a:spAutoFit/>
          </a:bodyPr>
          <a:lstStyle/>
          <a:p>
            <a:pPr algn="ctr">
              <a:lnSpc>
                <a:spcPts val="6162"/>
              </a:lnSpc>
            </a:pPr>
            <a:r>
              <a:rPr lang="en-US" sz="5135">
                <a:solidFill>
                  <a:srgbClr val="026D53"/>
                </a:solidFill>
                <a:latin typeface="Poppins Ultra-Bold"/>
                <a:ea typeface="Poppins Ultra-Bold"/>
                <a:cs typeface="Poppins Ultra-Bold"/>
                <a:sym typeface="Poppins Ultra-Bold"/>
              </a:rPr>
              <a:t>ADOQUINADO DEL PASAJE ROSAS DE MADRID (sector bellavista)</a:t>
            </a:r>
          </a:p>
          <a:p>
            <a:pPr algn="ctr">
              <a:lnSpc>
                <a:spcPts val="5802"/>
              </a:lnSpc>
              <a:spcBef>
                <a:spcPct val="0"/>
              </a:spcBef>
            </a:pPr>
            <a:endParaRPr lang="en-US" sz="5135">
              <a:solidFill>
                <a:srgbClr val="026D53"/>
              </a:solidFill>
              <a:latin typeface="Poppins Ultra-Bold"/>
              <a:ea typeface="Poppins Ultra-Bold"/>
              <a:cs typeface="Poppins Ultra-Bold"/>
              <a:sym typeface="Poppins Ul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7003" y="2413345"/>
            <a:ext cx="4577148" cy="7457675"/>
          </a:xfrm>
          <a:custGeom>
            <a:avLst/>
            <a:gdLst/>
            <a:ahLst/>
            <a:cxnLst/>
            <a:rect l="l" t="t" r="r" b="b"/>
            <a:pathLst>
              <a:path w="4577148" h="7457675">
                <a:moveTo>
                  <a:pt x="0" y="0"/>
                </a:moveTo>
                <a:lnTo>
                  <a:pt x="4577148" y="0"/>
                </a:lnTo>
                <a:lnTo>
                  <a:pt x="4577148" y="7457675"/>
                </a:lnTo>
                <a:lnTo>
                  <a:pt x="0" y="7457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265368" y="514344"/>
            <a:ext cx="15757264" cy="1050236"/>
          </a:xfrm>
          <a:prstGeom prst="rect">
            <a:avLst/>
          </a:prstGeom>
        </p:spPr>
        <p:txBody>
          <a:bodyPr lIns="0" tIns="0" rIns="0" bIns="0" rtlCol="0" anchor="t">
            <a:spAutoFit/>
          </a:bodyPr>
          <a:lstStyle/>
          <a:p>
            <a:pPr algn="ctr">
              <a:lnSpc>
                <a:spcPts val="7646"/>
              </a:lnSpc>
            </a:pPr>
            <a:r>
              <a:rPr lang="en-US" sz="6951">
                <a:solidFill>
                  <a:srgbClr val="026D53"/>
                </a:solidFill>
                <a:latin typeface="Poppins Ultra-Bold"/>
                <a:ea typeface="Poppins Ultra-Bold"/>
                <a:cs typeface="Poppins Ultra-Bold"/>
                <a:sym typeface="Poppins Ultra-Bold"/>
              </a:rPr>
              <a:t>PERSONAL ADMINISTRATIVO  2024</a:t>
            </a:r>
          </a:p>
        </p:txBody>
      </p:sp>
      <p:sp>
        <p:nvSpPr>
          <p:cNvPr id="4" name="Freeform 4"/>
          <p:cNvSpPr/>
          <p:nvPr/>
        </p:nvSpPr>
        <p:spPr>
          <a:xfrm rot="-5400000">
            <a:off x="11013858" y="2594868"/>
            <a:ext cx="10478661" cy="5288924"/>
          </a:xfrm>
          <a:custGeom>
            <a:avLst/>
            <a:gdLst/>
            <a:ahLst/>
            <a:cxnLst/>
            <a:rect l="l" t="t" r="r" b="b"/>
            <a:pathLst>
              <a:path w="10478661" h="5288924">
                <a:moveTo>
                  <a:pt x="0" y="0"/>
                </a:moveTo>
                <a:lnTo>
                  <a:pt x="10478661" y="0"/>
                </a:lnTo>
                <a:lnTo>
                  <a:pt x="10478661" y="5288925"/>
                </a:lnTo>
                <a:lnTo>
                  <a:pt x="0" y="5288925"/>
                </a:lnTo>
                <a:lnTo>
                  <a:pt x="0" y="0"/>
                </a:lnTo>
                <a:close/>
              </a:path>
            </a:pathLst>
          </a:custGeom>
          <a:blipFill>
            <a:blip r:embed="rId4">
              <a:extLst>
                <a:ext uri="{96DAC541-7B7A-43D3-8B79-37D633B846F1}">
                  <asvg:svgBlip xmlns:asvg="http://schemas.microsoft.com/office/drawing/2016/SVG/main" r:embed="rId5"/>
                </a:ext>
              </a:extLst>
            </a:blip>
            <a:stretch>
              <a:fillRect t="-14912"/>
            </a:stretch>
          </a:blipFill>
        </p:spPr>
      </p:sp>
      <p:sp>
        <p:nvSpPr>
          <p:cNvPr id="5" name="Freeform 5"/>
          <p:cNvSpPr/>
          <p:nvPr/>
        </p:nvSpPr>
        <p:spPr>
          <a:xfrm rot="-5400000">
            <a:off x="12919963" y="4509678"/>
            <a:ext cx="7622913" cy="3931730"/>
          </a:xfrm>
          <a:custGeom>
            <a:avLst/>
            <a:gdLst/>
            <a:ahLst/>
            <a:cxnLst/>
            <a:rect l="l" t="t" r="r" b="b"/>
            <a:pathLst>
              <a:path w="7622913" h="3931730">
                <a:moveTo>
                  <a:pt x="0" y="0"/>
                </a:moveTo>
                <a:lnTo>
                  <a:pt x="7622913" y="0"/>
                </a:lnTo>
                <a:lnTo>
                  <a:pt x="7622913" y="3931730"/>
                </a:lnTo>
                <a:lnTo>
                  <a:pt x="0" y="3931730"/>
                </a:lnTo>
                <a:lnTo>
                  <a:pt x="0" y="0"/>
                </a:lnTo>
                <a:close/>
              </a:path>
            </a:pathLst>
          </a:custGeom>
          <a:blipFill>
            <a:blip r:embed="rId6">
              <a:extLst>
                <a:ext uri="{96DAC541-7B7A-43D3-8B79-37D633B846F1}">
                  <asvg:svgBlip xmlns:asvg="http://schemas.microsoft.com/office/drawing/2016/SVG/main" r:embed="rId7"/>
                </a:ext>
              </a:extLst>
            </a:blip>
            <a:stretch>
              <a:fillRect t="-13863" r="-1255"/>
            </a:stretch>
          </a:blipFill>
        </p:spPr>
      </p:sp>
      <p:sp>
        <p:nvSpPr>
          <p:cNvPr id="6" name="TextBox 6"/>
          <p:cNvSpPr txBox="1"/>
          <p:nvPr/>
        </p:nvSpPr>
        <p:spPr>
          <a:xfrm>
            <a:off x="6830599" y="5027743"/>
            <a:ext cx="10152844" cy="1447800"/>
          </a:xfrm>
          <a:prstGeom prst="rect">
            <a:avLst/>
          </a:prstGeom>
        </p:spPr>
        <p:txBody>
          <a:bodyPr lIns="0" tIns="0" rIns="0" bIns="0" rtlCol="0" anchor="t">
            <a:spAutoFit/>
          </a:bodyPr>
          <a:lstStyle/>
          <a:p>
            <a:pPr algn="just">
              <a:lnSpc>
                <a:spcPts val="5557"/>
              </a:lnSpc>
            </a:pPr>
            <a:r>
              <a:rPr lang="en-US" sz="4630" dirty="0">
                <a:solidFill>
                  <a:srgbClr val="222222"/>
                </a:solidFill>
                <a:latin typeface="Poppins Bold"/>
                <a:ea typeface="Poppins Bold"/>
                <a:cs typeface="Poppins Bold"/>
                <a:sym typeface="Poppins Bold"/>
              </a:rPr>
              <a:t>SECRETARIA TESORERA</a:t>
            </a:r>
          </a:p>
          <a:p>
            <a:pPr algn="just">
              <a:lnSpc>
                <a:spcPts val="5557"/>
              </a:lnSpc>
              <a:spcBef>
                <a:spcPct val="0"/>
              </a:spcBef>
            </a:pPr>
            <a:r>
              <a:rPr lang="en-US" sz="4630" dirty="0">
                <a:solidFill>
                  <a:srgbClr val="222222"/>
                </a:solidFill>
                <a:latin typeface="Poppins Bold"/>
                <a:ea typeface="Poppins Bold"/>
                <a:cs typeface="Poppins Bold"/>
                <a:sym typeface="Poppins Bold"/>
              </a:rPr>
              <a:t>LIC. LUZ RIVERA</a:t>
            </a:r>
          </a:p>
        </p:txBody>
      </p:sp>
      <p:sp>
        <p:nvSpPr>
          <p:cNvPr id="7" name="TextBox 7"/>
          <p:cNvSpPr txBox="1"/>
          <p:nvPr/>
        </p:nvSpPr>
        <p:spPr>
          <a:xfrm>
            <a:off x="6839308" y="6811437"/>
            <a:ext cx="10152844" cy="1343025"/>
          </a:xfrm>
          <a:prstGeom prst="rect">
            <a:avLst/>
          </a:prstGeom>
        </p:spPr>
        <p:txBody>
          <a:bodyPr lIns="0" tIns="0" rIns="0" bIns="0" rtlCol="0" anchor="t">
            <a:spAutoFit/>
          </a:bodyPr>
          <a:lstStyle/>
          <a:p>
            <a:pPr algn="just">
              <a:lnSpc>
                <a:spcPts val="5197"/>
              </a:lnSpc>
            </a:pPr>
            <a:r>
              <a:rPr lang="en-US" sz="4330" dirty="0">
                <a:solidFill>
                  <a:srgbClr val="222222"/>
                </a:solidFill>
                <a:latin typeface="Poppins Bold"/>
                <a:ea typeface="Poppins Bold"/>
                <a:cs typeface="Poppins Bold"/>
                <a:sym typeface="Poppins Bold"/>
              </a:rPr>
              <a:t>COMUNICACIÓN</a:t>
            </a:r>
          </a:p>
          <a:p>
            <a:pPr algn="just">
              <a:lnSpc>
                <a:spcPts val="5197"/>
              </a:lnSpc>
              <a:spcBef>
                <a:spcPct val="0"/>
              </a:spcBef>
            </a:pPr>
            <a:r>
              <a:rPr lang="en-US" sz="4330" dirty="0">
                <a:solidFill>
                  <a:srgbClr val="222222"/>
                </a:solidFill>
                <a:latin typeface="Poppins Bold"/>
                <a:ea typeface="Poppins Bold"/>
                <a:cs typeface="Poppins Bold"/>
                <a:sym typeface="Poppins Bold"/>
              </a:rPr>
              <a:t>SR. MARCELO PÁRRAGA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5087" y="1955401"/>
            <a:ext cx="7334128" cy="8331599"/>
            <a:chOff x="0" y="0"/>
            <a:chExt cx="9778838" cy="11108799"/>
          </a:xfrm>
        </p:grpSpPr>
        <p:sp>
          <p:nvSpPr>
            <p:cNvPr id="3" name="Freeform 3"/>
            <p:cNvSpPr/>
            <p:nvPr/>
          </p:nvSpPr>
          <p:spPr>
            <a:xfrm>
              <a:off x="6105704" y="0"/>
              <a:ext cx="3673134" cy="3673134"/>
            </a:xfrm>
            <a:custGeom>
              <a:avLst/>
              <a:gdLst/>
              <a:ahLst/>
              <a:cxnLst/>
              <a:rect l="l" t="t" r="r" b="b"/>
              <a:pathLst>
                <a:path w="3673134" h="3673134">
                  <a:moveTo>
                    <a:pt x="0" y="0"/>
                  </a:moveTo>
                  <a:lnTo>
                    <a:pt x="3673134" y="0"/>
                  </a:lnTo>
                  <a:lnTo>
                    <a:pt x="3673134" y="3673134"/>
                  </a:lnTo>
                  <a:lnTo>
                    <a:pt x="0" y="3673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a:off x="6395115" y="289418"/>
              <a:ext cx="3094311" cy="3094299"/>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17" r="-117"/>
                </a:stretch>
              </a:blipFill>
            </p:spPr>
          </p:sp>
        </p:grpSp>
        <p:sp>
          <p:nvSpPr>
            <p:cNvPr id="6" name="Freeform 6"/>
            <p:cNvSpPr/>
            <p:nvPr/>
          </p:nvSpPr>
          <p:spPr>
            <a:xfrm>
              <a:off x="6105704" y="3610877"/>
              <a:ext cx="3673134" cy="3673134"/>
            </a:xfrm>
            <a:custGeom>
              <a:avLst/>
              <a:gdLst/>
              <a:ahLst/>
              <a:cxnLst/>
              <a:rect l="l" t="t" r="r" b="b"/>
              <a:pathLst>
                <a:path w="3673134" h="3673134">
                  <a:moveTo>
                    <a:pt x="0" y="0"/>
                  </a:moveTo>
                  <a:lnTo>
                    <a:pt x="3673134" y="0"/>
                  </a:lnTo>
                  <a:lnTo>
                    <a:pt x="3673134" y="3673134"/>
                  </a:lnTo>
                  <a:lnTo>
                    <a:pt x="0" y="3673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a:grpSpLocks noChangeAspect="1"/>
            </p:cNvGrpSpPr>
            <p:nvPr/>
          </p:nvGrpSpPr>
          <p:grpSpPr>
            <a:xfrm>
              <a:off x="6395115" y="4004623"/>
              <a:ext cx="3094311" cy="309429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t="-10806" b="-10806"/>
                </a:stretch>
              </a:blipFill>
            </p:spPr>
          </p:sp>
        </p:grpSp>
        <p:sp>
          <p:nvSpPr>
            <p:cNvPr id="9" name="Freeform 9"/>
            <p:cNvSpPr/>
            <p:nvPr/>
          </p:nvSpPr>
          <p:spPr>
            <a:xfrm>
              <a:off x="6105704" y="7435665"/>
              <a:ext cx="3673134" cy="3673134"/>
            </a:xfrm>
            <a:custGeom>
              <a:avLst/>
              <a:gdLst/>
              <a:ahLst/>
              <a:cxnLst/>
              <a:rect l="l" t="t" r="r" b="b"/>
              <a:pathLst>
                <a:path w="3673134" h="3673134">
                  <a:moveTo>
                    <a:pt x="0" y="0"/>
                  </a:moveTo>
                  <a:lnTo>
                    <a:pt x="3673134" y="0"/>
                  </a:lnTo>
                  <a:lnTo>
                    <a:pt x="3673134" y="3673134"/>
                  </a:lnTo>
                  <a:lnTo>
                    <a:pt x="0" y="36731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a:grpSpLocks noChangeAspect="1"/>
            </p:cNvGrpSpPr>
            <p:nvPr/>
          </p:nvGrpSpPr>
          <p:grpSpPr>
            <a:xfrm>
              <a:off x="6395115" y="7725083"/>
              <a:ext cx="3094311" cy="309429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19200" b="-19200"/>
                </a:stretch>
              </a:blipFill>
            </p:spPr>
          </p:sp>
        </p:grpSp>
        <p:sp>
          <p:nvSpPr>
            <p:cNvPr id="12" name="TextBox 12"/>
            <p:cNvSpPr txBox="1"/>
            <p:nvPr/>
          </p:nvSpPr>
          <p:spPr>
            <a:xfrm>
              <a:off x="0" y="1714343"/>
              <a:ext cx="6313531" cy="588187"/>
            </a:xfrm>
            <a:prstGeom prst="rect">
              <a:avLst/>
            </a:prstGeom>
          </p:spPr>
          <p:txBody>
            <a:bodyPr lIns="0" tIns="0" rIns="0" bIns="0" rtlCol="0" anchor="t">
              <a:spAutoFit/>
            </a:bodyPr>
            <a:lstStyle/>
            <a:p>
              <a:pPr algn="l">
                <a:lnSpc>
                  <a:spcPts val="3397"/>
                </a:lnSpc>
              </a:pPr>
              <a:r>
                <a:rPr lang="en-US" sz="2762">
                  <a:solidFill>
                    <a:srgbClr val="22856F"/>
                  </a:solidFill>
                  <a:latin typeface="Poppins Ultra-Bold"/>
                  <a:ea typeface="Poppins Ultra-Bold"/>
                  <a:cs typeface="Poppins Ultra-Bold"/>
                  <a:sym typeface="Poppins Ultra-Bold"/>
                </a:rPr>
                <a:t>Estadio Alonso Aguirre</a:t>
              </a:r>
            </a:p>
          </p:txBody>
        </p:sp>
      </p:grpSp>
      <p:sp>
        <p:nvSpPr>
          <p:cNvPr id="13" name="Freeform 13"/>
          <p:cNvSpPr/>
          <p:nvPr/>
        </p:nvSpPr>
        <p:spPr>
          <a:xfrm>
            <a:off x="14504449" y="1955401"/>
            <a:ext cx="2754851" cy="2754851"/>
          </a:xfrm>
          <a:custGeom>
            <a:avLst/>
            <a:gdLst/>
            <a:ahLst/>
            <a:cxnLst/>
            <a:rect l="l" t="t" r="r" b="b"/>
            <a:pathLst>
              <a:path w="2754851" h="2754851">
                <a:moveTo>
                  <a:pt x="0" y="0"/>
                </a:moveTo>
                <a:lnTo>
                  <a:pt x="2754851" y="0"/>
                </a:lnTo>
                <a:lnTo>
                  <a:pt x="2754851" y="2754850"/>
                </a:lnTo>
                <a:lnTo>
                  <a:pt x="0" y="2754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4" name="Group 14"/>
          <p:cNvGrpSpPr>
            <a:grpSpLocks noChangeAspect="1"/>
          </p:cNvGrpSpPr>
          <p:nvPr/>
        </p:nvGrpSpPr>
        <p:grpSpPr>
          <a:xfrm>
            <a:off x="14721508" y="2172464"/>
            <a:ext cx="2320733" cy="2320724"/>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17564" b="-17564"/>
              </a:stretch>
            </a:blipFill>
          </p:spPr>
        </p:sp>
      </p:grpSp>
      <p:sp>
        <p:nvSpPr>
          <p:cNvPr id="16" name="Freeform 16"/>
          <p:cNvSpPr/>
          <p:nvPr/>
        </p:nvSpPr>
        <p:spPr>
          <a:xfrm>
            <a:off x="14504449" y="4663559"/>
            <a:ext cx="2754851" cy="2754851"/>
          </a:xfrm>
          <a:custGeom>
            <a:avLst/>
            <a:gdLst/>
            <a:ahLst/>
            <a:cxnLst/>
            <a:rect l="l" t="t" r="r" b="b"/>
            <a:pathLst>
              <a:path w="2754851" h="2754851">
                <a:moveTo>
                  <a:pt x="0" y="0"/>
                </a:moveTo>
                <a:lnTo>
                  <a:pt x="2754851" y="0"/>
                </a:lnTo>
                <a:lnTo>
                  <a:pt x="2754851" y="2754850"/>
                </a:lnTo>
                <a:lnTo>
                  <a:pt x="0" y="2754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a:grpSpLocks noChangeAspect="1"/>
          </p:cNvGrpSpPr>
          <p:nvPr/>
        </p:nvGrpSpPr>
        <p:grpSpPr>
          <a:xfrm>
            <a:off x="14721508" y="4958868"/>
            <a:ext cx="2320733" cy="2320724"/>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13813" b="-13813"/>
              </a:stretch>
            </a:blipFill>
          </p:spPr>
        </p:sp>
      </p:grpSp>
      <p:sp>
        <p:nvSpPr>
          <p:cNvPr id="19" name="Freeform 19"/>
          <p:cNvSpPr/>
          <p:nvPr/>
        </p:nvSpPr>
        <p:spPr>
          <a:xfrm>
            <a:off x="14504449" y="7532149"/>
            <a:ext cx="2754851" cy="2754851"/>
          </a:xfrm>
          <a:custGeom>
            <a:avLst/>
            <a:gdLst/>
            <a:ahLst/>
            <a:cxnLst/>
            <a:rect l="l" t="t" r="r" b="b"/>
            <a:pathLst>
              <a:path w="2754851" h="2754851">
                <a:moveTo>
                  <a:pt x="0" y="0"/>
                </a:moveTo>
                <a:lnTo>
                  <a:pt x="2754851" y="0"/>
                </a:lnTo>
                <a:lnTo>
                  <a:pt x="2754851" y="2754851"/>
                </a:lnTo>
                <a:lnTo>
                  <a:pt x="0" y="2754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20"/>
          <p:cNvGrpSpPr>
            <a:grpSpLocks noChangeAspect="1"/>
          </p:cNvGrpSpPr>
          <p:nvPr/>
        </p:nvGrpSpPr>
        <p:grpSpPr>
          <a:xfrm>
            <a:off x="14721508" y="7749213"/>
            <a:ext cx="2320733" cy="232072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13616" b="-13616"/>
              </a:stretch>
            </a:blipFill>
          </p:spPr>
        </p:sp>
      </p:grpSp>
      <p:sp>
        <p:nvSpPr>
          <p:cNvPr id="22" name="TextBox 22"/>
          <p:cNvSpPr txBox="1"/>
          <p:nvPr/>
        </p:nvSpPr>
        <p:spPr>
          <a:xfrm>
            <a:off x="385087" y="417657"/>
            <a:ext cx="17517826" cy="1449243"/>
          </a:xfrm>
          <a:prstGeom prst="rect">
            <a:avLst/>
          </a:prstGeom>
        </p:spPr>
        <p:txBody>
          <a:bodyPr lIns="0" tIns="0" rIns="0" bIns="0" rtlCol="0" anchor="t">
            <a:spAutoFit/>
          </a:bodyPr>
          <a:lstStyle/>
          <a:p>
            <a:pPr algn="ctr">
              <a:lnSpc>
                <a:spcPts val="5682"/>
              </a:lnSpc>
              <a:spcBef>
                <a:spcPct val="0"/>
              </a:spcBef>
            </a:pPr>
            <a:r>
              <a:rPr lang="en-US" sz="4735" dirty="0">
                <a:solidFill>
                  <a:srgbClr val="026D53"/>
                </a:solidFill>
                <a:latin typeface="Poppins Ultra-Bold"/>
                <a:ea typeface="Poppins Ultra-Bold"/>
                <a:cs typeface="Poppins Ultra-Bold"/>
                <a:sym typeface="Poppins Ultra-Bold"/>
              </a:rPr>
              <a:t>ALCANTARILLADOS, Y MATERIAL PETREO PARA DIFERENTES BARRIOS Y SECTORES DE LA PARROQUIA</a:t>
            </a:r>
          </a:p>
        </p:txBody>
      </p:sp>
      <p:sp>
        <p:nvSpPr>
          <p:cNvPr id="23" name="TextBox 23"/>
          <p:cNvSpPr txBox="1"/>
          <p:nvPr/>
        </p:nvSpPr>
        <p:spPr>
          <a:xfrm>
            <a:off x="385087" y="5687931"/>
            <a:ext cx="5609798" cy="828438"/>
          </a:xfrm>
          <a:prstGeom prst="rect">
            <a:avLst/>
          </a:prstGeom>
        </p:spPr>
        <p:txBody>
          <a:bodyPr lIns="0" tIns="0" rIns="0" bIns="0" rtlCol="0" anchor="t">
            <a:spAutoFit/>
          </a:bodyPr>
          <a:lstStyle/>
          <a:p>
            <a:pPr algn="l">
              <a:lnSpc>
                <a:spcPts val="3151"/>
              </a:lnSpc>
            </a:pPr>
            <a:r>
              <a:rPr lang="en-US" sz="2562" dirty="0">
                <a:solidFill>
                  <a:srgbClr val="22856F"/>
                </a:solidFill>
                <a:latin typeface="Poppins Ultra-Bold"/>
                <a:ea typeface="Poppins Ultra-Bold"/>
                <a:cs typeface="Poppins Ultra-Bold"/>
                <a:sym typeface="Poppins Ultra-Bold"/>
              </a:rPr>
              <a:t>Nuestra </a:t>
            </a:r>
            <a:r>
              <a:rPr lang="en-US" sz="2562" dirty="0" err="1">
                <a:solidFill>
                  <a:srgbClr val="22856F"/>
                </a:solidFill>
                <a:latin typeface="Poppins Ultra-Bold"/>
                <a:ea typeface="Poppins Ultra-Bold"/>
                <a:cs typeface="Poppins Ultra-Bold"/>
                <a:sym typeface="Poppins Ultra-Bold"/>
              </a:rPr>
              <a:t>Señora</a:t>
            </a:r>
            <a:r>
              <a:rPr lang="en-US" sz="2562" dirty="0">
                <a:solidFill>
                  <a:srgbClr val="22856F"/>
                </a:solidFill>
                <a:latin typeface="Poppins Ultra-Bold"/>
                <a:ea typeface="Poppins Ultra-Bold"/>
                <a:cs typeface="Poppins Ultra-Bold"/>
                <a:sym typeface="Poppins Ultra-Bold"/>
              </a:rPr>
              <a:t> del Cisne</a:t>
            </a:r>
          </a:p>
          <a:p>
            <a:pPr algn="l">
              <a:lnSpc>
                <a:spcPts val="3151"/>
              </a:lnSpc>
            </a:pPr>
            <a:endParaRPr lang="en-US" sz="2562" dirty="0">
              <a:solidFill>
                <a:srgbClr val="22856F"/>
              </a:solidFill>
              <a:latin typeface="Poppins Ultra-Bold"/>
              <a:ea typeface="Poppins Ultra-Bold"/>
              <a:cs typeface="Poppins Ultra-Bold"/>
              <a:sym typeface="Poppins Ultra-Bold"/>
            </a:endParaRPr>
          </a:p>
        </p:txBody>
      </p:sp>
      <p:sp>
        <p:nvSpPr>
          <p:cNvPr id="24" name="TextBox 24"/>
          <p:cNvSpPr txBox="1"/>
          <p:nvPr/>
        </p:nvSpPr>
        <p:spPr>
          <a:xfrm>
            <a:off x="385087" y="8238038"/>
            <a:ext cx="4793833" cy="1020262"/>
          </a:xfrm>
          <a:prstGeom prst="rect">
            <a:avLst/>
          </a:prstGeom>
        </p:spPr>
        <p:txBody>
          <a:bodyPr lIns="0" tIns="0" rIns="0" bIns="0" rtlCol="0" anchor="t">
            <a:spAutoFit/>
          </a:bodyPr>
          <a:lstStyle/>
          <a:p>
            <a:pPr algn="l">
              <a:lnSpc>
                <a:spcPts val="2659"/>
              </a:lnSpc>
            </a:pPr>
            <a:r>
              <a:rPr lang="en-US" sz="2162">
                <a:solidFill>
                  <a:srgbClr val="22856F"/>
                </a:solidFill>
                <a:latin typeface="Poppins Ultra-Bold"/>
                <a:ea typeface="Poppins Ultra-Bold"/>
                <a:cs typeface="Poppins Ultra-Bold"/>
                <a:sym typeface="Poppins Ultra-Bold"/>
              </a:rPr>
              <a:t>Complejo Deportivo Dr, David Lopez</a:t>
            </a:r>
          </a:p>
          <a:p>
            <a:pPr algn="l">
              <a:lnSpc>
                <a:spcPts val="2659"/>
              </a:lnSpc>
            </a:pPr>
            <a:endParaRPr lang="en-US" sz="2162">
              <a:solidFill>
                <a:srgbClr val="22856F"/>
              </a:solidFill>
              <a:latin typeface="Poppins Ultra-Bold"/>
              <a:ea typeface="Poppins Ultra-Bold"/>
              <a:cs typeface="Poppins Ultra-Bold"/>
              <a:sym typeface="Poppins Ultra-Bold"/>
            </a:endParaRPr>
          </a:p>
        </p:txBody>
      </p:sp>
      <p:sp>
        <p:nvSpPr>
          <p:cNvPr id="25" name="TextBox 25"/>
          <p:cNvSpPr txBox="1"/>
          <p:nvPr/>
        </p:nvSpPr>
        <p:spPr>
          <a:xfrm>
            <a:off x="9925172" y="3231633"/>
            <a:ext cx="4735148" cy="450665"/>
          </a:xfrm>
          <a:prstGeom prst="rect">
            <a:avLst/>
          </a:prstGeom>
        </p:spPr>
        <p:txBody>
          <a:bodyPr lIns="0" tIns="0" rIns="0" bIns="0" rtlCol="0" anchor="t">
            <a:spAutoFit/>
          </a:bodyPr>
          <a:lstStyle/>
          <a:p>
            <a:pPr algn="l">
              <a:lnSpc>
                <a:spcPts val="3397"/>
              </a:lnSpc>
            </a:pPr>
            <a:r>
              <a:rPr lang="en-US" sz="2762">
                <a:solidFill>
                  <a:srgbClr val="22856F"/>
                </a:solidFill>
                <a:latin typeface="Poppins Ultra-Bold"/>
                <a:ea typeface="Poppins Ultra-Bold"/>
                <a:cs typeface="Poppins Ultra-Bold"/>
                <a:sym typeface="Poppins Ultra-Bold"/>
              </a:rPr>
              <a:t>Barrio Jalupana</a:t>
            </a:r>
          </a:p>
        </p:txBody>
      </p:sp>
      <p:sp>
        <p:nvSpPr>
          <p:cNvPr id="26" name="TextBox 26"/>
          <p:cNvSpPr txBox="1"/>
          <p:nvPr/>
        </p:nvSpPr>
        <p:spPr>
          <a:xfrm>
            <a:off x="9769301" y="5876818"/>
            <a:ext cx="4735148" cy="450665"/>
          </a:xfrm>
          <a:prstGeom prst="rect">
            <a:avLst/>
          </a:prstGeom>
        </p:spPr>
        <p:txBody>
          <a:bodyPr lIns="0" tIns="0" rIns="0" bIns="0" rtlCol="0" anchor="t">
            <a:spAutoFit/>
          </a:bodyPr>
          <a:lstStyle/>
          <a:p>
            <a:pPr algn="l">
              <a:lnSpc>
                <a:spcPts val="3397"/>
              </a:lnSpc>
            </a:pPr>
            <a:r>
              <a:rPr lang="en-US" sz="2762">
                <a:solidFill>
                  <a:srgbClr val="22856F"/>
                </a:solidFill>
                <a:latin typeface="Poppins Ultra-Bold"/>
                <a:ea typeface="Poppins Ultra-Bold"/>
                <a:cs typeface="Poppins Ultra-Bold"/>
                <a:sym typeface="Poppins Ultra-Bold"/>
              </a:rPr>
              <a:t>San Pedro de Pilopata</a:t>
            </a:r>
          </a:p>
        </p:txBody>
      </p:sp>
      <p:sp>
        <p:nvSpPr>
          <p:cNvPr id="27" name="TextBox 27"/>
          <p:cNvSpPr txBox="1"/>
          <p:nvPr/>
        </p:nvSpPr>
        <p:spPr>
          <a:xfrm>
            <a:off x="9769301" y="8871475"/>
            <a:ext cx="4735148" cy="450665"/>
          </a:xfrm>
          <a:prstGeom prst="rect">
            <a:avLst/>
          </a:prstGeom>
        </p:spPr>
        <p:txBody>
          <a:bodyPr lIns="0" tIns="0" rIns="0" bIns="0" rtlCol="0" anchor="t">
            <a:spAutoFit/>
          </a:bodyPr>
          <a:lstStyle/>
          <a:p>
            <a:pPr algn="l">
              <a:lnSpc>
                <a:spcPts val="3397"/>
              </a:lnSpc>
            </a:pPr>
            <a:r>
              <a:rPr lang="en-US" sz="2762">
                <a:solidFill>
                  <a:srgbClr val="22856F"/>
                </a:solidFill>
                <a:latin typeface="Poppins Ultra-Bold"/>
                <a:ea typeface="Poppins Ultra-Bold"/>
                <a:cs typeface="Poppins Ultra-Bold"/>
                <a:sym typeface="Poppins Ultra-Bold"/>
              </a:rPr>
              <a:t>Quebrada Valderrama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224198" y="1181100"/>
            <a:ext cx="15839604" cy="1346522"/>
          </a:xfrm>
          <a:prstGeom prst="rect">
            <a:avLst/>
          </a:prstGeom>
        </p:spPr>
        <p:txBody>
          <a:bodyPr wrap="square" lIns="0" tIns="0" rIns="0" bIns="0" rtlCol="0" anchor="t">
            <a:spAutoFit/>
          </a:bodyPr>
          <a:lstStyle/>
          <a:p>
            <a:pPr algn="ctr">
              <a:lnSpc>
                <a:spcPts val="3545"/>
              </a:lnSpc>
              <a:spcBef>
                <a:spcPct val="0"/>
              </a:spcBef>
            </a:pPr>
            <a:r>
              <a:rPr lang="es-MX" sz="2954" dirty="0">
                <a:solidFill>
                  <a:srgbClr val="222222"/>
                </a:solidFill>
                <a:latin typeface="Poppins Medium"/>
                <a:ea typeface="Poppins Medium"/>
                <a:cs typeface="Poppins Medium"/>
                <a:sym typeface="Poppins Medium"/>
              </a:rPr>
              <a:t>Se está realizando los trabajos de mantenimientos periódicos de los diferentes espacios públicos y áreas deportivas atendiendo a todos los barrios que pertenecen a la parroquia de Uyumbicho.</a:t>
            </a:r>
            <a:endParaRPr lang="en-US" sz="2954" dirty="0">
              <a:solidFill>
                <a:srgbClr val="222222"/>
              </a:solidFill>
              <a:latin typeface="Poppins Medium"/>
              <a:ea typeface="Poppins Medium"/>
              <a:cs typeface="Poppins Medium"/>
              <a:sym typeface="Poppins Medium"/>
            </a:endParaRPr>
          </a:p>
        </p:txBody>
      </p:sp>
      <p:pic>
        <p:nvPicPr>
          <p:cNvPr id="6" name="Imagen 5">
            <a:extLst>
              <a:ext uri="{FF2B5EF4-FFF2-40B4-BE49-F238E27FC236}">
                <a16:creationId xmlns:a16="http://schemas.microsoft.com/office/drawing/2014/main" id="{7D8FFD03-1701-EAAC-54C8-FA55C91B4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467100"/>
            <a:ext cx="3621882" cy="6438900"/>
          </a:xfrm>
          <a:prstGeom prst="rect">
            <a:avLst/>
          </a:prstGeom>
        </p:spPr>
      </p:pic>
      <p:pic>
        <p:nvPicPr>
          <p:cNvPr id="1026" name="Picture 2" descr="No hay ninguna descripción de la foto disponible.">
            <a:extLst>
              <a:ext uri="{FF2B5EF4-FFF2-40B4-BE49-F238E27FC236}">
                <a16:creationId xmlns:a16="http://schemas.microsoft.com/office/drawing/2014/main" id="{EDFAE5A5-81F2-B817-0661-822660A7E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467100"/>
            <a:ext cx="3621882" cy="6438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hay ninguna descripción de la foto disponible.">
            <a:extLst>
              <a:ext uri="{FF2B5EF4-FFF2-40B4-BE49-F238E27FC236}">
                <a16:creationId xmlns:a16="http://schemas.microsoft.com/office/drawing/2014/main" id="{3C7D46D6-132D-78EA-31A3-B8C44416C0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69" r="13226"/>
          <a:stretch>
            <a:fillRect/>
          </a:stretch>
        </p:blipFill>
        <p:spPr bwMode="auto">
          <a:xfrm>
            <a:off x="10668000" y="3429000"/>
            <a:ext cx="5271762" cy="6438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hay ninguna descripción de la foto disponible.">
            <a:extLst>
              <a:ext uri="{FF2B5EF4-FFF2-40B4-BE49-F238E27FC236}">
                <a16:creationId xmlns:a16="http://schemas.microsoft.com/office/drawing/2014/main" id="{56047608-498A-2B40-5378-C48CA0F359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75" y="3619500"/>
            <a:ext cx="6149318" cy="4099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hay ninguna descripción de la foto disponible.">
            <a:extLst>
              <a:ext uri="{FF2B5EF4-FFF2-40B4-BE49-F238E27FC236}">
                <a16:creationId xmlns:a16="http://schemas.microsoft.com/office/drawing/2014/main" id="{FB3AADF0-1A78-6D92-8B64-D69DAF7692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606"/>
          <a:stretch>
            <a:fillRect/>
          </a:stretch>
        </p:blipFill>
        <p:spPr bwMode="auto">
          <a:xfrm>
            <a:off x="7162800" y="3619500"/>
            <a:ext cx="5211545" cy="6432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hay ninguna descripción de la foto disponible.">
            <a:extLst>
              <a:ext uri="{FF2B5EF4-FFF2-40B4-BE49-F238E27FC236}">
                <a16:creationId xmlns:a16="http://schemas.microsoft.com/office/drawing/2014/main" id="{12182EA5-8D72-9394-70B5-D39FAC4A9B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62"/>
          <a:stretch>
            <a:fillRect/>
          </a:stretch>
        </p:blipFill>
        <p:spPr bwMode="auto">
          <a:xfrm>
            <a:off x="12635352" y="3619499"/>
            <a:ext cx="4446239" cy="64328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BA4997E7-6108-BA64-E866-BF4049711FE8}"/>
              </a:ext>
            </a:extLst>
          </p:cNvPr>
          <p:cNvSpPr txBox="1"/>
          <p:nvPr/>
        </p:nvSpPr>
        <p:spPr>
          <a:xfrm>
            <a:off x="1224198" y="1181100"/>
            <a:ext cx="15839604" cy="1346522"/>
          </a:xfrm>
          <a:prstGeom prst="rect">
            <a:avLst/>
          </a:prstGeom>
        </p:spPr>
        <p:txBody>
          <a:bodyPr wrap="square" lIns="0" tIns="0" rIns="0" bIns="0" rtlCol="0" anchor="t">
            <a:spAutoFit/>
          </a:bodyPr>
          <a:lstStyle/>
          <a:p>
            <a:pPr algn="just">
              <a:lnSpc>
                <a:spcPts val="3545"/>
              </a:lnSpc>
              <a:spcBef>
                <a:spcPct val="0"/>
              </a:spcBef>
            </a:pPr>
            <a:r>
              <a:rPr lang="es-MX" sz="2954" dirty="0">
                <a:solidFill>
                  <a:srgbClr val="222222"/>
                </a:solidFill>
                <a:latin typeface="Poppins Medium"/>
                <a:ea typeface="Poppins Medium"/>
                <a:cs typeface="Poppins Medium"/>
                <a:sym typeface="Poppins Medium"/>
              </a:rPr>
              <a:t>Se brinda mantenimiento oportuno de las quebradas que cruzan por nuestra parroquia así como la limpieza oportuna de derrumbes que se han producido por el invierno.</a:t>
            </a:r>
            <a:endParaRPr lang="en-US" sz="2954" dirty="0">
              <a:solidFill>
                <a:srgbClr val="222222"/>
              </a:solidFill>
              <a:latin typeface="Poppins Medium"/>
              <a:ea typeface="Poppins Medium"/>
              <a:cs typeface="Poppins Medium"/>
              <a:sym typeface="Poppins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0380-D626-A88D-7AF8-8A044AE9ABE2}"/>
            </a:ext>
          </a:extLst>
        </p:cNvPr>
        <p:cNvGrpSpPr/>
        <p:nvPr/>
      </p:nvGrpSpPr>
      <p:grpSpPr>
        <a:xfrm>
          <a:off x="0" y="0"/>
          <a:ext cx="0" cy="0"/>
          <a:chOff x="0" y="0"/>
          <a:chExt cx="0" cy="0"/>
        </a:xfrm>
      </p:grpSpPr>
      <p:pic>
        <p:nvPicPr>
          <p:cNvPr id="3074" name="Picture 2" descr="No hay ninguna descripción de la foto disponible.">
            <a:extLst>
              <a:ext uri="{FF2B5EF4-FFF2-40B4-BE49-F238E27FC236}">
                <a16:creationId xmlns:a16="http://schemas.microsoft.com/office/drawing/2014/main" id="{B67142DB-5340-D05E-643A-AE3EEF41B8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704"/>
          <a:stretch>
            <a:fillRect/>
          </a:stretch>
        </p:blipFill>
        <p:spPr bwMode="auto">
          <a:xfrm>
            <a:off x="723900" y="2645129"/>
            <a:ext cx="5783263" cy="6819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hay ninguna descripción de la foto disponible.">
            <a:extLst>
              <a:ext uri="{FF2B5EF4-FFF2-40B4-BE49-F238E27FC236}">
                <a16:creationId xmlns:a16="http://schemas.microsoft.com/office/drawing/2014/main" id="{C5491B2E-CD49-190E-4A80-4D89F1166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1" t="12222" b="23333"/>
          <a:stretch>
            <a:fillRect/>
          </a:stretch>
        </p:blipFill>
        <p:spPr bwMode="auto">
          <a:xfrm>
            <a:off x="6980239" y="2626079"/>
            <a:ext cx="4800600" cy="68131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hay ninguna descripción de la foto disponible.">
            <a:extLst>
              <a:ext uri="{FF2B5EF4-FFF2-40B4-BE49-F238E27FC236}">
                <a16:creationId xmlns:a16="http://schemas.microsoft.com/office/drawing/2014/main" id="{FFD43BEE-233A-A107-FE2E-EA40301DE3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79" b="27186"/>
          <a:stretch>
            <a:fillRect/>
          </a:stretch>
        </p:blipFill>
        <p:spPr bwMode="auto">
          <a:xfrm>
            <a:off x="12253913" y="2626079"/>
            <a:ext cx="5500687" cy="6937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758E3B87-FA6E-75A8-F821-FA2022CED4E3}"/>
              </a:ext>
            </a:extLst>
          </p:cNvPr>
          <p:cNvSpPr txBox="1"/>
          <p:nvPr/>
        </p:nvSpPr>
        <p:spPr>
          <a:xfrm>
            <a:off x="1224198" y="266700"/>
            <a:ext cx="15839604" cy="2244204"/>
          </a:xfrm>
          <a:prstGeom prst="rect">
            <a:avLst/>
          </a:prstGeom>
        </p:spPr>
        <p:txBody>
          <a:bodyPr wrap="square" lIns="0" tIns="0" rIns="0" bIns="0" rtlCol="0" anchor="t">
            <a:spAutoFit/>
          </a:bodyPr>
          <a:lstStyle/>
          <a:p>
            <a:pPr algn="just">
              <a:lnSpc>
                <a:spcPts val="3545"/>
              </a:lnSpc>
              <a:spcBef>
                <a:spcPct val="0"/>
              </a:spcBef>
            </a:pPr>
            <a:r>
              <a:rPr lang="es-MX" sz="2954" dirty="0">
                <a:solidFill>
                  <a:srgbClr val="222222"/>
                </a:solidFill>
                <a:latin typeface="Poppins Medium"/>
                <a:ea typeface="Poppins Medium"/>
                <a:cs typeface="Poppins Medium"/>
                <a:sym typeface="Poppins Medium"/>
              </a:rPr>
              <a:t>Se gestionó ante la empresa eléctrica se realizó la instalación de nuevas redes y dotación de alumbrado público en dos pasajes del barrio San Cristóbal. </a:t>
            </a:r>
          </a:p>
          <a:p>
            <a:pPr algn="just">
              <a:lnSpc>
                <a:spcPts val="3545"/>
              </a:lnSpc>
              <a:spcBef>
                <a:spcPct val="0"/>
              </a:spcBef>
            </a:pPr>
            <a:endParaRPr lang="es-MX" sz="2954" dirty="0">
              <a:solidFill>
                <a:srgbClr val="222222"/>
              </a:solidFill>
              <a:latin typeface="Poppins Medium"/>
              <a:ea typeface="Poppins Medium"/>
              <a:cs typeface="Poppins Medium"/>
              <a:sym typeface="Poppins Medium"/>
            </a:endParaRPr>
          </a:p>
          <a:p>
            <a:pPr algn="just">
              <a:lnSpc>
                <a:spcPts val="3545"/>
              </a:lnSpc>
              <a:spcBef>
                <a:spcPct val="0"/>
              </a:spcBef>
            </a:pPr>
            <a:r>
              <a:rPr lang="es-MX" sz="2954" dirty="0">
                <a:solidFill>
                  <a:srgbClr val="222222"/>
                </a:solidFill>
                <a:latin typeface="Poppins Medium"/>
                <a:ea typeface="Poppins Medium"/>
                <a:cs typeface="Poppins Medium"/>
                <a:sym typeface="Poppins Medium"/>
              </a:rPr>
              <a:t>Se realizó el cambio de lámparas de alumbrado públicos en diferentes sectores de la parroquia obteniendo mayor claridad en las vías.</a:t>
            </a:r>
            <a:endParaRPr lang="en-US" sz="2954" dirty="0">
              <a:solidFill>
                <a:srgbClr val="222222"/>
              </a:solidFill>
              <a:latin typeface="Poppins Medium"/>
              <a:ea typeface="Poppins Medium"/>
              <a:cs typeface="Poppins Medium"/>
              <a:sym typeface="Poppins Medium"/>
            </a:endParaRPr>
          </a:p>
        </p:txBody>
      </p:sp>
    </p:spTree>
    <p:extLst>
      <p:ext uri="{BB962C8B-B14F-4D97-AF65-F5344CB8AC3E}">
        <p14:creationId xmlns:p14="http://schemas.microsoft.com/office/powerpoint/2010/main" val="3004525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9726" y="0"/>
            <a:ext cx="13868547" cy="10287000"/>
          </a:xfrm>
          <a:custGeom>
            <a:avLst/>
            <a:gdLst/>
            <a:ahLst/>
            <a:cxnLst/>
            <a:rect l="l" t="t" r="r" b="b"/>
            <a:pathLst>
              <a:path w="13868547" h="10287000">
                <a:moveTo>
                  <a:pt x="0" y="0"/>
                </a:moveTo>
                <a:lnTo>
                  <a:pt x="13868548" y="0"/>
                </a:lnTo>
                <a:lnTo>
                  <a:pt x="13868548" y="10287000"/>
                </a:lnTo>
                <a:lnTo>
                  <a:pt x="0" y="10287000"/>
                </a:lnTo>
                <a:lnTo>
                  <a:pt x="0" y="0"/>
                </a:lnTo>
                <a:close/>
              </a:path>
            </a:pathLst>
          </a:custGeom>
          <a:blipFill>
            <a:blip r:embed="rId2"/>
            <a:stretch>
              <a:fillRect/>
            </a:stretch>
          </a:blipFill>
        </p:spPr>
      </p:sp>
      <p:sp>
        <p:nvSpPr>
          <p:cNvPr id="3" name="Freeform 3"/>
          <p:cNvSpPr/>
          <p:nvPr/>
        </p:nvSpPr>
        <p:spPr>
          <a:xfrm>
            <a:off x="2362126" y="152400"/>
            <a:ext cx="13868547" cy="10287000"/>
          </a:xfrm>
          <a:custGeom>
            <a:avLst/>
            <a:gdLst/>
            <a:ahLst/>
            <a:cxnLst/>
            <a:rect l="l" t="t" r="r" b="b"/>
            <a:pathLst>
              <a:path w="13868547" h="10287000">
                <a:moveTo>
                  <a:pt x="0" y="0"/>
                </a:moveTo>
                <a:lnTo>
                  <a:pt x="13868548" y="0"/>
                </a:lnTo>
                <a:lnTo>
                  <a:pt x="13868548" y="10287000"/>
                </a:lnTo>
                <a:lnTo>
                  <a:pt x="0" y="10287000"/>
                </a:lnTo>
                <a:lnTo>
                  <a:pt x="0" y="0"/>
                </a:lnTo>
                <a:close/>
              </a:path>
            </a:pathLst>
          </a:custGeom>
          <a:blipFill>
            <a:blip r:embed="rId2"/>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DB631B-E629-721E-C034-BE8ED88E8AE9}"/>
              </a:ext>
            </a:extLst>
          </p:cNvPr>
          <p:cNvPicPr>
            <a:picLocks noChangeAspect="1"/>
          </p:cNvPicPr>
          <p:nvPr/>
        </p:nvPicPr>
        <p:blipFill>
          <a:blip r:embed="rId2"/>
          <a:stretch>
            <a:fillRect/>
          </a:stretch>
        </p:blipFill>
        <p:spPr>
          <a:xfrm>
            <a:off x="1676400" y="1181100"/>
            <a:ext cx="15555191"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F657D0-9ABF-02E4-EDDC-73FE4D9C9B31}"/>
              </a:ext>
            </a:extLst>
          </p:cNvPr>
          <p:cNvPicPr>
            <a:picLocks noChangeAspect="1"/>
          </p:cNvPicPr>
          <p:nvPr/>
        </p:nvPicPr>
        <p:blipFill>
          <a:blip r:embed="rId2"/>
          <a:stretch>
            <a:fillRect/>
          </a:stretch>
        </p:blipFill>
        <p:spPr>
          <a:xfrm>
            <a:off x="914400" y="1028700"/>
            <a:ext cx="16225661" cy="8839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77479" y="923925"/>
            <a:ext cx="12315225" cy="936627"/>
          </a:xfrm>
          <a:prstGeom prst="rect">
            <a:avLst/>
          </a:prstGeom>
        </p:spPr>
        <p:txBody>
          <a:bodyPr lIns="0" tIns="0" rIns="0" bIns="0" rtlCol="0" anchor="t">
            <a:spAutoFit/>
          </a:bodyPr>
          <a:lstStyle/>
          <a:p>
            <a:pPr algn="ctr">
              <a:lnSpc>
                <a:spcPts val="7699"/>
              </a:lnSpc>
            </a:pPr>
            <a:r>
              <a:rPr lang="en-US" sz="5499">
                <a:solidFill>
                  <a:srgbClr val="034D3B"/>
                </a:solidFill>
                <a:latin typeface="Trocchi"/>
                <a:ea typeface="Trocchi"/>
                <a:cs typeface="Trocchi"/>
                <a:sym typeface="Trocchi"/>
              </a:rPr>
              <a:t>PREGUNTAS DE LA CIUDADANIA </a:t>
            </a:r>
          </a:p>
        </p:txBody>
      </p:sp>
      <p:pic>
        <p:nvPicPr>
          <p:cNvPr id="7" name="Imagen 6">
            <a:extLst>
              <a:ext uri="{FF2B5EF4-FFF2-40B4-BE49-F238E27FC236}">
                <a16:creationId xmlns:a16="http://schemas.microsoft.com/office/drawing/2014/main" id="{0FC7187A-3DF4-9E57-2261-E065CC26B302}"/>
              </a:ext>
            </a:extLst>
          </p:cNvPr>
          <p:cNvPicPr>
            <a:picLocks noChangeAspect="1"/>
          </p:cNvPicPr>
          <p:nvPr/>
        </p:nvPicPr>
        <p:blipFill>
          <a:blip r:embed="rId2"/>
          <a:stretch>
            <a:fillRect/>
          </a:stretch>
        </p:blipFill>
        <p:spPr>
          <a:xfrm>
            <a:off x="1066800" y="2095500"/>
            <a:ext cx="13411200" cy="798425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EFF"/>
        </a:solidFill>
        <a:effectLst/>
      </p:bgPr>
    </p:bg>
    <p:spTree>
      <p:nvGrpSpPr>
        <p:cNvPr id="1" name=""/>
        <p:cNvGrpSpPr/>
        <p:nvPr/>
      </p:nvGrpSpPr>
      <p:grpSpPr>
        <a:xfrm>
          <a:off x="0" y="0"/>
          <a:ext cx="0" cy="0"/>
          <a:chOff x="0" y="0"/>
          <a:chExt cx="0" cy="0"/>
        </a:xfrm>
      </p:grpSpPr>
      <p:grpSp>
        <p:nvGrpSpPr>
          <p:cNvPr id="2" name="Group 2"/>
          <p:cNvGrpSpPr/>
          <p:nvPr/>
        </p:nvGrpSpPr>
        <p:grpSpPr>
          <a:xfrm>
            <a:off x="10891233" y="-1619421"/>
            <a:ext cx="11629451" cy="12987957"/>
            <a:chOff x="0" y="0"/>
            <a:chExt cx="15505934" cy="17317275"/>
          </a:xfrm>
        </p:grpSpPr>
        <p:grpSp>
          <p:nvGrpSpPr>
            <p:cNvPr id="3" name="Group 3"/>
            <p:cNvGrpSpPr>
              <a:grpSpLocks noChangeAspect="1"/>
            </p:cNvGrpSpPr>
            <p:nvPr/>
          </p:nvGrpSpPr>
          <p:grpSpPr>
            <a:xfrm>
              <a:off x="4938287" y="1619161"/>
              <a:ext cx="10567647" cy="14078953"/>
              <a:chOff x="0" y="0"/>
              <a:chExt cx="5300129" cy="7061200"/>
            </a:xfrm>
          </p:grpSpPr>
          <p:sp>
            <p:nvSpPr>
              <p:cNvPr id="4" name="Freeform 4"/>
              <p:cNvSpPr/>
              <p:nvPr/>
            </p:nvSpPr>
            <p:spPr>
              <a:xfrm>
                <a:off x="0" y="0"/>
                <a:ext cx="5300091" cy="7061200"/>
              </a:xfrm>
              <a:custGeom>
                <a:avLst/>
                <a:gdLst/>
                <a:ahLst/>
                <a:cxnLst/>
                <a:rect l="l" t="t" r="r" b="b"/>
                <a:pathLst>
                  <a:path w="5300091" h="7061200">
                    <a:moveTo>
                      <a:pt x="982091" y="0"/>
                    </a:moveTo>
                    <a:cubicBezTo>
                      <a:pt x="1173988" y="852297"/>
                      <a:pt x="1442720" y="2622931"/>
                      <a:pt x="982091" y="2887091"/>
                    </a:cubicBezTo>
                    <a:cubicBezTo>
                      <a:pt x="406400" y="3217291"/>
                      <a:pt x="0" y="5486400"/>
                      <a:pt x="0" y="6460109"/>
                    </a:cubicBezTo>
                    <a:lnTo>
                      <a:pt x="0" y="7061200"/>
                    </a:lnTo>
                    <a:lnTo>
                      <a:pt x="5300091" y="7061200"/>
                    </a:lnTo>
                    <a:lnTo>
                      <a:pt x="5300091" y="0"/>
                    </a:lnTo>
                    <a:close/>
                  </a:path>
                </a:pathLst>
              </a:custGeom>
              <a:blipFill>
                <a:blip r:embed="rId2"/>
                <a:stretch>
                  <a:fillRect l="-400" r="-400"/>
                </a:stretch>
              </a:blipFill>
            </p:spPr>
          </p:sp>
        </p:grpSp>
        <p:sp>
          <p:nvSpPr>
            <p:cNvPr id="5" name="Freeform 5"/>
            <p:cNvSpPr/>
            <p:nvPr/>
          </p:nvSpPr>
          <p:spPr>
            <a:xfrm>
              <a:off x="0" y="11508818"/>
              <a:ext cx="5808457" cy="5808457"/>
            </a:xfrm>
            <a:custGeom>
              <a:avLst/>
              <a:gdLst/>
              <a:ahLst/>
              <a:cxnLst/>
              <a:rect l="l" t="t" r="r" b="b"/>
              <a:pathLst>
                <a:path w="5808457" h="5808457">
                  <a:moveTo>
                    <a:pt x="0" y="0"/>
                  </a:moveTo>
                  <a:lnTo>
                    <a:pt x="5808457" y="0"/>
                  </a:lnTo>
                  <a:lnTo>
                    <a:pt x="5808457" y="5808457"/>
                  </a:lnTo>
                  <a:lnTo>
                    <a:pt x="0" y="5808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5400000">
              <a:off x="-3411858" y="4073129"/>
              <a:ext cx="16448211" cy="8301952"/>
            </a:xfrm>
            <a:custGeom>
              <a:avLst/>
              <a:gdLst/>
              <a:ahLst/>
              <a:cxnLst/>
              <a:rect l="l" t="t" r="r" b="b"/>
              <a:pathLst>
                <a:path w="16448211" h="8301952">
                  <a:moveTo>
                    <a:pt x="0" y="0"/>
                  </a:moveTo>
                  <a:lnTo>
                    <a:pt x="16448211" y="0"/>
                  </a:lnTo>
                  <a:lnTo>
                    <a:pt x="16448211" y="8301953"/>
                  </a:lnTo>
                  <a:lnTo>
                    <a:pt x="0" y="8301953"/>
                  </a:lnTo>
                  <a:lnTo>
                    <a:pt x="0" y="0"/>
                  </a:lnTo>
                  <a:close/>
                </a:path>
              </a:pathLst>
            </a:custGeom>
            <a:blipFill>
              <a:blip r:embed="rId5">
                <a:extLst>
                  <a:ext uri="{96DAC541-7B7A-43D3-8B79-37D633B846F1}">
                    <asvg:svgBlip xmlns:asvg="http://schemas.microsoft.com/office/drawing/2016/SVG/main" r:embed="rId6"/>
                  </a:ext>
                </a:extLst>
              </a:blip>
              <a:stretch>
                <a:fillRect t="-14912"/>
              </a:stretch>
            </a:blipFill>
          </p:spPr>
        </p:sp>
        <p:sp>
          <p:nvSpPr>
            <p:cNvPr id="7" name="Freeform 7"/>
            <p:cNvSpPr/>
            <p:nvPr/>
          </p:nvSpPr>
          <p:spPr>
            <a:xfrm rot="-4643606" flipH="1">
              <a:off x="-483222" y="3392381"/>
              <a:ext cx="10424685" cy="6046317"/>
            </a:xfrm>
            <a:custGeom>
              <a:avLst/>
              <a:gdLst/>
              <a:ahLst/>
              <a:cxnLst/>
              <a:rect l="l" t="t" r="r" b="b"/>
              <a:pathLst>
                <a:path w="10424685" h="6046317">
                  <a:moveTo>
                    <a:pt x="10424685" y="0"/>
                  </a:moveTo>
                  <a:lnTo>
                    <a:pt x="0" y="0"/>
                  </a:lnTo>
                  <a:lnTo>
                    <a:pt x="0" y="6046317"/>
                  </a:lnTo>
                  <a:lnTo>
                    <a:pt x="10424685" y="6046317"/>
                  </a:lnTo>
                  <a:lnTo>
                    <a:pt x="1042468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269820" y="13227645"/>
              <a:ext cx="3419329" cy="3419329"/>
            </a:xfrm>
            <a:custGeom>
              <a:avLst/>
              <a:gdLst/>
              <a:ahLst/>
              <a:cxnLst/>
              <a:rect l="l" t="t" r="r" b="b"/>
              <a:pathLst>
                <a:path w="3419329" h="3419329">
                  <a:moveTo>
                    <a:pt x="0" y="0"/>
                  </a:moveTo>
                  <a:lnTo>
                    <a:pt x="3419329" y="0"/>
                  </a:lnTo>
                  <a:lnTo>
                    <a:pt x="3419329" y="3419329"/>
                  </a:lnTo>
                  <a:lnTo>
                    <a:pt x="0" y="34193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5400000">
              <a:off x="1147753" y="8185039"/>
              <a:ext cx="10295431" cy="5310156"/>
            </a:xfrm>
            <a:custGeom>
              <a:avLst/>
              <a:gdLst/>
              <a:ahLst/>
              <a:cxnLst/>
              <a:rect l="l" t="t" r="r" b="b"/>
              <a:pathLst>
                <a:path w="10295431" h="5310156">
                  <a:moveTo>
                    <a:pt x="0" y="0"/>
                  </a:moveTo>
                  <a:lnTo>
                    <a:pt x="10295430" y="0"/>
                  </a:lnTo>
                  <a:lnTo>
                    <a:pt x="10295430" y="5310155"/>
                  </a:lnTo>
                  <a:lnTo>
                    <a:pt x="0" y="5310155"/>
                  </a:lnTo>
                  <a:lnTo>
                    <a:pt x="0" y="0"/>
                  </a:lnTo>
                  <a:close/>
                </a:path>
              </a:pathLst>
            </a:custGeom>
            <a:blipFill>
              <a:blip r:embed="rId9">
                <a:extLst>
                  <a:ext uri="{96DAC541-7B7A-43D3-8B79-37D633B846F1}">
                    <asvg:svgBlip xmlns:asvg="http://schemas.microsoft.com/office/drawing/2016/SVG/main" r:embed="rId10"/>
                  </a:ext>
                </a:extLst>
              </a:blip>
              <a:stretch>
                <a:fillRect t="-13863" r="-1255"/>
              </a:stretch>
            </a:blipFill>
          </p:spPr>
        </p:sp>
      </p:grpSp>
      <p:grpSp>
        <p:nvGrpSpPr>
          <p:cNvPr id="10" name="Group 10"/>
          <p:cNvGrpSpPr/>
          <p:nvPr/>
        </p:nvGrpSpPr>
        <p:grpSpPr>
          <a:xfrm>
            <a:off x="1028700" y="2963199"/>
            <a:ext cx="13977002" cy="6536716"/>
            <a:chOff x="0" y="0"/>
            <a:chExt cx="18636003" cy="8715621"/>
          </a:xfrm>
        </p:grpSpPr>
        <p:sp>
          <p:nvSpPr>
            <p:cNvPr id="11" name="Freeform 11"/>
            <p:cNvSpPr/>
            <p:nvPr/>
          </p:nvSpPr>
          <p:spPr>
            <a:xfrm>
              <a:off x="1195998" y="5082286"/>
              <a:ext cx="17440005" cy="3633334"/>
            </a:xfrm>
            <a:custGeom>
              <a:avLst/>
              <a:gdLst/>
              <a:ahLst/>
              <a:cxnLst/>
              <a:rect l="l" t="t" r="r" b="b"/>
              <a:pathLst>
                <a:path w="17440005" h="3633334">
                  <a:moveTo>
                    <a:pt x="0" y="0"/>
                  </a:moveTo>
                  <a:lnTo>
                    <a:pt x="17440005" y="0"/>
                  </a:lnTo>
                  <a:lnTo>
                    <a:pt x="17440005" y="3633335"/>
                  </a:lnTo>
                  <a:lnTo>
                    <a:pt x="0" y="3633335"/>
                  </a:lnTo>
                  <a:lnTo>
                    <a:pt x="0" y="0"/>
                  </a:lnTo>
                  <a:close/>
                </a:path>
              </a:pathLst>
            </a:custGeom>
            <a:blipFill>
              <a:blip r:embed="rId11"/>
              <a:stretch>
                <a:fillRect/>
              </a:stretch>
            </a:blipFill>
          </p:spPr>
        </p:sp>
        <p:sp>
          <p:nvSpPr>
            <p:cNvPr id="12" name="TextBox 12"/>
            <p:cNvSpPr txBox="1"/>
            <p:nvPr/>
          </p:nvSpPr>
          <p:spPr>
            <a:xfrm>
              <a:off x="0" y="-114300"/>
              <a:ext cx="17440005" cy="2574188"/>
            </a:xfrm>
            <a:prstGeom prst="rect">
              <a:avLst/>
            </a:prstGeom>
          </p:spPr>
          <p:txBody>
            <a:bodyPr lIns="0" tIns="0" rIns="0" bIns="0" rtlCol="0" anchor="t">
              <a:spAutoFit/>
            </a:bodyPr>
            <a:lstStyle/>
            <a:p>
              <a:pPr algn="l">
                <a:lnSpc>
                  <a:spcPts val="14597"/>
                </a:lnSpc>
                <a:spcBef>
                  <a:spcPct val="0"/>
                </a:spcBef>
              </a:pPr>
              <a:r>
                <a:rPr lang="en-US" sz="12164">
                  <a:solidFill>
                    <a:srgbClr val="222222"/>
                  </a:solidFill>
                  <a:latin typeface="Poppins Ultra-Bold"/>
                  <a:ea typeface="Poppins Ultra-Bold"/>
                  <a:cs typeface="Poppins Ultra-Bold"/>
                  <a:sym typeface="Poppins Ultra-Bold"/>
                </a:rPr>
                <a:t>Muchas Gracias</a:t>
              </a:r>
            </a:p>
          </p:txBody>
        </p:sp>
        <p:sp>
          <p:nvSpPr>
            <p:cNvPr id="13" name="TextBox 13"/>
            <p:cNvSpPr txBox="1"/>
            <p:nvPr/>
          </p:nvSpPr>
          <p:spPr>
            <a:xfrm>
              <a:off x="0" y="2138322"/>
              <a:ext cx="9039834" cy="1043008"/>
            </a:xfrm>
            <a:prstGeom prst="rect">
              <a:avLst/>
            </a:prstGeom>
          </p:spPr>
          <p:txBody>
            <a:bodyPr lIns="0" tIns="0" rIns="0" bIns="0" rtlCol="0" anchor="t">
              <a:spAutoFit/>
            </a:bodyPr>
            <a:lstStyle/>
            <a:p>
              <a:pPr algn="l">
                <a:lnSpc>
                  <a:spcPts val="5906"/>
                </a:lnSpc>
                <a:spcBef>
                  <a:spcPct val="0"/>
                </a:spcBef>
              </a:pPr>
              <a:r>
                <a:rPr lang="en-US" sz="4922">
                  <a:solidFill>
                    <a:srgbClr val="222222"/>
                  </a:solidFill>
                  <a:latin typeface="Poppins Medium"/>
                  <a:ea typeface="Poppins Medium"/>
                  <a:cs typeface="Poppins Medium"/>
                  <a:sym typeface="Poppins Medium"/>
                </a:rPr>
                <a:t>Por su Atención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65368" y="2189937"/>
            <a:ext cx="4577148" cy="7457675"/>
          </a:xfrm>
          <a:custGeom>
            <a:avLst/>
            <a:gdLst/>
            <a:ahLst/>
            <a:cxnLst/>
            <a:rect l="l" t="t" r="r" b="b"/>
            <a:pathLst>
              <a:path w="4577148" h="7457675">
                <a:moveTo>
                  <a:pt x="0" y="0"/>
                </a:moveTo>
                <a:lnTo>
                  <a:pt x="4577148" y="0"/>
                </a:lnTo>
                <a:lnTo>
                  <a:pt x="4577148" y="7457675"/>
                </a:lnTo>
                <a:lnTo>
                  <a:pt x="0" y="7457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265368" y="514344"/>
            <a:ext cx="15757264" cy="1205810"/>
          </a:xfrm>
          <a:prstGeom prst="rect">
            <a:avLst/>
          </a:prstGeom>
        </p:spPr>
        <p:txBody>
          <a:bodyPr lIns="0" tIns="0" rIns="0" bIns="0" rtlCol="0" anchor="t">
            <a:spAutoFit/>
          </a:bodyPr>
          <a:lstStyle/>
          <a:p>
            <a:pPr algn="ctr">
              <a:lnSpc>
                <a:spcPts val="8745"/>
              </a:lnSpc>
            </a:pPr>
            <a:r>
              <a:rPr lang="en-US" sz="7950">
                <a:solidFill>
                  <a:srgbClr val="026D53"/>
                </a:solidFill>
                <a:latin typeface="Poppins Ultra-Bold"/>
                <a:ea typeface="Poppins Ultra-Bold"/>
                <a:cs typeface="Poppins Ultra-Bold"/>
                <a:sym typeface="Poppins Ultra-Bold"/>
              </a:rPr>
              <a:t>PERSONAL OPERATIVO  2024</a:t>
            </a:r>
          </a:p>
        </p:txBody>
      </p:sp>
      <p:sp>
        <p:nvSpPr>
          <p:cNvPr id="4" name="Freeform 4"/>
          <p:cNvSpPr/>
          <p:nvPr/>
        </p:nvSpPr>
        <p:spPr>
          <a:xfrm rot="-5400000">
            <a:off x="11013858" y="2594868"/>
            <a:ext cx="10478661" cy="5288924"/>
          </a:xfrm>
          <a:custGeom>
            <a:avLst/>
            <a:gdLst/>
            <a:ahLst/>
            <a:cxnLst/>
            <a:rect l="l" t="t" r="r" b="b"/>
            <a:pathLst>
              <a:path w="10478661" h="5288924">
                <a:moveTo>
                  <a:pt x="0" y="0"/>
                </a:moveTo>
                <a:lnTo>
                  <a:pt x="10478661" y="0"/>
                </a:lnTo>
                <a:lnTo>
                  <a:pt x="10478661" y="5288925"/>
                </a:lnTo>
                <a:lnTo>
                  <a:pt x="0" y="5288925"/>
                </a:lnTo>
                <a:lnTo>
                  <a:pt x="0" y="0"/>
                </a:lnTo>
                <a:close/>
              </a:path>
            </a:pathLst>
          </a:custGeom>
          <a:blipFill>
            <a:blip r:embed="rId4">
              <a:extLst>
                <a:ext uri="{96DAC541-7B7A-43D3-8B79-37D633B846F1}">
                  <asvg:svgBlip xmlns:asvg="http://schemas.microsoft.com/office/drawing/2016/SVG/main" r:embed="rId5"/>
                </a:ext>
              </a:extLst>
            </a:blip>
            <a:stretch>
              <a:fillRect t="-14912"/>
            </a:stretch>
          </a:blipFill>
        </p:spPr>
      </p:sp>
      <p:sp>
        <p:nvSpPr>
          <p:cNvPr id="5" name="Freeform 5"/>
          <p:cNvSpPr/>
          <p:nvPr/>
        </p:nvSpPr>
        <p:spPr>
          <a:xfrm rot="-5400000">
            <a:off x="12919963" y="4509678"/>
            <a:ext cx="7622913" cy="3931730"/>
          </a:xfrm>
          <a:custGeom>
            <a:avLst/>
            <a:gdLst/>
            <a:ahLst/>
            <a:cxnLst/>
            <a:rect l="l" t="t" r="r" b="b"/>
            <a:pathLst>
              <a:path w="7622913" h="3931730">
                <a:moveTo>
                  <a:pt x="0" y="0"/>
                </a:moveTo>
                <a:lnTo>
                  <a:pt x="7622913" y="0"/>
                </a:lnTo>
                <a:lnTo>
                  <a:pt x="7622913" y="3931730"/>
                </a:lnTo>
                <a:lnTo>
                  <a:pt x="0" y="3931730"/>
                </a:lnTo>
                <a:lnTo>
                  <a:pt x="0" y="0"/>
                </a:lnTo>
                <a:close/>
              </a:path>
            </a:pathLst>
          </a:custGeom>
          <a:blipFill>
            <a:blip r:embed="rId6">
              <a:extLst>
                <a:ext uri="{96DAC541-7B7A-43D3-8B79-37D633B846F1}">
                  <asvg:svgBlip xmlns:asvg="http://schemas.microsoft.com/office/drawing/2016/SVG/main" r:embed="rId7"/>
                </a:ext>
              </a:extLst>
            </a:blip>
            <a:stretch>
              <a:fillRect t="-13863" r="-1255"/>
            </a:stretch>
          </a:blipFill>
        </p:spPr>
      </p:sp>
      <p:sp>
        <p:nvSpPr>
          <p:cNvPr id="6" name="TextBox 6"/>
          <p:cNvSpPr txBox="1"/>
          <p:nvPr/>
        </p:nvSpPr>
        <p:spPr>
          <a:xfrm>
            <a:off x="6110545" y="3390900"/>
            <a:ext cx="10152844" cy="1057275"/>
          </a:xfrm>
          <a:prstGeom prst="rect">
            <a:avLst/>
          </a:prstGeom>
        </p:spPr>
        <p:txBody>
          <a:bodyPr lIns="0" tIns="0" rIns="0" bIns="0" rtlCol="0" anchor="t">
            <a:spAutoFit/>
          </a:bodyPr>
          <a:lstStyle/>
          <a:p>
            <a:pPr algn="just">
              <a:lnSpc>
                <a:spcPts val="4117"/>
              </a:lnSpc>
            </a:pPr>
            <a:r>
              <a:rPr lang="en-US" sz="3431" dirty="0">
                <a:solidFill>
                  <a:srgbClr val="222222"/>
                </a:solidFill>
                <a:latin typeface="Poppins Bold"/>
                <a:ea typeface="Poppins Bold"/>
                <a:cs typeface="Poppins Bold"/>
                <a:sym typeface="Poppins Bold"/>
              </a:rPr>
              <a:t>CONDUCTOR DE VOLQUETA</a:t>
            </a:r>
          </a:p>
          <a:p>
            <a:pPr algn="just">
              <a:lnSpc>
                <a:spcPts val="4117"/>
              </a:lnSpc>
              <a:spcBef>
                <a:spcPct val="0"/>
              </a:spcBef>
            </a:pPr>
            <a:r>
              <a:rPr lang="en-US" sz="3431" dirty="0">
                <a:solidFill>
                  <a:srgbClr val="222222"/>
                </a:solidFill>
                <a:latin typeface="Poppins Bold"/>
                <a:ea typeface="Poppins Bold"/>
                <a:cs typeface="Poppins Bold"/>
                <a:sym typeface="Poppins Bold"/>
              </a:rPr>
              <a:t>SR.JOSÉ VEGA</a:t>
            </a:r>
          </a:p>
        </p:txBody>
      </p:sp>
      <p:sp>
        <p:nvSpPr>
          <p:cNvPr id="7" name="TextBox 7"/>
          <p:cNvSpPr txBox="1"/>
          <p:nvPr/>
        </p:nvSpPr>
        <p:spPr>
          <a:xfrm>
            <a:off x="6100344" y="4710692"/>
            <a:ext cx="10152844" cy="1057275"/>
          </a:xfrm>
          <a:prstGeom prst="rect">
            <a:avLst/>
          </a:prstGeom>
        </p:spPr>
        <p:txBody>
          <a:bodyPr lIns="0" tIns="0" rIns="0" bIns="0" rtlCol="0" anchor="t">
            <a:spAutoFit/>
          </a:bodyPr>
          <a:lstStyle/>
          <a:p>
            <a:pPr algn="just">
              <a:lnSpc>
                <a:spcPts val="4117"/>
              </a:lnSpc>
            </a:pPr>
            <a:r>
              <a:rPr lang="en-US" sz="3431" dirty="0">
                <a:solidFill>
                  <a:srgbClr val="222222"/>
                </a:solidFill>
                <a:latin typeface="Poppins Bold"/>
                <a:ea typeface="Poppins Bold"/>
                <a:cs typeface="Poppins Bold"/>
                <a:sym typeface="Poppins Bold"/>
              </a:rPr>
              <a:t>OPERADOR DE RETROEXCAVADORA</a:t>
            </a:r>
          </a:p>
          <a:p>
            <a:pPr algn="just">
              <a:lnSpc>
                <a:spcPts val="4117"/>
              </a:lnSpc>
              <a:spcBef>
                <a:spcPct val="0"/>
              </a:spcBef>
            </a:pPr>
            <a:r>
              <a:rPr lang="en-US" sz="3431" dirty="0">
                <a:solidFill>
                  <a:srgbClr val="222222"/>
                </a:solidFill>
                <a:latin typeface="Poppins Bold"/>
                <a:ea typeface="Poppins Bold"/>
                <a:cs typeface="Poppins Bold"/>
                <a:sym typeface="Poppins Bold"/>
              </a:rPr>
              <a:t>SR. LUIS DÍAZ</a:t>
            </a:r>
          </a:p>
        </p:txBody>
      </p:sp>
      <p:sp>
        <p:nvSpPr>
          <p:cNvPr id="8" name="TextBox 8"/>
          <p:cNvSpPr txBox="1"/>
          <p:nvPr/>
        </p:nvSpPr>
        <p:spPr>
          <a:xfrm>
            <a:off x="6100344" y="5972845"/>
            <a:ext cx="10152844" cy="1057275"/>
          </a:xfrm>
          <a:prstGeom prst="rect">
            <a:avLst/>
          </a:prstGeom>
        </p:spPr>
        <p:txBody>
          <a:bodyPr lIns="0" tIns="0" rIns="0" bIns="0" rtlCol="0" anchor="t">
            <a:spAutoFit/>
          </a:bodyPr>
          <a:lstStyle/>
          <a:p>
            <a:pPr algn="just">
              <a:lnSpc>
                <a:spcPts val="4117"/>
              </a:lnSpc>
            </a:pPr>
            <a:r>
              <a:rPr lang="en-US" sz="3431" dirty="0">
                <a:solidFill>
                  <a:srgbClr val="222222"/>
                </a:solidFill>
                <a:latin typeface="Poppins Bold"/>
                <a:ea typeface="Poppins Bold"/>
                <a:cs typeface="Poppins Bold"/>
                <a:sym typeface="Poppins Bold"/>
              </a:rPr>
              <a:t>TRABAJOS VARIOS</a:t>
            </a:r>
          </a:p>
          <a:p>
            <a:pPr algn="just">
              <a:lnSpc>
                <a:spcPts val="4117"/>
              </a:lnSpc>
              <a:spcBef>
                <a:spcPct val="0"/>
              </a:spcBef>
            </a:pPr>
            <a:r>
              <a:rPr lang="en-US" sz="3431" dirty="0">
                <a:solidFill>
                  <a:srgbClr val="222222"/>
                </a:solidFill>
                <a:latin typeface="Poppins Bold"/>
                <a:ea typeface="Poppins Bold"/>
                <a:cs typeface="Poppins Bold"/>
                <a:sym typeface="Poppins Bold"/>
              </a:rPr>
              <a:t>SR. JOSÉ PUMA</a:t>
            </a:r>
          </a:p>
        </p:txBody>
      </p:sp>
      <p:sp>
        <p:nvSpPr>
          <p:cNvPr id="9" name="TextBox 9"/>
          <p:cNvSpPr txBox="1"/>
          <p:nvPr/>
        </p:nvSpPr>
        <p:spPr>
          <a:xfrm>
            <a:off x="6063333" y="7353300"/>
            <a:ext cx="10152844" cy="1057275"/>
          </a:xfrm>
          <a:prstGeom prst="rect">
            <a:avLst/>
          </a:prstGeom>
        </p:spPr>
        <p:txBody>
          <a:bodyPr lIns="0" tIns="0" rIns="0" bIns="0" rtlCol="0" anchor="t">
            <a:spAutoFit/>
          </a:bodyPr>
          <a:lstStyle/>
          <a:p>
            <a:pPr algn="just">
              <a:lnSpc>
                <a:spcPts val="4117"/>
              </a:lnSpc>
            </a:pPr>
            <a:r>
              <a:rPr lang="en-US" sz="3431" dirty="0">
                <a:solidFill>
                  <a:srgbClr val="222222"/>
                </a:solidFill>
                <a:latin typeface="Poppins Bold"/>
                <a:ea typeface="Poppins Bold"/>
                <a:cs typeface="Poppins Bold"/>
                <a:sym typeface="Poppins Bold"/>
              </a:rPr>
              <a:t>TRABAJOS VARIOS</a:t>
            </a:r>
          </a:p>
          <a:p>
            <a:pPr algn="just">
              <a:lnSpc>
                <a:spcPts val="4117"/>
              </a:lnSpc>
              <a:spcBef>
                <a:spcPct val="0"/>
              </a:spcBef>
            </a:pPr>
            <a:r>
              <a:rPr lang="en-US" sz="3431" dirty="0">
                <a:solidFill>
                  <a:srgbClr val="222222"/>
                </a:solidFill>
                <a:latin typeface="Poppins Bold"/>
                <a:ea typeface="Poppins Bold"/>
                <a:cs typeface="Poppins Bold"/>
                <a:sym typeface="Poppins Bold"/>
              </a:rPr>
              <a:t>SR. SEGUNDO QUISHPE</a:t>
            </a:r>
          </a:p>
        </p:txBody>
      </p:sp>
      <p:sp>
        <p:nvSpPr>
          <p:cNvPr id="10" name="TextBox 10"/>
          <p:cNvSpPr txBox="1"/>
          <p:nvPr/>
        </p:nvSpPr>
        <p:spPr>
          <a:xfrm>
            <a:off x="6063333" y="8590336"/>
            <a:ext cx="10152844" cy="1057275"/>
          </a:xfrm>
          <a:prstGeom prst="rect">
            <a:avLst/>
          </a:prstGeom>
        </p:spPr>
        <p:txBody>
          <a:bodyPr lIns="0" tIns="0" rIns="0" bIns="0" rtlCol="0" anchor="t">
            <a:spAutoFit/>
          </a:bodyPr>
          <a:lstStyle/>
          <a:p>
            <a:pPr algn="just">
              <a:lnSpc>
                <a:spcPts val="4117"/>
              </a:lnSpc>
            </a:pPr>
            <a:r>
              <a:rPr lang="en-US" sz="3431" dirty="0">
                <a:solidFill>
                  <a:srgbClr val="222222"/>
                </a:solidFill>
                <a:latin typeface="Poppins Bold"/>
                <a:ea typeface="Poppins Bold"/>
                <a:cs typeface="Poppins Bold"/>
                <a:sym typeface="Poppins Bold"/>
              </a:rPr>
              <a:t>A CARGO DE PISCINA LAURA CARBO</a:t>
            </a:r>
          </a:p>
          <a:p>
            <a:pPr algn="just">
              <a:lnSpc>
                <a:spcPts val="4117"/>
              </a:lnSpc>
              <a:spcBef>
                <a:spcPct val="0"/>
              </a:spcBef>
            </a:pPr>
            <a:r>
              <a:rPr lang="en-US" sz="3431" dirty="0">
                <a:solidFill>
                  <a:srgbClr val="222222"/>
                </a:solidFill>
                <a:latin typeface="Poppins Bold"/>
                <a:ea typeface="Poppins Bold"/>
                <a:cs typeface="Poppins Bold"/>
                <a:sym typeface="Poppins Bold"/>
              </a:rPr>
              <a:t>SR. ALIRIO RODRIGUEZ</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8225" y="6987381"/>
            <a:ext cx="15564945" cy="8028055"/>
          </a:xfrm>
          <a:custGeom>
            <a:avLst/>
            <a:gdLst/>
            <a:ahLst/>
            <a:cxnLst/>
            <a:rect l="l" t="t" r="r" b="b"/>
            <a:pathLst>
              <a:path w="15564945" h="8028055">
                <a:moveTo>
                  <a:pt x="0" y="0"/>
                </a:moveTo>
                <a:lnTo>
                  <a:pt x="15564945" y="0"/>
                </a:lnTo>
                <a:lnTo>
                  <a:pt x="15564945" y="8028055"/>
                </a:lnTo>
                <a:lnTo>
                  <a:pt x="0" y="8028055"/>
                </a:lnTo>
                <a:lnTo>
                  <a:pt x="0" y="0"/>
                </a:lnTo>
                <a:close/>
              </a:path>
            </a:pathLst>
          </a:custGeom>
          <a:blipFill>
            <a:blip r:embed="rId2">
              <a:extLst>
                <a:ext uri="{96DAC541-7B7A-43D3-8B79-37D633B846F1}">
                  <asvg:svgBlip xmlns:asvg="http://schemas.microsoft.com/office/drawing/2016/SVG/main" r:embed="rId3"/>
                </a:ext>
              </a:extLst>
            </a:blip>
            <a:stretch>
              <a:fillRect t="-13863" r="-1255"/>
            </a:stretch>
          </a:blipFill>
        </p:spPr>
      </p:sp>
      <p:sp>
        <p:nvSpPr>
          <p:cNvPr id="3" name="Freeform 3"/>
          <p:cNvSpPr/>
          <p:nvPr/>
        </p:nvSpPr>
        <p:spPr>
          <a:xfrm>
            <a:off x="2981765" y="5926019"/>
            <a:ext cx="5075389" cy="5075389"/>
          </a:xfrm>
          <a:custGeom>
            <a:avLst/>
            <a:gdLst/>
            <a:ahLst/>
            <a:cxnLst/>
            <a:rect l="l" t="t" r="r" b="b"/>
            <a:pathLst>
              <a:path w="5075389" h="5075389">
                <a:moveTo>
                  <a:pt x="0" y="0"/>
                </a:moveTo>
                <a:lnTo>
                  <a:pt x="5075389" y="0"/>
                </a:lnTo>
                <a:lnTo>
                  <a:pt x="5075389" y="5075390"/>
                </a:lnTo>
                <a:lnTo>
                  <a:pt x="0" y="5075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481272" y="6461569"/>
            <a:ext cx="5075389" cy="5075389"/>
          </a:xfrm>
          <a:custGeom>
            <a:avLst/>
            <a:gdLst/>
            <a:ahLst/>
            <a:cxnLst/>
            <a:rect l="l" t="t" r="r" b="b"/>
            <a:pathLst>
              <a:path w="5075389" h="5075389">
                <a:moveTo>
                  <a:pt x="0" y="0"/>
                </a:moveTo>
                <a:lnTo>
                  <a:pt x="5075389" y="0"/>
                </a:lnTo>
                <a:lnTo>
                  <a:pt x="5075389" y="5075389"/>
                </a:lnTo>
                <a:lnTo>
                  <a:pt x="0" y="50753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5920352" y="-1488777"/>
            <a:ext cx="15900691" cy="1590069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856F"/>
            </a:solidFill>
          </p:spPr>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2743"/>
                </a:lnSpc>
              </a:pPr>
              <a:endParaRPr/>
            </a:p>
          </p:txBody>
        </p:sp>
      </p:grpSp>
      <p:grpSp>
        <p:nvGrpSpPr>
          <p:cNvPr id="8" name="Group 8"/>
          <p:cNvGrpSpPr/>
          <p:nvPr/>
        </p:nvGrpSpPr>
        <p:grpSpPr>
          <a:xfrm>
            <a:off x="-1659305" y="4617230"/>
            <a:ext cx="9282140" cy="928214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99D"/>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743"/>
                </a:lnSpc>
              </a:pPr>
              <a:endParaRPr/>
            </a:p>
          </p:txBody>
        </p:sp>
      </p:grpSp>
      <p:sp>
        <p:nvSpPr>
          <p:cNvPr id="11" name="Freeform 11"/>
          <p:cNvSpPr/>
          <p:nvPr/>
        </p:nvSpPr>
        <p:spPr>
          <a:xfrm>
            <a:off x="2328274" y="2018681"/>
            <a:ext cx="2442990" cy="2284195"/>
          </a:xfrm>
          <a:custGeom>
            <a:avLst/>
            <a:gdLst/>
            <a:ahLst/>
            <a:cxnLst/>
            <a:rect l="l" t="t" r="r" b="b"/>
            <a:pathLst>
              <a:path w="2442990" h="2284195">
                <a:moveTo>
                  <a:pt x="0" y="0"/>
                </a:moveTo>
                <a:lnTo>
                  <a:pt x="2442989" y="0"/>
                </a:lnTo>
                <a:lnTo>
                  <a:pt x="2442989" y="2284195"/>
                </a:lnTo>
                <a:lnTo>
                  <a:pt x="0" y="2284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1455967" y="455941"/>
            <a:ext cx="10599967" cy="1248386"/>
          </a:xfrm>
          <a:prstGeom prst="rect">
            <a:avLst/>
          </a:prstGeom>
        </p:spPr>
        <p:txBody>
          <a:bodyPr lIns="0" tIns="0" rIns="0" bIns="0" rtlCol="0" anchor="t">
            <a:spAutoFit/>
          </a:bodyPr>
          <a:lstStyle/>
          <a:p>
            <a:pPr algn="ctr">
              <a:lnSpc>
                <a:spcPts val="9130"/>
              </a:lnSpc>
            </a:pPr>
            <a:r>
              <a:rPr lang="en-US" sz="8300">
                <a:solidFill>
                  <a:srgbClr val="026D53"/>
                </a:solidFill>
                <a:latin typeface="Poppins Ultra-Bold"/>
                <a:ea typeface="Poppins Ultra-Bold"/>
                <a:cs typeface="Poppins Ultra-Bold"/>
                <a:sym typeface="Poppins Ultra-Bold"/>
              </a:rPr>
              <a:t>BASE LEGAL</a:t>
            </a:r>
          </a:p>
        </p:txBody>
      </p:sp>
      <p:sp>
        <p:nvSpPr>
          <p:cNvPr id="13" name="TextBox 13"/>
          <p:cNvSpPr txBox="1"/>
          <p:nvPr/>
        </p:nvSpPr>
        <p:spPr>
          <a:xfrm>
            <a:off x="472107" y="5651373"/>
            <a:ext cx="6743819" cy="4295242"/>
          </a:xfrm>
          <a:prstGeom prst="rect">
            <a:avLst/>
          </a:prstGeom>
        </p:spPr>
        <p:txBody>
          <a:bodyPr lIns="0" tIns="0" rIns="0" bIns="0" rtlCol="0" anchor="t">
            <a:spAutoFit/>
          </a:bodyPr>
          <a:lstStyle/>
          <a:p>
            <a:pPr algn="l">
              <a:lnSpc>
                <a:spcPts val="4257"/>
              </a:lnSpc>
            </a:pPr>
            <a:r>
              <a:rPr lang="en-US" sz="3547">
                <a:solidFill>
                  <a:srgbClr val="F9FEFF"/>
                </a:solidFill>
                <a:latin typeface="Poppins Medium"/>
                <a:ea typeface="Poppins Medium"/>
                <a:cs typeface="Poppins Medium"/>
                <a:sym typeface="Poppins Medium"/>
              </a:rPr>
              <a:t>ART.204 DE LA CONSTITUCION.-</a:t>
            </a:r>
          </a:p>
          <a:p>
            <a:pPr algn="l">
              <a:lnSpc>
                <a:spcPts val="4257"/>
              </a:lnSpc>
            </a:pPr>
            <a:endParaRPr lang="en-US" sz="3547">
              <a:solidFill>
                <a:srgbClr val="F9FEFF"/>
              </a:solidFill>
              <a:latin typeface="Poppins Medium"/>
              <a:ea typeface="Poppins Medium"/>
              <a:cs typeface="Poppins Medium"/>
              <a:sym typeface="Poppins Medium"/>
            </a:endParaRPr>
          </a:p>
          <a:p>
            <a:pPr algn="l">
              <a:lnSpc>
                <a:spcPts val="4257"/>
              </a:lnSpc>
              <a:spcBef>
                <a:spcPct val="0"/>
              </a:spcBef>
            </a:pPr>
            <a:r>
              <a:rPr lang="en-US" sz="3547">
                <a:solidFill>
                  <a:srgbClr val="F9FEFF"/>
                </a:solidFill>
                <a:latin typeface="Poppins Medium"/>
                <a:ea typeface="Poppins Medium"/>
                <a:cs typeface="Poppins Medium"/>
                <a:sym typeface="Poppins Medium"/>
              </a:rPr>
              <a:t>EL PUEBLO ES EL MANDANTE Y PRIMER FISCALIZADOR DEL PODER PUBLICO, EN EJERCICIO DE SU DERECHO DE PARTICIPACION</a:t>
            </a:r>
          </a:p>
        </p:txBody>
      </p:sp>
      <p:sp>
        <p:nvSpPr>
          <p:cNvPr id="14" name="TextBox 14"/>
          <p:cNvSpPr txBox="1"/>
          <p:nvPr/>
        </p:nvSpPr>
        <p:spPr>
          <a:xfrm>
            <a:off x="10025452" y="1046797"/>
            <a:ext cx="7690492" cy="8028576"/>
          </a:xfrm>
          <a:prstGeom prst="rect">
            <a:avLst/>
          </a:prstGeom>
        </p:spPr>
        <p:txBody>
          <a:bodyPr lIns="0" tIns="0" rIns="0" bIns="0" rtlCol="0" anchor="t">
            <a:spAutoFit/>
          </a:bodyPr>
          <a:lstStyle/>
          <a:p>
            <a:pPr algn="l">
              <a:lnSpc>
                <a:spcPts val="4257"/>
              </a:lnSpc>
            </a:pPr>
            <a:r>
              <a:rPr lang="en-US" sz="3547">
                <a:solidFill>
                  <a:srgbClr val="F9FEFF"/>
                </a:solidFill>
                <a:latin typeface="Poppins Medium"/>
                <a:ea typeface="Poppins Medium"/>
                <a:cs typeface="Poppins Medium"/>
                <a:sym typeface="Poppins Medium"/>
              </a:rPr>
              <a:t>ART.98 DE LA LEY ORGANICA DE PARTICIPACIONCIUDADANA Y CONTROL SOCIAL.-</a:t>
            </a:r>
          </a:p>
          <a:p>
            <a:pPr algn="l">
              <a:lnSpc>
                <a:spcPts val="4257"/>
              </a:lnSpc>
            </a:pPr>
            <a:endParaRPr lang="en-US" sz="3547">
              <a:solidFill>
                <a:srgbClr val="F9FEFF"/>
              </a:solidFill>
              <a:latin typeface="Poppins Medium"/>
              <a:ea typeface="Poppins Medium"/>
              <a:cs typeface="Poppins Medium"/>
              <a:sym typeface="Poppins Medium"/>
            </a:endParaRPr>
          </a:p>
          <a:p>
            <a:pPr algn="l">
              <a:lnSpc>
                <a:spcPts val="4257"/>
              </a:lnSpc>
            </a:pPr>
            <a:r>
              <a:rPr lang="en-US" sz="3547">
                <a:solidFill>
                  <a:srgbClr val="F9FEFF"/>
                </a:solidFill>
                <a:latin typeface="Poppins Medium"/>
                <a:ea typeface="Poppins Medium"/>
                <a:cs typeface="Poppins Medium"/>
                <a:sym typeface="Poppins Medium"/>
              </a:rPr>
              <a:t>ESTABLECE “LOS ACTOS DE LA ADMINISTRACION PUBLICA ESTAN SUJETOS A LOS PRINCIPIOS DE TRANSPARENCIA Y PUBLICIDAD”.</a:t>
            </a:r>
          </a:p>
          <a:p>
            <a:pPr algn="l">
              <a:lnSpc>
                <a:spcPts val="4257"/>
              </a:lnSpc>
              <a:spcBef>
                <a:spcPct val="0"/>
              </a:spcBef>
            </a:pPr>
            <a:r>
              <a:rPr lang="en-US" sz="3547">
                <a:solidFill>
                  <a:srgbClr val="F9FEFF"/>
                </a:solidFill>
                <a:latin typeface="Poppins Medium"/>
                <a:ea typeface="Poppins Medium"/>
                <a:cs typeface="Poppins Medium"/>
                <a:sym typeface="Poppins Medium"/>
              </a:rPr>
              <a:t>LA PARTICIPACION CIUDADANA EN LA GESTION PUBLICA GARANTIZA LA RENDICION DE CUENTAS, ES DECIR QUE LOS SERIVDORE PUBLICOS INFORMEN, EXPLIQUEN, GENEREN Y ENTREGUEN INFORMACION, VERAZ.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273526" y="514348"/>
            <a:ext cx="13740948" cy="1195040"/>
          </a:xfrm>
          <a:prstGeom prst="rect">
            <a:avLst/>
          </a:prstGeom>
        </p:spPr>
        <p:txBody>
          <a:bodyPr lIns="0" tIns="0" rIns="0" bIns="0" rtlCol="0" anchor="t">
            <a:spAutoFit/>
          </a:bodyPr>
          <a:lstStyle/>
          <a:p>
            <a:pPr algn="l">
              <a:lnSpc>
                <a:spcPts val="8635"/>
              </a:lnSpc>
            </a:pPr>
            <a:r>
              <a:rPr lang="en-US" sz="7850" dirty="0">
                <a:solidFill>
                  <a:srgbClr val="026D53"/>
                </a:solidFill>
                <a:latin typeface="Poppins Ultra-Bold"/>
                <a:ea typeface="Poppins Ultra-Bold"/>
                <a:cs typeface="Poppins Ultra-Bold"/>
                <a:sym typeface="Poppins Ultra-Bold"/>
              </a:rPr>
              <a:t>INFORMACION FINANCIERA</a:t>
            </a:r>
          </a:p>
        </p:txBody>
      </p:sp>
      <p:sp>
        <p:nvSpPr>
          <p:cNvPr id="2" name="Freeform 2"/>
          <p:cNvSpPr/>
          <p:nvPr/>
        </p:nvSpPr>
        <p:spPr>
          <a:xfrm>
            <a:off x="1828800" y="6053818"/>
            <a:ext cx="3962400" cy="3505200"/>
          </a:xfrm>
          <a:custGeom>
            <a:avLst/>
            <a:gdLst/>
            <a:ahLst/>
            <a:cxnLst/>
            <a:rect l="l" t="t" r="r" b="b"/>
            <a:pathLst>
              <a:path w="4754496" h="4114800">
                <a:moveTo>
                  <a:pt x="0" y="0"/>
                </a:moveTo>
                <a:lnTo>
                  <a:pt x="4754496" y="0"/>
                </a:lnTo>
                <a:lnTo>
                  <a:pt x="47544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5" name="Imagen 4">
            <a:extLst>
              <a:ext uri="{FF2B5EF4-FFF2-40B4-BE49-F238E27FC236}">
                <a16:creationId xmlns:a16="http://schemas.microsoft.com/office/drawing/2014/main" id="{20A81D6C-358A-5C10-E89B-82DEC4C4A4C2}"/>
              </a:ext>
            </a:extLst>
          </p:cNvPr>
          <p:cNvPicPr>
            <a:picLocks noChangeAspect="1"/>
          </p:cNvPicPr>
          <p:nvPr/>
        </p:nvPicPr>
        <p:blipFill>
          <a:blip r:embed="rId4"/>
          <a:stretch>
            <a:fillRect/>
          </a:stretch>
        </p:blipFill>
        <p:spPr>
          <a:xfrm>
            <a:off x="5791200" y="1709388"/>
            <a:ext cx="11828672" cy="64821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33375" y="332766"/>
            <a:ext cx="17565423" cy="1195073"/>
          </a:xfrm>
          <a:prstGeom prst="rect">
            <a:avLst/>
          </a:prstGeom>
        </p:spPr>
        <p:txBody>
          <a:bodyPr lIns="0" tIns="0" rIns="0" bIns="0" rtlCol="0" anchor="t">
            <a:spAutoFit/>
          </a:bodyPr>
          <a:lstStyle/>
          <a:p>
            <a:pPr algn="ctr">
              <a:lnSpc>
                <a:spcPts val="8635"/>
              </a:lnSpc>
            </a:pPr>
            <a:r>
              <a:rPr lang="en-US" sz="7850" dirty="0">
                <a:solidFill>
                  <a:srgbClr val="026D53"/>
                </a:solidFill>
                <a:latin typeface="Poppins Ultra-Bold"/>
                <a:ea typeface="Poppins Ultra-Bold"/>
                <a:cs typeface="Poppins Ultra-Bold"/>
                <a:sym typeface="Poppins Ultra-Bold"/>
              </a:rPr>
              <a:t>INFORMACION FINANCIERA</a:t>
            </a:r>
          </a:p>
        </p:txBody>
      </p:sp>
      <p:pic>
        <p:nvPicPr>
          <p:cNvPr id="4" name="Imagen 3">
            <a:extLst>
              <a:ext uri="{FF2B5EF4-FFF2-40B4-BE49-F238E27FC236}">
                <a16:creationId xmlns:a16="http://schemas.microsoft.com/office/drawing/2014/main" id="{9ECBE425-5CEF-C78B-A9DF-F2D861DF4235}"/>
              </a:ext>
            </a:extLst>
          </p:cNvPr>
          <p:cNvPicPr>
            <a:picLocks noChangeAspect="1"/>
          </p:cNvPicPr>
          <p:nvPr/>
        </p:nvPicPr>
        <p:blipFill>
          <a:blip r:embed="rId2"/>
          <a:stretch>
            <a:fillRect/>
          </a:stretch>
        </p:blipFill>
        <p:spPr>
          <a:xfrm>
            <a:off x="1143000" y="1410813"/>
            <a:ext cx="16002000" cy="8838087"/>
          </a:xfrm>
          <a:prstGeom prst="rect">
            <a:avLst/>
          </a:prstGeom>
        </p:spPr>
      </p:pic>
      <p:sp>
        <p:nvSpPr>
          <p:cNvPr id="5" name="Freeform 2">
            <a:extLst>
              <a:ext uri="{FF2B5EF4-FFF2-40B4-BE49-F238E27FC236}">
                <a16:creationId xmlns:a16="http://schemas.microsoft.com/office/drawing/2014/main" id="{56CB9B16-CECC-6B77-E700-3477D661688B}"/>
              </a:ext>
            </a:extLst>
          </p:cNvPr>
          <p:cNvSpPr/>
          <p:nvPr/>
        </p:nvSpPr>
        <p:spPr>
          <a:xfrm>
            <a:off x="10820400" y="5266121"/>
            <a:ext cx="3962400" cy="3505200"/>
          </a:xfrm>
          <a:custGeom>
            <a:avLst/>
            <a:gdLst/>
            <a:ahLst/>
            <a:cxnLst/>
            <a:rect l="l" t="t" r="r" b="b"/>
            <a:pathLst>
              <a:path w="4754496" h="4114800">
                <a:moveTo>
                  <a:pt x="0" y="0"/>
                </a:moveTo>
                <a:lnTo>
                  <a:pt x="4754496" y="0"/>
                </a:lnTo>
                <a:lnTo>
                  <a:pt x="47544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5290" y="3017161"/>
            <a:ext cx="7936491" cy="2587405"/>
            <a:chOff x="0" y="0"/>
            <a:chExt cx="10581988" cy="3449873"/>
          </a:xfrm>
        </p:grpSpPr>
        <p:sp>
          <p:nvSpPr>
            <p:cNvPr id="3" name="Freeform 3"/>
            <p:cNvSpPr/>
            <p:nvPr/>
          </p:nvSpPr>
          <p:spPr>
            <a:xfrm>
              <a:off x="0" y="0"/>
              <a:ext cx="10398585" cy="2755625"/>
            </a:xfrm>
            <a:custGeom>
              <a:avLst/>
              <a:gdLst/>
              <a:ahLst/>
              <a:cxnLst/>
              <a:rect l="l" t="t" r="r" b="b"/>
              <a:pathLst>
                <a:path w="10398585" h="2755625">
                  <a:moveTo>
                    <a:pt x="0" y="0"/>
                  </a:moveTo>
                  <a:lnTo>
                    <a:pt x="10398585" y="0"/>
                  </a:lnTo>
                  <a:lnTo>
                    <a:pt x="10398585" y="2755625"/>
                  </a:lnTo>
                  <a:lnTo>
                    <a:pt x="0" y="27556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986120" y="530029"/>
              <a:ext cx="7595868" cy="1773720"/>
            </a:xfrm>
            <a:prstGeom prst="rect">
              <a:avLst/>
            </a:prstGeom>
          </p:spPr>
          <p:txBody>
            <a:bodyPr lIns="0" tIns="0" rIns="0" bIns="0" rtlCol="0" anchor="t">
              <a:spAutoFit/>
            </a:bodyPr>
            <a:lstStyle/>
            <a:p>
              <a:pPr algn="l">
                <a:lnSpc>
                  <a:spcPts val="3465"/>
                </a:lnSpc>
                <a:spcBef>
                  <a:spcPct val="0"/>
                </a:spcBef>
              </a:pPr>
              <a:r>
                <a:rPr lang="en-US" sz="2887">
                  <a:solidFill>
                    <a:srgbClr val="F9FEFF"/>
                  </a:solidFill>
                  <a:latin typeface="Poppins Medium"/>
                  <a:ea typeface="Poppins Medium"/>
                  <a:cs typeface="Poppins Medium"/>
                  <a:sym typeface="Poppins Medium"/>
                </a:rPr>
                <a:t>PRODUCTIVIDAD, SECTOR VULNERABLE, CULTURA Y DEPORTE.</a:t>
              </a:r>
            </a:p>
          </p:txBody>
        </p:sp>
        <p:sp>
          <p:nvSpPr>
            <p:cNvPr id="5" name="TextBox 5"/>
            <p:cNvSpPr txBox="1"/>
            <p:nvPr/>
          </p:nvSpPr>
          <p:spPr>
            <a:xfrm>
              <a:off x="1973947" y="2727050"/>
              <a:ext cx="7442156" cy="722823"/>
            </a:xfrm>
            <a:prstGeom prst="rect">
              <a:avLst/>
            </a:prstGeom>
          </p:spPr>
          <p:txBody>
            <a:bodyPr lIns="0" tIns="0" rIns="0" bIns="0" rtlCol="0" anchor="t">
              <a:spAutoFit/>
            </a:bodyPr>
            <a:lstStyle/>
            <a:p>
              <a:pPr algn="just">
                <a:lnSpc>
                  <a:spcPts val="4184"/>
                </a:lnSpc>
                <a:spcBef>
                  <a:spcPct val="0"/>
                </a:spcBef>
              </a:pPr>
              <a:r>
                <a:rPr lang="en-US" sz="3486">
                  <a:solidFill>
                    <a:srgbClr val="222222"/>
                  </a:solidFill>
                  <a:latin typeface="Poppins Medium"/>
                  <a:ea typeface="Poppins Medium"/>
                  <a:cs typeface="Poppins Medium"/>
                  <a:sym typeface="Poppins Medium"/>
                </a:rPr>
                <a:t>TNLGA. KARINA CEVALLOS</a:t>
              </a:r>
            </a:p>
          </p:txBody>
        </p:sp>
      </p:grpSp>
      <p:grpSp>
        <p:nvGrpSpPr>
          <p:cNvPr id="6" name="Group 6"/>
          <p:cNvGrpSpPr/>
          <p:nvPr/>
        </p:nvGrpSpPr>
        <p:grpSpPr>
          <a:xfrm>
            <a:off x="921995" y="6677209"/>
            <a:ext cx="7723081" cy="2581091"/>
            <a:chOff x="0" y="0"/>
            <a:chExt cx="10297441" cy="3441455"/>
          </a:xfrm>
        </p:grpSpPr>
        <p:sp>
          <p:nvSpPr>
            <p:cNvPr id="7" name="Freeform 7"/>
            <p:cNvSpPr/>
            <p:nvPr/>
          </p:nvSpPr>
          <p:spPr>
            <a:xfrm>
              <a:off x="0" y="0"/>
              <a:ext cx="10297441" cy="2728822"/>
            </a:xfrm>
            <a:custGeom>
              <a:avLst/>
              <a:gdLst/>
              <a:ahLst/>
              <a:cxnLst/>
              <a:rect l="l" t="t" r="r" b="b"/>
              <a:pathLst>
                <a:path w="10297441" h="2728822">
                  <a:moveTo>
                    <a:pt x="0" y="0"/>
                  </a:moveTo>
                  <a:lnTo>
                    <a:pt x="10297441" y="0"/>
                  </a:lnTo>
                  <a:lnTo>
                    <a:pt x="10297441" y="2728822"/>
                  </a:lnTo>
                  <a:lnTo>
                    <a:pt x="0" y="2728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2923628" y="600261"/>
              <a:ext cx="7373813" cy="1406517"/>
            </a:xfrm>
            <a:prstGeom prst="rect">
              <a:avLst/>
            </a:prstGeom>
          </p:spPr>
          <p:txBody>
            <a:bodyPr lIns="0" tIns="0" rIns="0" bIns="0" rtlCol="0" anchor="t">
              <a:spAutoFit/>
            </a:bodyPr>
            <a:lstStyle/>
            <a:p>
              <a:pPr algn="l">
                <a:lnSpc>
                  <a:spcPts val="4085"/>
                </a:lnSpc>
                <a:spcBef>
                  <a:spcPct val="0"/>
                </a:spcBef>
              </a:pPr>
              <a:r>
                <a:rPr lang="en-US" sz="3404">
                  <a:solidFill>
                    <a:srgbClr val="F9FEFF"/>
                  </a:solidFill>
                  <a:latin typeface="Poppins Medium"/>
                  <a:ea typeface="Poppins Medium"/>
                  <a:cs typeface="Poppins Medium"/>
                  <a:sym typeface="Poppins Medium"/>
                </a:rPr>
                <a:t>IGUALDAD DE GÉNERO, SALUD Y MEDIO AMBIENTE</a:t>
              </a:r>
            </a:p>
          </p:txBody>
        </p:sp>
        <p:sp>
          <p:nvSpPr>
            <p:cNvPr id="9" name="TextBox 9"/>
            <p:cNvSpPr txBox="1"/>
            <p:nvPr/>
          </p:nvSpPr>
          <p:spPr>
            <a:xfrm>
              <a:off x="1837961" y="2700247"/>
              <a:ext cx="8459480" cy="741208"/>
            </a:xfrm>
            <a:prstGeom prst="rect">
              <a:avLst/>
            </a:prstGeom>
          </p:spPr>
          <p:txBody>
            <a:bodyPr lIns="0" tIns="0" rIns="0" bIns="0" rtlCol="0" anchor="t">
              <a:spAutoFit/>
            </a:bodyPr>
            <a:lstStyle/>
            <a:p>
              <a:pPr algn="just">
                <a:lnSpc>
                  <a:spcPts val="4294"/>
                </a:lnSpc>
                <a:spcBef>
                  <a:spcPct val="0"/>
                </a:spcBef>
              </a:pPr>
              <a:r>
                <a:rPr lang="en-US" sz="3579">
                  <a:solidFill>
                    <a:srgbClr val="222222"/>
                  </a:solidFill>
                  <a:latin typeface="Poppins Medium"/>
                  <a:ea typeface="Poppins Medium"/>
                  <a:cs typeface="Poppins Medium"/>
                  <a:sym typeface="Poppins Medium"/>
                </a:rPr>
                <a:t>LIC. MARIA VILLAVICENCIO</a:t>
              </a:r>
            </a:p>
          </p:txBody>
        </p:sp>
      </p:grpSp>
      <p:grpSp>
        <p:nvGrpSpPr>
          <p:cNvPr id="10" name="Group 10"/>
          <p:cNvGrpSpPr/>
          <p:nvPr/>
        </p:nvGrpSpPr>
        <p:grpSpPr>
          <a:xfrm>
            <a:off x="9913363" y="6740230"/>
            <a:ext cx="7345937" cy="2455048"/>
            <a:chOff x="0" y="0"/>
            <a:chExt cx="9794583" cy="3273397"/>
          </a:xfrm>
        </p:grpSpPr>
        <p:sp>
          <p:nvSpPr>
            <p:cNvPr id="11" name="Freeform 11"/>
            <p:cNvSpPr/>
            <p:nvPr/>
          </p:nvSpPr>
          <p:spPr>
            <a:xfrm>
              <a:off x="0" y="0"/>
              <a:ext cx="9794583" cy="2595565"/>
            </a:xfrm>
            <a:custGeom>
              <a:avLst/>
              <a:gdLst/>
              <a:ahLst/>
              <a:cxnLst/>
              <a:rect l="l" t="t" r="r" b="b"/>
              <a:pathLst>
                <a:path w="9794583" h="2595565">
                  <a:moveTo>
                    <a:pt x="0" y="0"/>
                  </a:moveTo>
                  <a:lnTo>
                    <a:pt x="9794583" y="0"/>
                  </a:lnTo>
                  <a:lnTo>
                    <a:pt x="9794583" y="2595565"/>
                  </a:lnTo>
                  <a:lnTo>
                    <a:pt x="0" y="25955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2780857" y="578613"/>
              <a:ext cx="6705718" cy="1409857"/>
            </a:xfrm>
            <a:prstGeom prst="rect">
              <a:avLst/>
            </a:prstGeom>
          </p:spPr>
          <p:txBody>
            <a:bodyPr lIns="0" tIns="0" rIns="0" bIns="0" rtlCol="0" anchor="t">
              <a:spAutoFit/>
            </a:bodyPr>
            <a:lstStyle/>
            <a:p>
              <a:pPr algn="l">
                <a:lnSpc>
                  <a:spcPts val="4136"/>
                </a:lnSpc>
                <a:spcBef>
                  <a:spcPct val="0"/>
                </a:spcBef>
              </a:pPr>
              <a:r>
                <a:rPr lang="en-US" sz="3447" dirty="0">
                  <a:solidFill>
                    <a:srgbClr val="F9FEFF"/>
                  </a:solidFill>
                  <a:latin typeface="Poppins Medium"/>
                  <a:ea typeface="Poppins Medium"/>
                  <a:cs typeface="Poppins Medium"/>
                  <a:sym typeface="Poppins Medium"/>
                </a:rPr>
                <a:t>OBRAS, ESPACIOS PÚBLICOS Y VIALIDAD.</a:t>
              </a:r>
            </a:p>
          </p:txBody>
        </p:sp>
        <p:sp>
          <p:nvSpPr>
            <p:cNvPr id="13" name="TextBox 13"/>
            <p:cNvSpPr txBox="1"/>
            <p:nvPr/>
          </p:nvSpPr>
          <p:spPr>
            <a:xfrm>
              <a:off x="1748207" y="2557465"/>
              <a:ext cx="7266191" cy="715933"/>
            </a:xfrm>
            <a:prstGeom prst="rect">
              <a:avLst/>
            </a:prstGeom>
          </p:spPr>
          <p:txBody>
            <a:bodyPr lIns="0" tIns="0" rIns="0" bIns="0" rtlCol="0" anchor="t">
              <a:spAutoFit/>
            </a:bodyPr>
            <a:lstStyle/>
            <a:p>
              <a:pPr algn="just">
                <a:lnSpc>
                  <a:spcPts val="4085"/>
                </a:lnSpc>
                <a:spcBef>
                  <a:spcPct val="0"/>
                </a:spcBef>
              </a:pPr>
              <a:r>
                <a:rPr lang="en-US" sz="3404">
                  <a:solidFill>
                    <a:srgbClr val="222222"/>
                  </a:solidFill>
                  <a:latin typeface="Poppins Medium"/>
                  <a:ea typeface="Poppins Medium"/>
                  <a:cs typeface="Poppins Medium"/>
                  <a:sym typeface="Poppins Medium"/>
                </a:rPr>
                <a:t>SR. TOMÁS AGUILAR</a:t>
              </a:r>
            </a:p>
          </p:txBody>
        </p:sp>
      </p:grpSp>
      <p:sp>
        <p:nvSpPr>
          <p:cNvPr id="14" name="Freeform 14"/>
          <p:cNvSpPr/>
          <p:nvPr/>
        </p:nvSpPr>
        <p:spPr>
          <a:xfrm>
            <a:off x="9591707" y="3017161"/>
            <a:ext cx="7667593" cy="2031912"/>
          </a:xfrm>
          <a:custGeom>
            <a:avLst/>
            <a:gdLst/>
            <a:ahLst/>
            <a:cxnLst/>
            <a:rect l="l" t="t" r="r" b="b"/>
            <a:pathLst>
              <a:path w="7667593" h="2031912">
                <a:moveTo>
                  <a:pt x="0" y="0"/>
                </a:moveTo>
                <a:lnTo>
                  <a:pt x="7667593" y="0"/>
                </a:lnTo>
                <a:lnTo>
                  <a:pt x="7667593" y="2031912"/>
                </a:lnTo>
                <a:lnTo>
                  <a:pt x="0" y="20319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1706139" y="3423875"/>
            <a:ext cx="5331141" cy="1199434"/>
          </a:xfrm>
          <a:prstGeom prst="rect">
            <a:avLst/>
          </a:prstGeom>
        </p:spPr>
        <p:txBody>
          <a:bodyPr lIns="0" tIns="0" rIns="0" bIns="0" rtlCol="0" anchor="t">
            <a:spAutoFit/>
          </a:bodyPr>
          <a:lstStyle/>
          <a:p>
            <a:pPr algn="l">
              <a:lnSpc>
                <a:spcPts val="3142"/>
              </a:lnSpc>
              <a:spcBef>
                <a:spcPct val="0"/>
              </a:spcBef>
            </a:pPr>
            <a:r>
              <a:rPr lang="en-US" sz="2618">
                <a:solidFill>
                  <a:srgbClr val="F9FEFF"/>
                </a:solidFill>
                <a:latin typeface="Poppins Medium"/>
                <a:ea typeface="Poppins Medium"/>
                <a:cs typeface="Poppins Medium"/>
                <a:sym typeface="Poppins Medium"/>
              </a:rPr>
              <a:t>PLANIFICACION, PRESUPUESTO  Y GESTION DE LA COOPERACIÓN INTERNACIONAL.</a:t>
            </a:r>
          </a:p>
        </p:txBody>
      </p:sp>
      <p:sp>
        <p:nvSpPr>
          <p:cNvPr id="16" name="TextBox 16"/>
          <p:cNvSpPr txBox="1"/>
          <p:nvPr/>
        </p:nvSpPr>
        <p:spPr>
          <a:xfrm>
            <a:off x="11122875" y="5010973"/>
            <a:ext cx="4967925" cy="504792"/>
          </a:xfrm>
          <a:prstGeom prst="rect">
            <a:avLst/>
          </a:prstGeom>
        </p:spPr>
        <p:txBody>
          <a:bodyPr lIns="0" tIns="0" rIns="0" bIns="0" rtlCol="0" anchor="t">
            <a:spAutoFit/>
          </a:bodyPr>
          <a:lstStyle/>
          <a:p>
            <a:pPr algn="just">
              <a:lnSpc>
                <a:spcPts val="3703"/>
              </a:lnSpc>
              <a:spcBef>
                <a:spcPct val="0"/>
              </a:spcBef>
            </a:pPr>
            <a:r>
              <a:rPr lang="en-US" sz="3086">
                <a:solidFill>
                  <a:srgbClr val="222222"/>
                </a:solidFill>
                <a:latin typeface="Poppins Medium"/>
                <a:ea typeface="Poppins Medium"/>
                <a:cs typeface="Poppins Medium"/>
                <a:sym typeface="Poppins Medium"/>
              </a:rPr>
              <a:t>SR. GONZALO AGUIRRE</a:t>
            </a:r>
          </a:p>
        </p:txBody>
      </p:sp>
      <p:sp>
        <p:nvSpPr>
          <p:cNvPr id="17" name="Freeform 17"/>
          <p:cNvSpPr/>
          <p:nvPr/>
        </p:nvSpPr>
        <p:spPr>
          <a:xfrm>
            <a:off x="15854333" y="166835"/>
            <a:ext cx="2106980" cy="2404543"/>
          </a:xfrm>
          <a:custGeom>
            <a:avLst/>
            <a:gdLst/>
            <a:ahLst/>
            <a:cxnLst/>
            <a:rect l="l" t="t" r="r" b="b"/>
            <a:pathLst>
              <a:path w="2106980" h="2404543">
                <a:moveTo>
                  <a:pt x="0" y="0"/>
                </a:moveTo>
                <a:lnTo>
                  <a:pt x="2106981" y="0"/>
                </a:lnTo>
                <a:lnTo>
                  <a:pt x="2106981" y="2404543"/>
                </a:lnTo>
                <a:lnTo>
                  <a:pt x="0" y="2404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2401692" y="661499"/>
            <a:ext cx="14380028" cy="1424739"/>
          </a:xfrm>
          <a:prstGeom prst="rect">
            <a:avLst/>
          </a:prstGeom>
        </p:spPr>
        <p:txBody>
          <a:bodyPr lIns="0" tIns="0" rIns="0" bIns="0" rtlCol="0" anchor="t">
            <a:spAutoFit/>
          </a:bodyPr>
          <a:lstStyle/>
          <a:p>
            <a:pPr algn="ctr">
              <a:lnSpc>
                <a:spcPts val="10377"/>
              </a:lnSpc>
            </a:pPr>
            <a:r>
              <a:rPr lang="en-US" sz="9434">
                <a:solidFill>
                  <a:srgbClr val="026D53"/>
                </a:solidFill>
                <a:latin typeface="Poppins Ultra-Bold"/>
                <a:ea typeface="Poppins Ultra-Bold"/>
                <a:cs typeface="Poppins Ultra-Bold"/>
                <a:sym typeface="Poppins Ultra-Bold"/>
              </a:rPr>
              <a:t>COMISIONES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676620">
            <a:off x="-3189981" y="7062533"/>
            <a:ext cx="6758631" cy="3485952"/>
          </a:xfrm>
          <a:custGeom>
            <a:avLst/>
            <a:gdLst/>
            <a:ahLst/>
            <a:cxnLst/>
            <a:rect l="l" t="t" r="r" b="b"/>
            <a:pathLst>
              <a:path w="6758631" h="3485952">
                <a:moveTo>
                  <a:pt x="0" y="0"/>
                </a:moveTo>
                <a:lnTo>
                  <a:pt x="6758631" y="0"/>
                </a:lnTo>
                <a:lnTo>
                  <a:pt x="6758631" y="3485952"/>
                </a:lnTo>
                <a:lnTo>
                  <a:pt x="0" y="3485952"/>
                </a:lnTo>
                <a:lnTo>
                  <a:pt x="0" y="0"/>
                </a:lnTo>
                <a:close/>
              </a:path>
            </a:pathLst>
          </a:custGeom>
          <a:blipFill>
            <a:blip r:embed="rId2">
              <a:extLst>
                <a:ext uri="{96DAC541-7B7A-43D3-8B79-37D633B846F1}">
                  <asvg:svgBlip xmlns:asvg="http://schemas.microsoft.com/office/drawing/2016/SVG/main" r:embed="rId3"/>
                </a:ext>
              </a:extLst>
            </a:blip>
            <a:stretch>
              <a:fillRect t="-13863" r="-1255"/>
            </a:stretch>
          </a:blipFill>
        </p:spPr>
      </p:sp>
      <p:grpSp>
        <p:nvGrpSpPr>
          <p:cNvPr id="3" name="Group 3"/>
          <p:cNvGrpSpPr/>
          <p:nvPr/>
        </p:nvGrpSpPr>
        <p:grpSpPr>
          <a:xfrm>
            <a:off x="189335" y="1395534"/>
            <a:ext cx="8954665" cy="6869635"/>
            <a:chOff x="0" y="0"/>
            <a:chExt cx="11939554" cy="9159514"/>
          </a:xfrm>
        </p:grpSpPr>
        <p:grpSp>
          <p:nvGrpSpPr>
            <p:cNvPr id="4" name="Group 4"/>
            <p:cNvGrpSpPr/>
            <p:nvPr/>
          </p:nvGrpSpPr>
          <p:grpSpPr>
            <a:xfrm>
              <a:off x="0" y="3539521"/>
              <a:ext cx="11939554" cy="5619993"/>
              <a:chOff x="0" y="0"/>
              <a:chExt cx="1618965" cy="762053"/>
            </a:xfrm>
          </p:grpSpPr>
          <p:sp>
            <p:nvSpPr>
              <p:cNvPr id="5" name="Freeform 5"/>
              <p:cNvSpPr/>
              <p:nvPr/>
            </p:nvSpPr>
            <p:spPr>
              <a:xfrm>
                <a:off x="0" y="0"/>
                <a:ext cx="1618965" cy="762053"/>
              </a:xfrm>
              <a:custGeom>
                <a:avLst/>
                <a:gdLst/>
                <a:ahLst/>
                <a:cxnLst/>
                <a:rect l="l" t="t" r="r" b="b"/>
                <a:pathLst>
                  <a:path w="1618965" h="762053">
                    <a:moveTo>
                      <a:pt x="39043" y="0"/>
                    </a:moveTo>
                    <a:lnTo>
                      <a:pt x="1579922" y="0"/>
                    </a:lnTo>
                    <a:cubicBezTo>
                      <a:pt x="1590277" y="0"/>
                      <a:pt x="1600208" y="4113"/>
                      <a:pt x="1607530" y="11436"/>
                    </a:cubicBezTo>
                    <a:cubicBezTo>
                      <a:pt x="1614852" y="18758"/>
                      <a:pt x="1618965" y="28688"/>
                      <a:pt x="1618965" y="39043"/>
                    </a:cubicBezTo>
                    <a:lnTo>
                      <a:pt x="1618965" y="723010"/>
                    </a:lnTo>
                    <a:cubicBezTo>
                      <a:pt x="1618965" y="744573"/>
                      <a:pt x="1601485" y="762053"/>
                      <a:pt x="1579922" y="762053"/>
                    </a:cubicBezTo>
                    <a:lnTo>
                      <a:pt x="39043" y="762053"/>
                    </a:lnTo>
                    <a:cubicBezTo>
                      <a:pt x="28688" y="762053"/>
                      <a:pt x="18758" y="757940"/>
                      <a:pt x="11436" y="750618"/>
                    </a:cubicBezTo>
                    <a:cubicBezTo>
                      <a:pt x="4113" y="743295"/>
                      <a:pt x="0" y="733365"/>
                      <a:pt x="0" y="723010"/>
                    </a:cubicBezTo>
                    <a:lnTo>
                      <a:pt x="0" y="39043"/>
                    </a:lnTo>
                    <a:cubicBezTo>
                      <a:pt x="0" y="28688"/>
                      <a:pt x="4113" y="18758"/>
                      <a:pt x="11436" y="11436"/>
                    </a:cubicBezTo>
                    <a:cubicBezTo>
                      <a:pt x="18758" y="4113"/>
                      <a:pt x="28688" y="0"/>
                      <a:pt x="39043" y="0"/>
                    </a:cubicBezTo>
                    <a:close/>
                  </a:path>
                </a:pathLst>
              </a:custGeom>
              <a:solidFill>
                <a:srgbClr val="00A99D"/>
              </a:solidFill>
            </p:spPr>
          </p:sp>
          <p:sp>
            <p:nvSpPr>
              <p:cNvPr id="6" name="TextBox 6"/>
              <p:cNvSpPr txBox="1"/>
              <p:nvPr/>
            </p:nvSpPr>
            <p:spPr>
              <a:xfrm>
                <a:off x="0" y="-9525"/>
                <a:ext cx="1618965" cy="771578"/>
              </a:xfrm>
              <a:prstGeom prst="rect">
                <a:avLst/>
              </a:prstGeom>
            </p:spPr>
            <p:txBody>
              <a:bodyPr lIns="50800" tIns="50800" rIns="50800" bIns="50800" rtlCol="0" anchor="ctr"/>
              <a:lstStyle/>
              <a:p>
                <a:pPr algn="ctr">
                  <a:lnSpc>
                    <a:spcPts val="2743"/>
                  </a:lnSpc>
                </a:pPr>
                <a:endParaRPr/>
              </a:p>
            </p:txBody>
          </p:sp>
        </p:grpSp>
        <p:sp>
          <p:nvSpPr>
            <p:cNvPr id="7" name="TextBox 7"/>
            <p:cNvSpPr txBox="1"/>
            <p:nvPr/>
          </p:nvSpPr>
          <p:spPr>
            <a:xfrm>
              <a:off x="761929" y="6437958"/>
              <a:ext cx="10190738" cy="2441131"/>
            </a:xfrm>
            <a:prstGeom prst="rect">
              <a:avLst/>
            </a:prstGeom>
          </p:spPr>
          <p:txBody>
            <a:bodyPr lIns="0" tIns="0" rIns="0" bIns="0" rtlCol="0" anchor="t">
              <a:spAutoFit/>
            </a:bodyPr>
            <a:lstStyle/>
            <a:p>
              <a:pPr algn="just">
                <a:lnSpc>
                  <a:spcPts val="2909"/>
                </a:lnSpc>
                <a:spcBef>
                  <a:spcPct val="0"/>
                </a:spcBef>
              </a:pPr>
              <a:r>
                <a:rPr lang="en-US" sz="2424" dirty="0" err="1">
                  <a:solidFill>
                    <a:srgbClr val="F9FEFF"/>
                  </a:solidFill>
                  <a:latin typeface="Poppins Semi-Bold"/>
                  <a:ea typeface="Poppins Semi-Bold"/>
                  <a:cs typeface="Poppins Semi-Bold"/>
                  <a:sym typeface="Poppins Semi-Bold"/>
                </a:rPr>
                <a:t>Coordinación</a:t>
              </a:r>
              <a:r>
                <a:rPr lang="en-US" sz="2424" dirty="0">
                  <a:solidFill>
                    <a:srgbClr val="F9FEFF"/>
                  </a:solidFill>
                  <a:latin typeface="Poppins Semi-Bold"/>
                  <a:ea typeface="Poppins Semi-Bold"/>
                  <a:cs typeface="Poppins Semi-Bold"/>
                  <a:sym typeface="Poppins Semi-Bold"/>
                </a:rPr>
                <a:t> de la </a:t>
              </a:r>
              <a:r>
                <a:rPr lang="en-US" sz="2424" dirty="0" err="1">
                  <a:solidFill>
                    <a:srgbClr val="F9FEFF"/>
                  </a:solidFill>
                  <a:latin typeface="Poppins Semi-Bold"/>
                  <a:ea typeface="Poppins Semi-Bold"/>
                  <a:cs typeface="Poppins Semi-Bold"/>
                  <a:sym typeface="Poppins Semi-Bold"/>
                </a:rPr>
                <a:t>entrega</a:t>
              </a:r>
              <a:r>
                <a:rPr lang="en-US" sz="2424" dirty="0">
                  <a:solidFill>
                    <a:srgbClr val="F9FEFF"/>
                  </a:solidFill>
                  <a:latin typeface="Poppins Semi-Bold"/>
                  <a:ea typeface="Poppins Semi-Bold"/>
                  <a:cs typeface="Poppins Semi-Bold"/>
                  <a:sym typeface="Poppins Semi-Bold"/>
                </a:rPr>
                <a:t> de kits </a:t>
              </a:r>
              <a:r>
                <a:rPr lang="en-US" sz="2424" dirty="0" err="1">
                  <a:solidFill>
                    <a:srgbClr val="F9FEFF"/>
                  </a:solidFill>
                  <a:latin typeface="Poppins Semi-Bold"/>
                  <a:ea typeface="Poppins Semi-Bold"/>
                  <a:cs typeface="Poppins Semi-Bold"/>
                  <a:sym typeface="Poppins Semi-Bold"/>
                </a:rPr>
                <a:t>alimenticios</a:t>
              </a:r>
              <a:r>
                <a:rPr lang="en-US" sz="2424" dirty="0">
                  <a:solidFill>
                    <a:srgbClr val="F9FEFF"/>
                  </a:solidFill>
                  <a:latin typeface="Poppins Semi-Bold"/>
                  <a:ea typeface="Poppins Semi-Bold"/>
                  <a:cs typeface="Poppins Semi-Bold"/>
                  <a:sym typeface="Poppins Semi-Bold"/>
                </a:rPr>
                <a:t> para </a:t>
              </a:r>
              <a:r>
                <a:rPr lang="en-US" sz="2424" dirty="0" err="1">
                  <a:solidFill>
                    <a:srgbClr val="F9FEFF"/>
                  </a:solidFill>
                  <a:latin typeface="Poppins Semi-Bold"/>
                  <a:ea typeface="Poppins Semi-Bold"/>
                  <a:cs typeface="Poppins Semi-Bold"/>
                  <a:sym typeface="Poppins Semi-Bold"/>
                </a:rPr>
                <a:t>los</a:t>
              </a:r>
              <a:r>
                <a:rPr lang="en-US" sz="2424" dirty="0">
                  <a:solidFill>
                    <a:srgbClr val="F9FEFF"/>
                  </a:solidFill>
                  <a:latin typeface="Poppins Semi-Bold"/>
                  <a:ea typeface="Poppins Semi-Bold"/>
                  <a:cs typeface="Poppins Semi-Bold"/>
                  <a:sym typeface="Poppins Semi-Bold"/>
                </a:rPr>
                <a:t> </a:t>
              </a:r>
              <a:r>
                <a:rPr lang="en-US" sz="2424" dirty="0" err="1">
                  <a:solidFill>
                    <a:srgbClr val="F9FEFF"/>
                  </a:solidFill>
                  <a:latin typeface="Poppins Semi-Bold"/>
                  <a:ea typeface="Poppins Semi-Bold"/>
                  <a:cs typeface="Poppins Semi-Bold"/>
                  <a:sym typeface="Poppins Semi-Bold"/>
                </a:rPr>
                <a:t>niños</a:t>
              </a:r>
              <a:r>
                <a:rPr lang="en-US" sz="2424" dirty="0">
                  <a:solidFill>
                    <a:srgbClr val="F9FEFF"/>
                  </a:solidFill>
                  <a:latin typeface="Poppins Semi-Bold"/>
                  <a:ea typeface="Poppins Semi-Bold"/>
                  <a:cs typeface="Poppins Semi-Bold"/>
                  <a:sym typeface="Poppins Semi-Bold"/>
                </a:rPr>
                <a:t> de la parroquia </a:t>
              </a:r>
              <a:r>
                <a:rPr lang="en-US" sz="2424" dirty="0" err="1">
                  <a:solidFill>
                    <a:srgbClr val="F9FEFF"/>
                  </a:solidFill>
                  <a:latin typeface="Poppins Semi-Bold"/>
                  <a:ea typeface="Poppins Semi-Bold"/>
                  <a:cs typeface="Poppins Semi-Bold"/>
                  <a:sym typeface="Poppins Semi-Bold"/>
                </a:rPr>
                <a:t>por</a:t>
              </a:r>
              <a:r>
                <a:rPr lang="en-US" sz="2424" dirty="0">
                  <a:solidFill>
                    <a:srgbClr val="F9FEFF"/>
                  </a:solidFill>
                  <a:latin typeface="Poppins Semi-Bold"/>
                  <a:ea typeface="Poppins Semi-Bold"/>
                  <a:cs typeface="Poppins Semi-Bold"/>
                  <a:sym typeface="Poppins Semi-Bold"/>
                </a:rPr>
                <a:t> </a:t>
              </a:r>
              <a:r>
                <a:rPr lang="en-US" sz="2424" dirty="0" err="1">
                  <a:solidFill>
                    <a:srgbClr val="F9FEFF"/>
                  </a:solidFill>
                  <a:latin typeface="Poppins Semi-Bold"/>
                  <a:ea typeface="Poppins Semi-Bold"/>
                  <a:cs typeface="Poppins Semi-Bold"/>
                  <a:sym typeface="Poppins Semi-Bold"/>
                </a:rPr>
                <a:t>conmemorar</a:t>
              </a:r>
              <a:r>
                <a:rPr lang="en-US" sz="2424" dirty="0">
                  <a:solidFill>
                    <a:srgbClr val="F9FEFF"/>
                  </a:solidFill>
                  <a:latin typeface="Poppins Semi-Bold"/>
                  <a:ea typeface="Poppins Semi-Bold"/>
                  <a:cs typeface="Poppins Semi-Bold"/>
                  <a:sym typeface="Poppins Semi-Bold"/>
                </a:rPr>
                <a:t> </a:t>
              </a:r>
              <a:r>
                <a:rPr lang="en-US" sz="2424" dirty="0" err="1">
                  <a:solidFill>
                    <a:srgbClr val="F9FEFF"/>
                  </a:solidFill>
                  <a:latin typeface="Poppins Semi-Bold"/>
                  <a:ea typeface="Poppins Semi-Bold"/>
                  <a:cs typeface="Poppins Semi-Bold"/>
                  <a:sym typeface="Poppins Semi-Bold"/>
                </a:rPr>
                <a:t>el</a:t>
              </a:r>
              <a:r>
                <a:rPr lang="en-US" sz="2424" dirty="0">
                  <a:solidFill>
                    <a:srgbClr val="F9FEFF"/>
                  </a:solidFill>
                  <a:latin typeface="Poppins Semi-Bold"/>
                  <a:ea typeface="Poppins Semi-Bold"/>
                  <a:cs typeface="Poppins Semi-Bold"/>
                  <a:sym typeface="Poppins Semi-Bold"/>
                </a:rPr>
                <a:t> día del </a:t>
              </a:r>
              <a:r>
                <a:rPr lang="en-US" sz="2424" dirty="0" err="1">
                  <a:solidFill>
                    <a:srgbClr val="F9FEFF"/>
                  </a:solidFill>
                  <a:latin typeface="Poppins Semi-Bold"/>
                  <a:ea typeface="Poppins Semi-Bold"/>
                  <a:cs typeface="Poppins Semi-Bold"/>
                  <a:sym typeface="Poppins Semi-Bold"/>
                </a:rPr>
                <a:t>niño</a:t>
              </a:r>
              <a:r>
                <a:rPr lang="en-US" sz="2424" dirty="0">
                  <a:solidFill>
                    <a:srgbClr val="F9FEFF"/>
                  </a:solidFill>
                  <a:latin typeface="Poppins Semi-Bold"/>
                  <a:ea typeface="Poppins Semi-Bold"/>
                  <a:cs typeface="Poppins Semi-Bold"/>
                  <a:sym typeface="Poppins Semi-Bold"/>
                </a:rPr>
                <a:t> con la </a:t>
              </a:r>
              <a:r>
                <a:rPr lang="en-US" sz="2424" dirty="0" err="1">
                  <a:solidFill>
                    <a:srgbClr val="F9FEFF"/>
                  </a:solidFill>
                  <a:latin typeface="Poppins Semi-Bold"/>
                  <a:ea typeface="Poppins Semi-Bold"/>
                  <a:cs typeface="Poppins Semi-Bold"/>
                  <a:sym typeface="Poppins Semi-Bold"/>
                </a:rPr>
                <a:t>empresa</a:t>
              </a:r>
              <a:r>
                <a:rPr lang="en-US" sz="2424" dirty="0">
                  <a:solidFill>
                    <a:srgbClr val="F9FEFF"/>
                  </a:solidFill>
                  <a:latin typeface="Poppins Semi-Bold"/>
                  <a:ea typeface="Poppins Semi-Bold"/>
                  <a:cs typeface="Poppins Semi-Bold"/>
                  <a:sym typeface="Poppins Semi-Bold"/>
                </a:rPr>
                <a:t> KFC y </a:t>
              </a:r>
              <a:r>
                <a:rPr lang="en-US" sz="2424" dirty="0" err="1">
                  <a:solidFill>
                    <a:srgbClr val="F9FEFF"/>
                  </a:solidFill>
                  <a:latin typeface="Poppins Semi-Bold"/>
                  <a:ea typeface="Poppins Semi-Bold"/>
                  <a:cs typeface="Poppins Semi-Bold"/>
                  <a:sym typeface="Poppins Semi-Bold"/>
                </a:rPr>
                <a:t>el</a:t>
              </a:r>
              <a:r>
                <a:rPr lang="en-US" sz="2424" dirty="0">
                  <a:solidFill>
                    <a:srgbClr val="F9FEFF"/>
                  </a:solidFill>
                  <a:latin typeface="Poppins Semi-Bold"/>
                  <a:ea typeface="Poppins Semi-Bold"/>
                  <a:cs typeface="Poppins Semi-Bold"/>
                  <a:sym typeface="Poppins Semi-Bold"/>
                </a:rPr>
                <a:t> Gad </a:t>
              </a:r>
              <a:r>
                <a:rPr lang="en-US" sz="2424" dirty="0" err="1">
                  <a:solidFill>
                    <a:srgbClr val="F9FEFF"/>
                  </a:solidFill>
                  <a:latin typeface="Poppins Semi-Bold"/>
                  <a:ea typeface="Poppins Semi-Bold"/>
                  <a:cs typeface="Poppins Semi-Bold"/>
                  <a:sym typeface="Poppins Semi-Bold"/>
                </a:rPr>
                <a:t>Parroquial</a:t>
              </a:r>
              <a:r>
                <a:rPr lang="en-US" sz="2424" dirty="0">
                  <a:solidFill>
                    <a:srgbClr val="F9FEFF"/>
                  </a:solidFill>
                  <a:latin typeface="Poppins Semi-Bold"/>
                  <a:ea typeface="Poppins Semi-Bold"/>
                  <a:cs typeface="Poppins Semi-Bold"/>
                  <a:sym typeface="Poppins Semi-Bold"/>
                </a:rPr>
                <a:t> a la Unidad </a:t>
              </a:r>
              <a:r>
                <a:rPr lang="en-US" sz="2424" dirty="0" err="1">
                  <a:solidFill>
                    <a:srgbClr val="F9FEFF"/>
                  </a:solidFill>
                  <a:latin typeface="Poppins Semi-Bold"/>
                  <a:ea typeface="Poppins Semi-Bold"/>
                  <a:cs typeface="Poppins Semi-Bold"/>
                  <a:sym typeface="Poppins Semi-Bold"/>
                </a:rPr>
                <a:t>Educativa</a:t>
              </a:r>
              <a:r>
                <a:rPr lang="en-US" sz="2424" dirty="0">
                  <a:solidFill>
                    <a:srgbClr val="F9FEFF"/>
                  </a:solidFill>
                  <a:latin typeface="Poppins Semi-Bold"/>
                  <a:ea typeface="Poppins Semi-Bold"/>
                  <a:cs typeface="Poppins Semi-Bold"/>
                  <a:sym typeface="Poppins Semi-Bold"/>
                </a:rPr>
                <a:t> Uyumbicho, </a:t>
              </a:r>
              <a:r>
                <a:rPr lang="en-US" sz="2424" dirty="0" err="1">
                  <a:solidFill>
                    <a:srgbClr val="F9FEFF"/>
                  </a:solidFill>
                  <a:latin typeface="Poppins Semi-Bold"/>
                  <a:ea typeface="Poppins Semi-Bold"/>
                  <a:cs typeface="Poppins Semi-Bold"/>
                  <a:sym typeface="Poppins Semi-Bold"/>
                </a:rPr>
                <a:t>Guarderia,CNH</a:t>
              </a:r>
              <a:endParaRPr lang="en-US" sz="2424" dirty="0">
                <a:solidFill>
                  <a:srgbClr val="F9FEFF"/>
                </a:solidFill>
                <a:latin typeface="Poppins Semi-Bold"/>
                <a:ea typeface="Poppins Semi-Bold"/>
                <a:cs typeface="Poppins Semi-Bold"/>
                <a:sym typeface="Poppins Semi-Bold"/>
              </a:endParaRPr>
            </a:p>
          </p:txBody>
        </p:sp>
        <p:sp>
          <p:nvSpPr>
            <p:cNvPr id="8" name="Freeform 8"/>
            <p:cNvSpPr/>
            <p:nvPr/>
          </p:nvSpPr>
          <p:spPr>
            <a:xfrm>
              <a:off x="691173" y="0"/>
              <a:ext cx="10557207" cy="5977847"/>
            </a:xfrm>
            <a:custGeom>
              <a:avLst/>
              <a:gdLst/>
              <a:ahLst/>
              <a:cxnLst/>
              <a:rect l="l" t="t" r="r" b="b"/>
              <a:pathLst>
                <a:path w="10557207" h="5977847">
                  <a:moveTo>
                    <a:pt x="0" y="0"/>
                  </a:moveTo>
                  <a:lnTo>
                    <a:pt x="10557207" y="0"/>
                  </a:lnTo>
                  <a:lnTo>
                    <a:pt x="10557207" y="5977847"/>
                  </a:lnTo>
                  <a:lnTo>
                    <a:pt x="0" y="5977847"/>
                  </a:lnTo>
                  <a:lnTo>
                    <a:pt x="0" y="0"/>
                  </a:lnTo>
                  <a:close/>
                </a:path>
              </a:pathLst>
            </a:custGeom>
            <a:blipFill>
              <a:blip r:embed="rId4"/>
              <a:stretch>
                <a:fillRect/>
              </a:stretch>
            </a:blipFill>
          </p:spPr>
        </p:sp>
      </p:grpSp>
      <p:sp>
        <p:nvSpPr>
          <p:cNvPr id="9" name="TextBox 9"/>
          <p:cNvSpPr txBox="1"/>
          <p:nvPr/>
        </p:nvSpPr>
        <p:spPr>
          <a:xfrm>
            <a:off x="0" y="445410"/>
            <a:ext cx="18288000" cy="1821067"/>
          </a:xfrm>
          <a:prstGeom prst="rect">
            <a:avLst/>
          </a:prstGeom>
        </p:spPr>
        <p:txBody>
          <a:bodyPr lIns="0" tIns="0" rIns="0" bIns="0" rtlCol="0" anchor="t">
            <a:spAutoFit/>
          </a:bodyPr>
          <a:lstStyle/>
          <a:p>
            <a:pPr algn="ctr">
              <a:lnSpc>
                <a:spcPts val="6858"/>
              </a:lnSpc>
            </a:pPr>
            <a:r>
              <a:rPr lang="en-US" sz="6234" dirty="0">
                <a:solidFill>
                  <a:srgbClr val="026D53"/>
                </a:solidFill>
                <a:latin typeface="Poppins Ultra-Bold"/>
                <a:ea typeface="Poppins Ultra-Bold"/>
                <a:cs typeface="Poppins Ultra-Bold"/>
                <a:sym typeface="Poppins Ultra-Bold"/>
              </a:rPr>
              <a:t>PRODUCTIVIDAD SECTOR VULNERABLE, CULTURA Y DEPORTE.</a:t>
            </a:r>
          </a:p>
        </p:txBody>
      </p:sp>
      <p:sp>
        <p:nvSpPr>
          <p:cNvPr id="10" name="TextBox 10"/>
          <p:cNvSpPr txBox="1"/>
          <p:nvPr/>
        </p:nvSpPr>
        <p:spPr>
          <a:xfrm>
            <a:off x="12321993" y="2144560"/>
            <a:ext cx="5211020" cy="514689"/>
          </a:xfrm>
          <a:prstGeom prst="rect">
            <a:avLst/>
          </a:prstGeom>
        </p:spPr>
        <p:txBody>
          <a:bodyPr lIns="0" tIns="0" rIns="0" bIns="0" rtlCol="0" anchor="t">
            <a:spAutoFit/>
          </a:bodyPr>
          <a:lstStyle/>
          <a:p>
            <a:pPr algn="just">
              <a:lnSpc>
                <a:spcPts val="3906"/>
              </a:lnSpc>
              <a:spcBef>
                <a:spcPct val="0"/>
              </a:spcBef>
            </a:pPr>
            <a:r>
              <a:rPr lang="en-US" sz="3255">
                <a:solidFill>
                  <a:srgbClr val="026D53"/>
                </a:solidFill>
                <a:latin typeface="Poppins Medium"/>
                <a:ea typeface="Poppins Medium"/>
                <a:cs typeface="Poppins Medium"/>
                <a:sym typeface="Poppins Medium"/>
              </a:rPr>
              <a:t>TNLGA. KARINA CEVALLOS</a:t>
            </a:r>
          </a:p>
        </p:txBody>
      </p:sp>
      <p:grpSp>
        <p:nvGrpSpPr>
          <p:cNvPr id="11" name="Group 11"/>
          <p:cNvGrpSpPr/>
          <p:nvPr/>
        </p:nvGrpSpPr>
        <p:grpSpPr>
          <a:xfrm>
            <a:off x="9333335" y="4498597"/>
            <a:ext cx="8483986" cy="5600672"/>
            <a:chOff x="0" y="0"/>
            <a:chExt cx="11311982" cy="7467562"/>
          </a:xfrm>
        </p:grpSpPr>
        <p:grpSp>
          <p:nvGrpSpPr>
            <p:cNvPr id="12" name="Group 12"/>
            <p:cNvGrpSpPr/>
            <p:nvPr/>
          </p:nvGrpSpPr>
          <p:grpSpPr>
            <a:xfrm>
              <a:off x="0" y="3419917"/>
              <a:ext cx="11311982" cy="3963533"/>
              <a:chOff x="0" y="0"/>
              <a:chExt cx="1618965" cy="567259"/>
            </a:xfrm>
          </p:grpSpPr>
          <p:sp>
            <p:nvSpPr>
              <p:cNvPr id="13" name="Freeform 13"/>
              <p:cNvSpPr/>
              <p:nvPr/>
            </p:nvSpPr>
            <p:spPr>
              <a:xfrm>
                <a:off x="0" y="0"/>
                <a:ext cx="1618965" cy="567259"/>
              </a:xfrm>
              <a:custGeom>
                <a:avLst/>
                <a:gdLst/>
                <a:ahLst/>
                <a:cxnLst/>
                <a:rect l="l" t="t" r="r" b="b"/>
                <a:pathLst>
                  <a:path w="1618965" h="567259">
                    <a:moveTo>
                      <a:pt x="28289" y="0"/>
                    </a:moveTo>
                    <a:lnTo>
                      <a:pt x="1590677" y="0"/>
                    </a:lnTo>
                    <a:cubicBezTo>
                      <a:pt x="1598179" y="0"/>
                      <a:pt x="1605375" y="2980"/>
                      <a:pt x="1610680" y="8286"/>
                    </a:cubicBezTo>
                    <a:cubicBezTo>
                      <a:pt x="1615985" y="13591"/>
                      <a:pt x="1618965" y="20786"/>
                      <a:pt x="1618965" y="28289"/>
                    </a:cubicBezTo>
                    <a:lnTo>
                      <a:pt x="1618965" y="538970"/>
                    </a:lnTo>
                    <a:cubicBezTo>
                      <a:pt x="1618965" y="554594"/>
                      <a:pt x="1606300" y="567259"/>
                      <a:pt x="1590677" y="567259"/>
                    </a:cubicBezTo>
                    <a:lnTo>
                      <a:pt x="28289" y="567259"/>
                    </a:lnTo>
                    <a:cubicBezTo>
                      <a:pt x="20786" y="567259"/>
                      <a:pt x="13591" y="564278"/>
                      <a:pt x="8286" y="558973"/>
                    </a:cubicBezTo>
                    <a:cubicBezTo>
                      <a:pt x="2980" y="553668"/>
                      <a:pt x="0" y="546473"/>
                      <a:pt x="0" y="538970"/>
                    </a:cubicBezTo>
                    <a:lnTo>
                      <a:pt x="0" y="28289"/>
                    </a:lnTo>
                    <a:cubicBezTo>
                      <a:pt x="0" y="20786"/>
                      <a:pt x="2980" y="13591"/>
                      <a:pt x="8286" y="8286"/>
                    </a:cubicBezTo>
                    <a:cubicBezTo>
                      <a:pt x="13591" y="2980"/>
                      <a:pt x="20786" y="0"/>
                      <a:pt x="28289" y="0"/>
                    </a:cubicBezTo>
                    <a:close/>
                  </a:path>
                </a:pathLst>
              </a:custGeom>
              <a:solidFill>
                <a:srgbClr val="00A99D"/>
              </a:solidFill>
            </p:spPr>
          </p:sp>
          <p:sp>
            <p:nvSpPr>
              <p:cNvPr id="14" name="TextBox 14"/>
              <p:cNvSpPr txBox="1"/>
              <p:nvPr/>
            </p:nvSpPr>
            <p:spPr>
              <a:xfrm>
                <a:off x="0" y="-19050"/>
                <a:ext cx="1618965" cy="586309"/>
              </a:xfrm>
              <a:prstGeom prst="rect">
                <a:avLst/>
              </a:prstGeom>
            </p:spPr>
            <p:txBody>
              <a:bodyPr lIns="70113" tIns="70113" rIns="70113" bIns="70113" rtlCol="0" anchor="ctr"/>
              <a:lstStyle/>
              <a:p>
                <a:pPr algn="ctr">
                  <a:lnSpc>
                    <a:spcPts val="2983"/>
                  </a:lnSpc>
                </a:pPr>
                <a:endParaRPr/>
              </a:p>
            </p:txBody>
          </p:sp>
        </p:grpSp>
        <p:sp>
          <p:nvSpPr>
            <p:cNvPr id="15" name="Freeform 15"/>
            <p:cNvSpPr/>
            <p:nvPr/>
          </p:nvSpPr>
          <p:spPr>
            <a:xfrm>
              <a:off x="916951" y="0"/>
              <a:ext cx="9478080" cy="5001542"/>
            </a:xfrm>
            <a:custGeom>
              <a:avLst/>
              <a:gdLst/>
              <a:ahLst/>
              <a:cxnLst/>
              <a:rect l="l" t="t" r="r" b="b"/>
              <a:pathLst>
                <a:path w="9478080" h="5001542">
                  <a:moveTo>
                    <a:pt x="0" y="0"/>
                  </a:moveTo>
                  <a:lnTo>
                    <a:pt x="9478080" y="0"/>
                  </a:lnTo>
                  <a:lnTo>
                    <a:pt x="9478080" y="5001542"/>
                  </a:lnTo>
                  <a:lnTo>
                    <a:pt x="0" y="5001542"/>
                  </a:lnTo>
                  <a:lnTo>
                    <a:pt x="0" y="0"/>
                  </a:lnTo>
                  <a:close/>
                </a:path>
              </a:pathLst>
            </a:custGeom>
            <a:blipFill>
              <a:blip r:embed="rId5"/>
              <a:stretch>
                <a:fillRect l="-17273"/>
              </a:stretch>
            </a:blipFill>
          </p:spPr>
        </p:sp>
        <p:sp>
          <p:nvSpPr>
            <p:cNvPr id="16" name="TextBox 16"/>
            <p:cNvSpPr txBox="1"/>
            <p:nvPr/>
          </p:nvSpPr>
          <p:spPr>
            <a:xfrm>
              <a:off x="721880" y="5407165"/>
              <a:ext cx="9655088" cy="2060397"/>
            </a:xfrm>
            <a:prstGeom prst="rect">
              <a:avLst/>
            </a:prstGeom>
          </p:spPr>
          <p:txBody>
            <a:bodyPr lIns="0" tIns="0" rIns="0" bIns="0" rtlCol="0" anchor="t">
              <a:spAutoFit/>
            </a:bodyPr>
            <a:lstStyle/>
            <a:p>
              <a:pPr algn="just">
                <a:lnSpc>
                  <a:spcPts val="3009"/>
                </a:lnSpc>
              </a:pPr>
              <a:r>
                <a:rPr lang="en-US" sz="2507" dirty="0" err="1">
                  <a:solidFill>
                    <a:srgbClr val="F9FEFF"/>
                  </a:solidFill>
                  <a:latin typeface="Poppins Semi-Bold"/>
                  <a:ea typeface="Poppins Semi-Bold"/>
                  <a:cs typeface="Poppins Semi-Bold"/>
                  <a:sym typeface="Poppins Semi-Bold"/>
                </a:rPr>
                <a:t>Coordinación</a:t>
              </a:r>
              <a:r>
                <a:rPr lang="en-US" sz="2507" dirty="0">
                  <a:solidFill>
                    <a:srgbClr val="F9FEFF"/>
                  </a:solidFill>
                  <a:latin typeface="Poppins Semi-Bold"/>
                  <a:ea typeface="Poppins Semi-Bold"/>
                  <a:cs typeface="Poppins Semi-Bold"/>
                  <a:sym typeface="Poppins Semi-Bold"/>
                </a:rPr>
                <a:t> de </a:t>
              </a:r>
              <a:r>
                <a:rPr lang="en-US" sz="2507" dirty="0" err="1">
                  <a:solidFill>
                    <a:srgbClr val="F9FEFF"/>
                  </a:solidFill>
                  <a:latin typeface="Poppins Semi-Bold"/>
                  <a:ea typeface="Poppins Semi-Bold"/>
                  <a:cs typeface="Poppins Semi-Bold"/>
                  <a:sym typeface="Poppins Semi-Bold"/>
                </a:rPr>
                <a:t>los</a:t>
              </a:r>
              <a:r>
                <a:rPr lang="en-US" sz="2507" dirty="0">
                  <a:solidFill>
                    <a:srgbClr val="F9FEFF"/>
                  </a:solidFill>
                  <a:latin typeface="Poppins Semi-Bold"/>
                  <a:ea typeface="Poppins Semi-Bold"/>
                  <a:cs typeface="Poppins Semi-Bold"/>
                  <a:sym typeface="Poppins Semi-Bold"/>
                </a:rPr>
                <a:t> </a:t>
              </a:r>
              <a:r>
                <a:rPr lang="en-US" sz="2507" dirty="0" err="1">
                  <a:solidFill>
                    <a:srgbClr val="F9FEFF"/>
                  </a:solidFill>
                  <a:latin typeface="Poppins Semi-Bold"/>
                  <a:ea typeface="Poppins Semi-Bold"/>
                  <a:cs typeface="Poppins Semi-Bold"/>
                  <a:sym typeface="Poppins Semi-Bold"/>
                </a:rPr>
                <a:t>proyectos</a:t>
              </a:r>
              <a:r>
                <a:rPr lang="en-US" sz="2507" dirty="0">
                  <a:solidFill>
                    <a:srgbClr val="F9FEFF"/>
                  </a:solidFill>
                  <a:latin typeface="Poppins Semi-Bold"/>
                  <a:ea typeface="Poppins Semi-Bold"/>
                  <a:cs typeface="Poppins Semi-Bold"/>
                  <a:sym typeface="Poppins Semi-Bold"/>
                </a:rPr>
                <a:t> para </a:t>
              </a:r>
              <a:r>
                <a:rPr lang="en-US" sz="2507" dirty="0" err="1">
                  <a:solidFill>
                    <a:srgbClr val="F9FEFF"/>
                  </a:solidFill>
                  <a:latin typeface="Poppins Semi-Bold"/>
                  <a:ea typeface="Poppins Semi-Bold"/>
                  <a:cs typeface="Poppins Semi-Bold"/>
                  <a:sym typeface="Poppins Semi-Bold"/>
                </a:rPr>
                <a:t>el</a:t>
              </a:r>
              <a:r>
                <a:rPr lang="en-US" sz="2507" dirty="0">
                  <a:solidFill>
                    <a:srgbClr val="F9FEFF"/>
                  </a:solidFill>
                  <a:latin typeface="Poppins Semi-Bold"/>
                  <a:ea typeface="Poppins Semi-Bold"/>
                  <a:cs typeface="Poppins Semi-Bold"/>
                  <a:sym typeface="Poppins Semi-Bold"/>
                </a:rPr>
                <a:t> sector vulnerable de la parroquia </a:t>
              </a:r>
              <a:r>
                <a:rPr lang="en-US" sz="2507" dirty="0" err="1">
                  <a:solidFill>
                    <a:srgbClr val="F9FEFF"/>
                  </a:solidFill>
                  <a:latin typeface="Poppins Semi-Bold"/>
                  <a:ea typeface="Poppins Semi-Bold"/>
                  <a:cs typeface="Poppins Semi-Bold"/>
                  <a:sym typeface="Poppins Semi-Bold"/>
                </a:rPr>
                <a:t>por</a:t>
              </a:r>
              <a:r>
                <a:rPr lang="en-US" sz="2507" dirty="0">
                  <a:solidFill>
                    <a:srgbClr val="F9FEFF"/>
                  </a:solidFill>
                  <a:latin typeface="Poppins Semi-Bold"/>
                  <a:ea typeface="Poppins Semi-Bold"/>
                  <a:cs typeface="Poppins Semi-Bold"/>
                  <a:sym typeface="Poppins Semi-Bold"/>
                </a:rPr>
                <a:t> </a:t>
              </a:r>
              <a:r>
                <a:rPr lang="en-US" sz="2507" dirty="0" err="1">
                  <a:solidFill>
                    <a:srgbClr val="F9FEFF"/>
                  </a:solidFill>
                  <a:latin typeface="Poppins Semi-Bold"/>
                  <a:ea typeface="Poppins Semi-Bold"/>
                  <a:cs typeface="Poppins Semi-Bold"/>
                  <a:sym typeface="Poppins Semi-Bold"/>
                </a:rPr>
                <a:t>parte</a:t>
              </a:r>
              <a:r>
                <a:rPr lang="en-US" sz="2507" dirty="0">
                  <a:solidFill>
                    <a:srgbClr val="F9FEFF"/>
                  </a:solidFill>
                  <a:latin typeface="Poppins Semi-Bold"/>
                  <a:ea typeface="Poppins Semi-Bold"/>
                  <a:cs typeface="Poppins Semi-Bold"/>
                  <a:sym typeface="Poppins Semi-Bold"/>
                </a:rPr>
                <a:t> de la </a:t>
              </a:r>
              <a:r>
                <a:rPr lang="en-US" sz="2507" dirty="0" err="1">
                  <a:solidFill>
                    <a:srgbClr val="F9FEFF"/>
                  </a:solidFill>
                  <a:latin typeface="Poppins Semi-Bold"/>
                  <a:ea typeface="Poppins Semi-Bold"/>
                  <a:cs typeface="Poppins Semi-Bold"/>
                  <a:sym typeface="Poppins Semi-Bold"/>
                </a:rPr>
                <a:t>nueva</a:t>
              </a:r>
              <a:r>
                <a:rPr lang="en-US" sz="2507" dirty="0">
                  <a:solidFill>
                    <a:srgbClr val="F9FEFF"/>
                  </a:solidFill>
                  <a:latin typeface="Poppins Semi-Bold"/>
                  <a:ea typeface="Poppins Semi-Bold"/>
                  <a:cs typeface="Poppins Semi-Bold"/>
                  <a:sym typeface="Poppins Semi-Bold"/>
                </a:rPr>
                <a:t> Administración Municipal.</a:t>
              </a:r>
            </a:p>
            <a:p>
              <a:pPr algn="just">
                <a:lnSpc>
                  <a:spcPts val="3009"/>
                </a:lnSpc>
                <a:spcBef>
                  <a:spcPct val="0"/>
                </a:spcBef>
              </a:pPr>
              <a:endParaRPr lang="en-US" sz="2507" dirty="0">
                <a:solidFill>
                  <a:srgbClr val="F9FEFF"/>
                </a:solidFill>
                <a:latin typeface="Poppins Semi-Bold"/>
                <a:ea typeface="Poppins Semi-Bold"/>
                <a:cs typeface="Poppins Semi-Bold"/>
                <a:sym typeface="Poppins Semi-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5093</TotalTime>
  <Words>1124</Words>
  <Application>Microsoft Office PowerPoint</Application>
  <PresentationFormat>Personalizado</PresentationFormat>
  <Paragraphs>117</Paragraphs>
  <Slides>38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38</vt:i4>
      </vt:variant>
    </vt:vector>
  </HeadingPairs>
  <TitlesOfParts>
    <vt:vector size="48" baseType="lpstr">
      <vt:lpstr>Poppins Semi-Bold</vt:lpstr>
      <vt:lpstr>Trocchi</vt:lpstr>
      <vt:lpstr>Poppins Heavy</vt:lpstr>
      <vt:lpstr>Poppins Ultra-Bold</vt:lpstr>
      <vt:lpstr>Calibri</vt:lpstr>
      <vt:lpstr>Arial</vt:lpstr>
      <vt:lpstr>Poppins Bold</vt:lpstr>
      <vt:lpstr>Poppins Medium</vt:lpstr>
      <vt:lpstr>Poppins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White Modern Business Report Presentation</dc:title>
  <dc:creator>JUNTA</dc:creator>
  <cp:lastModifiedBy>Gad Uyumbicho</cp:lastModifiedBy>
  <cp:revision>31</cp:revision>
  <dcterms:created xsi:type="dcterms:W3CDTF">2006-08-16T00:00:00Z</dcterms:created>
  <dcterms:modified xsi:type="dcterms:W3CDTF">2025-07-31T22:46:09Z</dcterms:modified>
  <dc:identifier>DAGFOKVl_8w</dc:identifier>
</cp:coreProperties>
</file>