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Poppins Ultra-Bold" charset="1" panose="00000900000000000000"/>
      <p:regular r:id="rId43"/>
    </p:embeddedFont>
    <p:embeddedFont>
      <p:font typeface="Poppins Medium" charset="1" panose="00000600000000000000"/>
      <p:regular r:id="rId44"/>
    </p:embeddedFont>
    <p:embeddedFont>
      <p:font typeface="Poppins Bold" charset="1" panose="00000800000000000000"/>
      <p:regular r:id="rId45"/>
    </p:embeddedFont>
    <p:embeddedFont>
      <p:font typeface="Poppins Semi-Bold" charset="1" panose="00000700000000000000"/>
      <p:regular r:id="rId46"/>
    </p:embeddedFont>
    <p:embeddedFont>
      <p:font typeface="Poppins" charset="1" panose="00000500000000000000"/>
      <p:regular r:id="rId47"/>
    </p:embeddedFont>
    <p:embeddedFont>
      <p:font typeface="Poppins Heavy" charset="1" panose="00000A00000000000000"/>
      <p:regular r:id="rId48"/>
    </p:embeddedFont>
    <p:embeddedFont>
      <p:font typeface="Trocchi" charset="1" panose="000005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88.jpeg" Type="http://schemas.openxmlformats.org/officeDocument/2006/relationships/image"/><Relationship Id="rId13" Target="../media/aAEmyr6AqpY.mp3" Type="http://schemas.microsoft.com/office/2007/relationships/media"/><Relationship Id="rId14" Target="../media/aAEmyr6AqpY.mp3" Type="http://schemas.openxmlformats.org/officeDocument/2006/relationships/audio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png" Type="http://schemas.openxmlformats.org/officeDocument/2006/relationships/image"/><Relationship Id="rId4" Target="../media/image66.svg" Type="http://schemas.openxmlformats.org/officeDocument/2006/relationships/image"/><Relationship Id="rId5" Target="../media/image67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68.png" Type="http://schemas.openxmlformats.org/officeDocument/2006/relationships/image"/><Relationship Id="rId5" Target="../media/image6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0.png" Type="http://schemas.openxmlformats.org/officeDocument/2006/relationships/image"/><Relationship Id="rId2" Target="../media/image85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580451" y="0"/>
            <a:ext cx="7824467" cy="10424298"/>
            <a:chOff x="0" y="0"/>
            <a:chExt cx="5300129" cy="7061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00091" cy="7061200"/>
            </a:xfrm>
            <a:custGeom>
              <a:avLst/>
              <a:gdLst/>
              <a:ahLst/>
              <a:cxnLst/>
              <a:rect r="r" b="b" t="t" l="l"/>
              <a:pathLst>
                <a:path h="7061200" w="5300091">
                  <a:moveTo>
                    <a:pt x="982091" y="0"/>
                  </a:moveTo>
                  <a:cubicBezTo>
                    <a:pt x="1173988" y="852297"/>
                    <a:pt x="1442720" y="2622931"/>
                    <a:pt x="982091" y="2887091"/>
                  </a:cubicBezTo>
                  <a:cubicBezTo>
                    <a:pt x="406400" y="3217291"/>
                    <a:pt x="0" y="5486400"/>
                    <a:pt x="0" y="6460109"/>
                  </a:cubicBezTo>
                  <a:lnTo>
                    <a:pt x="0" y="7061200"/>
                  </a:lnTo>
                  <a:lnTo>
                    <a:pt x="5300091" y="7061200"/>
                  </a:lnTo>
                  <a:lnTo>
                    <a:pt x="5300091" y="0"/>
                  </a:lnTo>
                  <a:close/>
                </a:path>
              </a:pathLst>
            </a:custGeom>
            <a:blipFill>
              <a:blip r:embed="rId2"/>
              <a:stretch>
                <a:fillRect l="0" t="-6250" r="0" b="-625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793829" y="7107959"/>
            <a:ext cx="4300681" cy="4300681"/>
          </a:xfrm>
          <a:custGeom>
            <a:avLst/>
            <a:gdLst/>
            <a:ahLst/>
            <a:cxnLst/>
            <a:rect r="r" b="b" t="t" l="l"/>
            <a:pathLst>
              <a:path h="4300681" w="4300681">
                <a:moveTo>
                  <a:pt x="0" y="0"/>
                </a:moveTo>
                <a:lnTo>
                  <a:pt x="4300681" y="0"/>
                </a:lnTo>
                <a:lnTo>
                  <a:pt x="4300681" y="4300682"/>
                </a:lnTo>
                <a:lnTo>
                  <a:pt x="0" y="4300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4491183" y="1261576"/>
            <a:ext cx="12178537" cy="6146908"/>
          </a:xfrm>
          <a:custGeom>
            <a:avLst/>
            <a:gdLst/>
            <a:ahLst/>
            <a:cxnLst/>
            <a:rect r="r" b="b" t="t" l="l"/>
            <a:pathLst>
              <a:path h="6146908" w="12178537">
                <a:moveTo>
                  <a:pt x="0" y="0"/>
                </a:moveTo>
                <a:lnTo>
                  <a:pt x="12178537" y="0"/>
                </a:lnTo>
                <a:lnTo>
                  <a:pt x="12178537" y="6146907"/>
                </a:lnTo>
                <a:lnTo>
                  <a:pt x="0" y="614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91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4643606">
            <a:off x="5987037" y="962968"/>
            <a:ext cx="7718615" cy="4476797"/>
          </a:xfrm>
          <a:custGeom>
            <a:avLst/>
            <a:gdLst/>
            <a:ahLst/>
            <a:cxnLst/>
            <a:rect r="r" b="b" t="t" l="l"/>
            <a:pathLst>
              <a:path h="4476797" w="7718615">
                <a:moveTo>
                  <a:pt x="7718615" y="0"/>
                </a:moveTo>
                <a:lnTo>
                  <a:pt x="0" y="0"/>
                </a:lnTo>
                <a:lnTo>
                  <a:pt x="0" y="4476796"/>
                </a:lnTo>
                <a:lnTo>
                  <a:pt x="7718615" y="4476796"/>
                </a:lnTo>
                <a:lnTo>
                  <a:pt x="77186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44170" y="8380608"/>
            <a:ext cx="2531730" cy="2531730"/>
          </a:xfrm>
          <a:custGeom>
            <a:avLst/>
            <a:gdLst/>
            <a:ahLst/>
            <a:cxnLst/>
            <a:rect r="r" b="b" t="t" l="l"/>
            <a:pathLst>
              <a:path h="2531730" w="2531730">
                <a:moveTo>
                  <a:pt x="0" y="0"/>
                </a:moveTo>
                <a:lnTo>
                  <a:pt x="2531730" y="0"/>
                </a:lnTo>
                <a:lnTo>
                  <a:pt x="2531730" y="2531730"/>
                </a:lnTo>
                <a:lnTo>
                  <a:pt x="0" y="2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7298408" y="4563555"/>
            <a:ext cx="7622913" cy="3931730"/>
          </a:xfrm>
          <a:custGeom>
            <a:avLst/>
            <a:gdLst/>
            <a:ahLst/>
            <a:cxnLst/>
            <a:rect r="r" b="b" t="t" l="l"/>
            <a:pathLst>
              <a:path h="3931730" w="7622913">
                <a:moveTo>
                  <a:pt x="0" y="0"/>
                </a:moveTo>
                <a:lnTo>
                  <a:pt x="7622914" y="0"/>
                </a:lnTo>
                <a:lnTo>
                  <a:pt x="7622914" y="3931730"/>
                </a:lnTo>
                <a:lnTo>
                  <a:pt x="0" y="39317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13863" r="-125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7722813"/>
            <a:ext cx="6043246" cy="1923660"/>
          </a:xfrm>
          <a:custGeom>
            <a:avLst/>
            <a:gdLst/>
            <a:ahLst/>
            <a:cxnLst/>
            <a:rect r="r" b="b" t="t" l="l"/>
            <a:pathLst>
              <a:path h="1923660" w="6043246">
                <a:moveTo>
                  <a:pt x="0" y="0"/>
                </a:moveTo>
                <a:lnTo>
                  <a:pt x="6043246" y="0"/>
                </a:lnTo>
                <a:lnTo>
                  <a:pt x="6043246" y="1923660"/>
                </a:lnTo>
                <a:lnTo>
                  <a:pt x="0" y="1923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52791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76350" y="3000475"/>
            <a:ext cx="13313258" cy="2143025"/>
            <a:chOff x="0" y="0"/>
            <a:chExt cx="17751011" cy="285736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76200"/>
              <a:ext cx="17751011" cy="17271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770"/>
                </a:lnSpc>
                <a:spcBef>
                  <a:spcPct val="0"/>
                </a:spcBef>
              </a:pPr>
              <a:r>
                <a:rPr lang="en-US" sz="8142">
                  <a:solidFill>
                    <a:srgbClr val="22856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GAD PARROQUIAL 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806"/>
              <a:ext cx="8241467" cy="12635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130"/>
                </a:lnSpc>
                <a:spcBef>
                  <a:spcPct val="0"/>
                </a:spcBef>
              </a:pPr>
              <a:r>
                <a:rPr lang="en-US" sz="5942">
                  <a:solidFill>
                    <a:srgbClr val="2222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DE UYUMBICHO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76350" y="5427597"/>
            <a:ext cx="6236406" cy="1101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8"/>
              </a:lnSpc>
              <a:spcBef>
                <a:spcPct val="0"/>
              </a:spcBef>
            </a:pPr>
            <a:r>
              <a:rPr lang="en-US" sz="3506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INFORME DE RENDICIÓN DE CUENTAS AÑO FISCAL-2023</a:t>
            </a:r>
          </a:p>
        </p:txBody>
      </p:sp>
      <p:pic>
        <p:nvPicPr>
          <p:cNvPr name="Picture 14" id="14">
            <a:hlinkClick action="ppaction://media"/>
          </p:cNvPr>
          <p:cNvPicPr>
            <a:picLocks noChangeAspect="true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4"/>
                </p:tgtEl>
              </p:cBhvr>
            </p:cmd>
            <p:audio>
              <p:cMediaNode vol="100000" showWhenStopped="false">
                <p:cTn/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3643742"/>
            <a:ext cx="8894211" cy="3116385"/>
            <a:chOff x="0" y="0"/>
            <a:chExt cx="1618965" cy="5672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8965" cy="567259"/>
            </a:xfrm>
            <a:custGeom>
              <a:avLst/>
              <a:gdLst/>
              <a:ahLst/>
              <a:cxnLst/>
              <a:rect r="r" b="b" t="t" l="l"/>
              <a:pathLst>
                <a:path h="567259" w="1618965">
                  <a:moveTo>
                    <a:pt x="26984" y="0"/>
                  </a:moveTo>
                  <a:lnTo>
                    <a:pt x="1591982" y="0"/>
                  </a:lnTo>
                  <a:cubicBezTo>
                    <a:pt x="1599138" y="0"/>
                    <a:pt x="1606001" y="2843"/>
                    <a:pt x="1611062" y="7903"/>
                  </a:cubicBezTo>
                  <a:cubicBezTo>
                    <a:pt x="1616122" y="12964"/>
                    <a:pt x="1618965" y="19827"/>
                    <a:pt x="1618965" y="26984"/>
                  </a:cubicBezTo>
                  <a:lnTo>
                    <a:pt x="1618965" y="540275"/>
                  </a:lnTo>
                  <a:cubicBezTo>
                    <a:pt x="1618965" y="555178"/>
                    <a:pt x="1606884" y="567259"/>
                    <a:pt x="1591982" y="567259"/>
                  </a:cubicBezTo>
                  <a:lnTo>
                    <a:pt x="26984" y="567259"/>
                  </a:lnTo>
                  <a:cubicBezTo>
                    <a:pt x="19827" y="567259"/>
                    <a:pt x="12964" y="564416"/>
                    <a:pt x="7903" y="559356"/>
                  </a:cubicBezTo>
                  <a:cubicBezTo>
                    <a:pt x="2843" y="554295"/>
                    <a:pt x="0" y="547432"/>
                    <a:pt x="0" y="540275"/>
                  </a:cubicBezTo>
                  <a:lnTo>
                    <a:pt x="0" y="26984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4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618965" cy="586309"/>
            </a:xfrm>
            <a:prstGeom prst="rect">
              <a:avLst/>
            </a:prstGeom>
          </p:spPr>
          <p:txBody>
            <a:bodyPr anchor="ctr" rtlCol="false" tIns="73503" lIns="73503" bIns="73503" rIns="73503"/>
            <a:lstStyle/>
            <a:p>
              <a:pPr algn="ctr">
                <a:lnSpc>
                  <a:spcPts val="29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094836" y="630393"/>
            <a:ext cx="6992540" cy="3743478"/>
          </a:xfrm>
          <a:custGeom>
            <a:avLst/>
            <a:gdLst/>
            <a:ahLst/>
            <a:cxnLst/>
            <a:rect r="r" b="b" t="t" l="l"/>
            <a:pathLst>
              <a:path h="3743478" w="6992540">
                <a:moveTo>
                  <a:pt x="0" y="0"/>
                </a:moveTo>
                <a:lnTo>
                  <a:pt x="6992540" y="0"/>
                </a:lnTo>
                <a:lnTo>
                  <a:pt x="6992540" y="3743478"/>
                </a:lnTo>
                <a:lnTo>
                  <a:pt x="0" y="374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216" r="0" b="-6609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693587" y="4670568"/>
            <a:ext cx="7795037" cy="22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17"/>
              </a:lnSpc>
            </a:pPr>
            <a:r>
              <a:rPr lang="en-US" sz="2514">
                <a:solidFill>
                  <a:srgbClr val="F9FE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Se continua con el proyecto de HIDROTERAPIA en la Piscina Laura Carbo de Ayora los días jueves con atención a todos los grupos prioritarios con la colaboración de Acción Social de Mejia.</a:t>
            </a:r>
          </a:p>
          <a:p>
            <a:pPr algn="just">
              <a:lnSpc>
                <a:spcPts val="2777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252446" y="6521672"/>
            <a:ext cx="8483986" cy="3178409"/>
            <a:chOff x="0" y="0"/>
            <a:chExt cx="1618965" cy="6065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8965" cy="606523"/>
            </a:xfrm>
            <a:custGeom>
              <a:avLst/>
              <a:gdLst/>
              <a:ahLst/>
              <a:cxnLst/>
              <a:rect r="r" b="b" t="t" l="l"/>
              <a:pathLst>
                <a:path h="606523" w="1618965">
                  <a:moveTo>
                    <a:pt x="28289" y="0"/>
                  </a:moveTo>
                  <a:lnTo>
                    <a:pt x="1590677" y="0"/>
                  </a:lnTo>
                  <a:cubicBezTo>
                    <a:pt x="1598179" y="0"/>
                    <a:pt x="1605375" y="2980"/>
                    <a:pt x="1610680" y="8286"/>
                  </a:cubicBezTo>
                  <a:cubicBezTo>
                    <a:pt x="1615985" y="13591"/>
                    <a:pt x="1618965" y="20786"/>
                    <a:pt x="1618965" y="28289"/>
                  </a:cubicBezTo>
                  <a:lnTo>
                    <a:pt x="1618965" y="578235"/>
                  </a:lnTo>
                  <a:cubicBezTo>
                    <a:pt x="1618965" y="593858"/>
                    <a:pt x="1606300" y="606523"/>
                    <a:pt x="1590677" y="606523"/>
                  </a:cubicBezTo>
                  <a:lnTo>
                    <a:pt x="28289" y="606523"/>
                  </a:lnTo>
                  <a:cubicBezTo>
                    <a:pt x="20786" y="606523"/>
                    <a:pt x="13591" y="603543"/>
                    <a:pt x="8286" y="598238"/>
                  </a:cubicBezTo>
                  <a:cubicBezTo>
                    <a:pt x="2980" y="592932"/>
                    <a:pt x="0" y="585737"/>
                    <a:pt x="0" y="578235"/>
                  </a:cubicBezTo>
                  <a:lnTo>
                    <a:pt x="0" y="28289"/>
                  </a:lnTo>
                  <a:cubicBezTo>
                    <a:pt x="0" y="20786"/>
                    <a:pt x="2980" y="13591"/>
                    <a:pt x="8286" y="8286"/>
                  </a:cubicBezTo>
                  <a:cubicBezTo>
                    <a:pt x="13591" y="2980"/>
                    <a:pt x="20786" y="0"/>
                    <a:pt x="28289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618965" cy="616048"/>
            </a:xfrm>
            <a:prstGeom prst="rect">
              <a:avLst/>
            </a:prstGeom>
          </p:spPr>
          <p:txBody>
            <a:bodyPr anchor="ctr" rtlCol="false" tIns="70113" lIns="70113" bIns="70113" rIns="70113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67347" y="3787390"/>
            <a:ext cx="7054184" cy="3698548"/>
          </a:xfrm>
          <a:custGeom>
            <a:avLst/>
            <a:gdLst/>
            <a:ahLst/>
            <a:cxnLst/>
            <a:rect r="r" b="b" t="t" l="l"/>
            <a:pathLst>
              <a:path h="3698548" w="7054184">
                <a:moveTo>
                  <a:pt x="0" y="0"/>
                </a:moveTo>
                <a:lnTo>
                  <a:pt x="7054184" y="0"/>
                </a:lnTo>
                <a:lnTo>
                  <a:pt x="7054184" y="3698547"/>
                </a:lnTo>
                <a:lnTo>
                  <a:pt x="0" y="3698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76685" y="7466887"/>
            <a:ext cx="7435509" cy="255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89"/>
              </a:lnSpc>
            </a:pPr>
            <a:r>
              <a:rPr lang="en-US" sz="2407">
                <a:solidFill>
                  <a:srgbClr val="F9FE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Reuniones con los emprendedores de la parroquia y autoridades de control de Mejía.</a:t>
            </a:r>
          </a:p>
          <a:p>
            <a:pPr algn="just">
              <a:lnSpc>
                <a:spcPts val="2889"/>
              </a:lnSpc>
            </a:pPr>
            <a:r>
              <a:rPr lang="en-US" sz="2407">
                <a:solidFill>
                  <a:srgbClr val="F9FE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Coordinación programas culturales por las fiestas de Uyumbicho</a:t>
            </a:r>
          </a:p>
          <a:p>
            <a:pPr algn="just">
              <a:lnSpc>
                <a:spcPts val="2889"/>
              </a:lnSpc>
            </a:pPr>
            <a:r>
              <a:rPr lang="en-US" sz="2407">
                <a:solidFill>
                  <a:srgbClr val="F9FE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Toma de la plaza en Machachi por sus festividades </a:t>
            </a:r>
          </a:p>
          <a:p>
            <a:pPr algn="just">
              <a:lnSpc>
                <a:spcPts val="288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2438" y="1028700"/>
            <a:ext cx="8796887" cy="8851529"/>
            <a:chOff x="0" y="0"/>
            <a:chExt cx="11729182" cy="1180203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3057622"/>
              <a:ext cx="11729182" cy="8298584"/>
              <a:chOff x="0" y="0"/>
              <a:chExt cx="1678675" cy="118768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678675" cy="1187689"/>
              </a:xfrm>
              <a:custGeom>
                <a:avLst/>
                <a:gdLst/>
                <a:ahLst/>
                <a:cxnLst/>
                <a:rect r="r" b="b" t="t" l="l"/>
                <a:pathLst>
                  <a:path h="1187689" w="1678675">
                    <a:moveTo>
                      <a:pt x="27282" y="0"/>
                    </a:moveTo>
                    <a:lnTo>
                      <a:pt x="1651393" y="0"/>
                    </a:lnTo>
                    <a:cubicBezTo>
                      <a:pt x="1666460" y="0"/>
                      <a:pt x="1678675" y="12215"/>
                      <a:pt x="1678675" y="27282"/>
                    </a:cubicBezTo>
                    <a:lnTo>
                      <a:pt x="1678675" y="1160407"/>
                    </a:lnTo>
                    <a:cubicBezTo>
                      <a:pt x="1678675" y="1167643"/>
                      <a:pt x="1675800" y="1174582"/>
                      <a:pt x="1670684" y="1179699"/>
                    </a:cubicBezTo>
                    <a:cubicBezTo>
                      <a:pt x="1665568" y="1184815"/>
                      <a:pt x="1658628" y="1187689"/>
                      <a:pt x="1651393" y="1187689"/>
                    </a:cubicBezTo>
                    <a:lnTo>
                      <a:pt x="27282" y="1187689"/>
                    </a:lnTo>
                    <a:cubicBezTo>
                      <a:pt x="20047" y="1187689"/>
                      <a:pt x="13107" y="1184815"/>
                      <a:pt x="7991" y="1179699"/>
                    </a:cubicBezTo>
                    <a:cubicBezTo>
                      <a:pt x="2874" y="1174582"/>
                      <a:pt x="0" y="1167643"/>
                      <a:pt x="0" y="1160407"/>
                    </a:cubicBezTo>
                    <a:lnTo>
                      <a:pt x="0" y="27282"/>
                    </a:lnTo>
                    <a:cubicBezTo>
                      <a:pt x="0" y="20047"/>
                      <a:pt x="2874" y="13107"/>
                      <a:pt x="7991" y="7991"/>
                    </a:cubicBezTo>
                    <a:cubicBezTo>
                      <a:pt x="13107" y="2874"/>
                      <a:pt x="20047" y="0"/>
                      <a:pt x="27282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9525"/>
                <a:ext cx="1678675" cy="1197214"/>
              </a:xfrm>
              <a:prstGeom prst="rect">
                <a:avLst/>
              </a:prstGeom>
            </p:spPr>
            <p:txBody>
              <a:bodyPr anchor="ctr" rtlCol="false" tIns="70113" lIns="70113" bIns="70113" rIns="70113"/>
              <a:lstStyle/>
              <a:p>
                <a:pPr algn="ctr">
                  <a:lnSpc>
                    <a:spcPts val="2743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018035" y="0"/>
              <a:ext cx="9693112" cy="4201883"/>
            </a:xfrm>
            <a:custGeom>
              <a:avLst/>
              <a:gdLst/>
              <a:ahLst/>
              <a:cxnLst/>
              <a:rect r="r" b="b" t="t" l="l"/>
              <a:pathLst>
                <a:path h="4201883" w="9693112">
                  <a:moveTo>
                    <a:pt x="0" y="0"/>
                  </a:moveTo>
                  <a:lnTo>
                    <a:pt x="9693112" y="0"/>
                  </a:lnTo>
                  <a:lnTo>
                    <a:pt x="9693112" y="4201883"/>
                  </a:lnTo>
                  <a:lnTo>
                    <a:pt x="0" y="4201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231478" y="4670989"/>
              <a:ext cx="11266226" cy="713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649"/>
                </a:lnSpc>
              </a:pP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Elaboración y ejecución del proyecto de las colonias vacacionales 2023 en coordinación con las reinas de la parroquia Acción Social de Mejía y personas de buena voluntad.</a:t>
              </a:r>
            </a:p>
            <a:p>
              <a:pPr algn="just">
                <a:lnSpc>
                  <a:spcPts val="2649"/>
                </a:lnSpc>
              </a:pP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Reuniones con los monitores de la parroquia para el campamento vacacional.</a:t>
              </a:r>
            </a:p>
            <a:p>
              <a:pPr algn="just">
                <a:lnSpc>
                  <a:spcPts val="2649"/>
                </a:lnSpc>
              </a:pP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Colaboración del Gad Parroquial para los centros vacacionales en los barrios alejados de Uyumbicho. Pilopata , Santa Rosa Alta y Baja y San José de Casiganda.</a:t>
              </a:r>
            </a:p>
            <a:p>
              <a:pPr algn="just">
                <a:lnSpc>
                  <a:spcPts val="2649"/>
                </a:lnSpc>
              </a:pP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Agradecemos a las personas de buena voluntad por </a:t>
              </a: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las ayudas con refrigerio para 250 niños y 40 monitores.</a:t>
              </a:r>
            </a:p>
            <a:p>
              <a:pPr algn="just">
                <a:lnSpc>
                  <a:spcPts val="2649"/>
                </a:lnSpc>
              </a:pPr>
            </a:p>
            <a:p>
              <a:pPr algn="just">
                <a:lnSpc>
                  <a:spcPts val="2649"/>
                </a:lnSpc>
              </a:pPr>
              <a:r>
                <a:rPr lang="en-US" sz="2207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Acompañamiento en las diferentes actividades y salidas de recreación.</a:t>
              </a:r>
            </a:p>
            <a:p>
              <a:pPr algn="just">
                <a:lnSpc>
                  <a:spcPts val="2649"/>
                </a:lnSpc>
              </a:pPr>
            </a:p>
            <a:p>
              <a:pPr algn="just">
                <a:lnSpc>
                  <a:spcPts val="264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189001" y="1028700"/>
            <a:ext cx="6101248" cy="3920846"/>
          </a:xfrm>
          <a:custGeom>
            <a:avLst/>
            <a:gdLst/>
            <a:ahLst/>
            <a:cxnLst/>
            <a:rect r="r" b="b" t="t" l="l"/>
            <a:pathLst>
              <a:path h="3920846" w="6101248">
                <a:moveTo>
                  <a:pt x="0" y="0"/>
                </a:moveTo>
                <a:lnTo>
                  <a:pt x="6101248" y="0"/>
                </a:lnTo>
                <a:lnTo>
                  <a:pt x="6101248" y="3920846"/>
                </a:lnTo>
                <a:lnTo>
                  <a:pt x="0" y="3920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70" r="0" b="-187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929321" y="5453932"/>
            <a:ext cx="6637848" cy="4425232"/>
          </a:xfrm>
          <a:custGeom>
            <a:avLst/>
            <a:gdLst/>
            <a:ahLst/>
            <a:cxnLst/>
            <a:rect r="r" b="b" t="t" l="l"/>
            <a:pathLst>
              <a:path h="4425232" w="6637848">
                <a:moveTo>
                  <a:pt x="0" y="0"/>
                </a:moveTo>
                <a:lnTo>
                  <a:pt x="6637848" y="0"/>
                </a:lnTo>
                <a:lnTo>
                  <a:pt x="6637848" y="4425231"/>
                </a:lnTo>
                <a:lnTo>
                  <a:pt x="0" y="4425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8598" y="7945554"/>
            <a:ext cx="7877527" cy="2205484"/>
            <a:chOff x="0" y="0"/>
            <a:chExt cx="1678675" cy="4699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78675" cy="469981"/>
            </a:xfrm>
            <a:custGeom>
              <a:avLst/>
              <a:gdLst/>
              <a:ahLst/>
              <a:cxnLst/>
              <a:rect r="r" b="b" t="t" l="l"/>
              <a:pathLst>
                <a:path h="469981" w="1678675">
                  <a:moveTo>
                    <a:pt x="30466" y="0"/>
                  </a:moveTo>
                  <a:lnTo>
                    <a:pt x="1648209" y="0"/>
                  </a:lnTo>
                  <a:cubicBezTo>
                    <a:pt x="1665035" y="0"/>
                    <a:pt x="1678675" y="13640"/>
                    <a:pt x="1678675" y="30466"/>
                  </a:cubicBezTo>
                  <a:lnTo>
                    <a:pt x="1678675" y="439515"/>
                  </a:lnTo>
                  <a:cubicBezTo>
                    <a:pt x="1678675" y="456341"/>
                    <a:pt x="1665035" y="469981"/>
                    <a:pt x="1648209" y="469981"/>
                  </a:cubicBezTo>
                  <a:lnTo>
                    <a:pt x="30466" y="469981"/>
                  </a:lnTo>
                  <a:cubicBezTo>
                    <a:pt x="13640" y="469981"/>
                    <a:pt x="0" y="456341"/>
                    <a:pt x="0" y="439515"/>
                  </a:cubicBezTo>
                  <a:lnTo>
                    <a:pt x="0" y="30466"/>
                  </a:lnTo>
                  <a:cubicBezTo>
                    <a:pt x="0" y="13640"/>
                    <a:pt x="13640" y="0"/>
                    <a:pt x="30466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1678675" cy="479506"/>
            </a:xfrm>
            <a:prstGeom prst="rect">
              <a:avLst/>
            </a:prstGeom>
          </p:spPr>
          <p:txBody>
            <a:bodyPr anchor="ctr" rtlCol="false" tIns="62786" lIns="62786" bIns="62786" rIns="62786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200427" y="5442489"/>
            <a:ext cx="4773868" cy="3367557"/>
          </a:xfrm>
          <a:custGeom>
            <a:avLst/>
            <a:gdLst/>
            <a:ahLst/>
            <a:cxnLst/>
            <a:rect r="r" b="b" t="t" l="l"/>
            <a:pathLst>
              <a:path h="3367557" w="4773868">
                <a:moveTo>
                  <a:pt x="0" y="0"/>
                </a:moveTo>
                <a:lnTo>
                  <a:pt x="4773868" y="0"/>
                </a:lnTo>
                <a:lnTo>
                  <a:pt x="4773868" y="3367557"/>
                </a:lnTo>
                <a:lnTo>
                  <a:pt x="0" y="3367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2" r="0" b="-1427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4062" y="8928565"/>
            <a:ext cx="7566598" cy="1352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2"/>
              </a:lnSpc>
            </a:pPr>
            <a:r>
              <a:rPr lang="en-US" sz="2276">
                <a:solidFill>
                  <a:srgbClr val="F9FEFF"/>
                </a:solidFill>
                <a:latin typeface="Poppins"/>
                <a:ea typeface="Poppins"/>
                <a:cs typeface="Poppins"/>
                <a:sym typeface="Poppins"/>
              </a:rPr>
              <a:t>Reunion con la empresa KFC para dar inicio al proyecto EDUCAK</a:t>
            </a:r>
          </a:p>
          <a:p>
            <a:pPr algn="just">
              <a:lnSpc>
                <a:spcPts val="2732"/>
              </a:lnSpc>
            </a:pPr>
            <a:r>
              <a:rPr lang="en-US" sz="2276">
                <a:solidFill>
                  <a:srgbClr val="F9FEFF"/>
                </a:solidFill>
                <a:latin typeface="Poppins"/>
                <a:ea typeface="Poppins"/>
                <a:cs typeface="Poppins"/>
                <a:sym typeface="Poppins"/>
              </a:rPr>
              <a:t>Lanzamiento del proyecto EDUCAK.</a:t>
            </a:r>
          </a:p>
          <a:p>
            <a:pPr algn="just">
              <a:lnSpc>
                <a:spcPts val="2372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648598" y="2336435"/>
            <a:ext cx="7889541" cy="2807065"/>
            <a:chOff x="0" y="0"/>
            <a:chExt cx="1678675" cy="5972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78675" cy="597265"/>
            </a:xfrm>
            <a:custGeom>
              <a:avLst/>
              <a:gdLst/>
              <a:ahLst/>
              <a:cxnLst/>
              <a:rect r="r" b="b" t="t" l="l"/>
              <a:pathLst>
                <a:path h="597265" w="1678675">
                  <a:moveTo>
                    <a:pt x="30420" y="0"/>
                  </a:moveTo>
                  <a:lnTo>
                    <a:pt x="1648255" y="0"/>
                  </a:lnTo>
                  <a:cubicBezTo>
                    <a:pt x="1665055" y="0"/>
                    <a:pt x="1678675" y="13619"/>
                    <a:pt x="1678675" y="30420"/>
                  </a:cubicBezTo>
                  <a:lnTo>
                    <a:pt x="1678675" y="566845"/>
                  </a:lnTo>
                  <a:cubicBezTo>
                    <a:pt x="1678675" y="574913"/>
                    <a:pt x="1675470" y="582651"/>
                    <a:pt x="1669765" y="588356"/>
                  </a:cubicBezTo>
                  <a:cubicBezTo>
                    <a:pt x="1664060" y="594060"/>
                    <a:pt x="1656323" y="597265"/>
                    <a:pt x="1648255" y="597265"/>
                  </a:cubicBezTo>
                  <a:lnTo>
                    <a:pt x="30420" y="597265"/>
                  </a:lnTo>
                  <a:cubicBezTo>
                    <a:pt x="22352" y="597265"/>
                    <a:pt x="14615" y="594060"/>
                    <a:pt x="8910" y="588356"/>
                  </a:cubicBezTo>
                  <a:cubicBezTo>
                    <a:pt x="3205" y="582651"/>
                    <a:pt x="0" y="574913"/>
                    <a:pt x="0" y="566845"/>
                  </a:cubicBezTo>
                  <a:lnTo>
                    <a:pt x="0" y="30420"/>
                  </a:lnTo>
                  <a:cubicBezTo>
                    <a:pt x="0" y="22352"/>
                    <a:pt x="3205" y="14615"/>
                    <a:pt x="8910" y="8910"/>
                  </a:cubicBezTo>
                  <a:cubicBezTo>
                    <a:pt x="14615" y="3205"/>
                    <a:pt x="22352" y="0"/>
                    <a:pt x="30420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678675" cy="606790"/>
            </a:xfrm>
            <a:prstGeom prst="rect">
              <a:avLst/>
            </a:prstGeom>
          </p:spPr>
          <p:txBody>
            <a:bodyPr anchor="ctr" rtlCol="false" tIns="62881" lIns="62881" bIns="62881" rIns="62881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6943" y="118706"/>
            <a:ext cx="6852851" cy="3024226"/>
          </a:xfrm>
          <a:custGeom>
            <a:avLst/>
            <a:gdLst/>
            <a:ahLst/>
            <a:cxnLst/>
            <a:rect r="r" b="b" t="t" l="l"/>
            <a:pathLst>
              <a:path h="3024226" w="6852851">
                <a:moveTo>
                  <a:pt x="0" y="0"/>
                </a:moveTo>
                <a:lnTo>
                  <a:pt x="6852850" y="0"/>
                </a:lnTo>
                <a:lnTo>
                  <a:pt x="6852850" y="3024227"/>
                </a:lnTo>
                <a:lnTo>
                  <a:pt x="0" y="302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04300" y="3114358"/>
            <a:ext cx="7578137" cy="256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15"/>
              </a:lnSpc>
            </a:pPr>
            <a:r>
              <a:rPr lang="en-US" sz="2179">
                <a:solidFill>
                  <a:srgbClr val="F9FEFF"/>
                </a:solidFill>
                <a:latin typeface="Poppins"/>
                <a:ea typeface="Poppins"/>
                <a:cs typeface="Poppins"/>
                <a:sym typeface="Poppins"/>
              </a:rPr>
              <a:t>Entrega de uniformes y accesorios a las Escuelas de Basket del Gobierno Parroquial Uyumbicho. Como Gobierno Parroquial, se tiene contratado al Profesor Esteban Caza como instructor de la Escuela de Basket y al Lic. Marco Mosquera como instructor de la Ecuela de Fútbol.</a:t>
            </a:r>
          </a:p>
          <a:p>
            <a:pPr algn="just">
              <a:lnSpc>
                <a:spcPts val="2375"/>
              </a:lnSpc>
            </a:pPr>
          </a:p>
          <a:p>
            <a:pPr algn="just">
              <a:lnSpc>
                <a:spcPts val="2375"/>
              </a:lnSpc>
              <a:spcBef>
                <a:spcPct val="0"/>
              </a:spcBef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8866233" y="4786750"/>
            <a:ext cx="8393067" cy="2887206"/>
            <a:chOff x="0" y="0"/>
            <a:chExt cx="1678675" cy="57746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8675" cy="577462"/>
            </a:xfrm>
            <a:custGeom>
              <a:avLst/>
              <a:gdLst/>
              <a:ahLst/>
              <a:cxnLst/>
              <a:rect r="r" b="b" t="t" l="l"/>
              <a:pathLst>
                <a:path h="577462" w="1678675">
                  <a:moveTo>
                    <a:pt x="28595" y="0"/>
                  </a:moveTo>
                  <a:lnTo>
                    <a:pt x="1650080" y="0"/>
                  </a:lnTo>
                  <a:cubicBezTo>
                    <a:pt x="1665873" y="0"/>
                    <a:pt x="1678675" y="12802"/>
                    <a:pt x="1678675" y="28595"/>
                  </a:cubicBezTo>
                  <a:lnTo>
                    <a:pt x="1678675" y="548867"/>
                  </a:lnTo>
                  <a:cubicBezTo>
                    <a:pt x="1678675" y="564660"/>
                    <a:pt x="1665873" y="577462"/>
                    <a:pt x="1650080" y="577462"/>
                  </a:cubicBezTo>
                  <a:lnTo>
                    <a:pt x="28595" y="577462"/>
                  </a:lnTo>
                  <a:cubicBezTo>
                    <a:pt x="12802" y="577462"/>
                    <a:pt x="0" y="564660"/>
                    <a:pt x="0" y="548867"/>
                  </a:cubicBezTo>
                  <a:lnTo>
                    <a:pt x="0" y="28595"/>
                  </a:lnTo>
                  <a:cubicBezTo>
                    <a:pt x="0" y="12802"/>
                    <a:pt x="12802" y="0"/>
                    <a:pt x="28595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"/>
              <a:ext cx="1678675" cy="586987"/>
            </a:xfrm>
            <a:prstGeom prst="rect">
              <a:avLst/>
            </a:prstGeom>
          </p:spPr>
          <p:txBody>
            <a:bodyPr anchor="ctr" rtlCol="false" tIns="66895" lIns="66895" bIns="66895" rIns="66895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9948411" y="1447459"/>
            <a:ext cx="6228712" cy="3995031"/>
          </a:xfrm>
          <a:custGeom>
            <a:avLst/>
            <a:gdLst/>
            <a:ahLst/>
            <a:cxnLst/>
            <a:rect r="r" b="b" t="t" l="l"/>
            <a:pathLst>
              <a:path h="3995031" w="6228712">
                <a:moveTo>
                  <a:pt x="0" y="0"/>
                </a:moveTo>
                <a:lnTo>
                  <a:pt x="6228712" y="0"/>
                </a:lnTo>
                <a:lnTo>
                  <a:pt x="6228712" y="3995030"/>
                </a:lnTo>
                <a:lnTo>
                  <a:pt x="0" y="3995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450" r="0" b="-23674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031872" y="5740547"/>
            <a:ext cx="8061789" cy="1933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7"/>
              </a:lnSpc>
            </a:pPr>
            <a:r>
              <a:rPr lang="en-US" sz="2506">
                <a:solidFill>
                  <a:srgbClr val="F9FEFF"/>
                </a:solidFill>
                <a:latin typeface="Poppins"/>
                <a:ea typeface="Poppins"/>
                <a:cs typeface="Poppins"/>
                <a:sym typeface="Poppins"/>
              </a:rPr>
              <a:t>Se implemento el Taller de TAEKWONDO UYUMBICHO en el Coliseo de la parroquia con la ayuda de ACCION SOCIAL DE MEJIA para la niñez y juventud de la parroquia.</a:t>
            </a:r>
          </a:p>
          <a:p>
            <a:pPr algn="just">
              <a:lnSpc>
                <a:spcPts val="300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6581" y="1534420"/>
            <a:ext cx="10592719" cy="7218160"/>
            <a:chOff x="0" y="0"/>
            <a:chExt cx="14123626" cy="962421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5899955"/>
              <a:ext cx="14123626" cy="3467992"/>
              <a:chOff x="0" y="0"/>
              <a:chExt cx="1914030" cy="46998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914030" cy="469981"/>
              </a:xfrm>
              <a:custGeom>
                <a:avLst/>
                <a:gdLst/>
                <a:ahLst/>
                <a:cxnLst/>
                <a:rect r="r" b="b" t="t" l="l"/>
                <a:pathLst>
                  <a:path h="469981" w="1914030">
                    <a:moveTo>
                      <a:pt x="22657" y="0"/>
                    </a:moveTo>
                    <a:lnTo>
                      <a:pt x="1891373" y="0"/>
                    </a:lnTo>
                    <a:cubicBezTo>
                      <a:pt x="1903886" y="0"/>
                      <a:pt x="1914030" y="10144"/>
                      <a:pt x="1914030" y="22657"/>
                    </a:cubicBezTo>
                    <a:lnTo>
                      <a:pt x="1914030" y="447324"/>
                    </a:lnTo>
                    <a:cubicBezTo>
                      <a:pt x="1914030" y="453333"/>
                      <a:pt x="1911643" y="459096"/>
                      <a:pt x="1907394" y="463345"/>
                    </a:cubicBezTo>
                    <a:cubicBezTo>
                      <a:pt x="1903145" y="467594"/>
                      <a:pt x="1897382" y="469981"/>
                      <a:pt x="1891373" y="469981"/>
                    </a:cubicBezTo>
                    <a:lnTo>
                      <a:pt x="22657" y="469981"/>
                    </a:lnTo>
                    <a:cubicBezTo>
                      <a:pt x="10144" y="469981"/>
                      <a:pt x="0" y="459837"/>
                      <a:pt x="0" y="447324"/>
                    </a:cubicBezTo>
                    <a:lnTo>
                      <a:pt x="0" y="22657"/>
                    </a:lnTo>
                    <a:cubicBezTo>
                      <a:pt x="0" y="16648"/>
                      <a:pt x="2387" y="10885"/>
                      <a:pt x="6636" y="6636"/>
                    </a:cubicBezTo>
                    <a:cubicBezTo>
                      <a:pt x="10885" y="2387"/>
                      <a:pt x="16648" y="0"/>
                      <a:pt x="22657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9525"/>
                <a:ext cx="1914030" cy="479506"/>
              </a:xfrm>
              <a:prstGeom prst="rect">
                <a:avLst/>
              </a:prstGeom>
            </p:spPr>
            <p:txBody>
              <a:bodyPr anchor="ctr" rtlCol="false" tIns="74045" lIns="74045" bIns="74045" rIns="74045"/>
              <a:lstStyle/>
              <a:p>
                <a:pPr algn="ctr">
                  <a:lnSpc>
                    <a:spcPts val="2743"/>
                  </a:lnSpc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278733" y="7471564"/>
              <a:ext cx="13566160" cy="2152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157"/>
                </a:lnSpc>
              </a:pPr>
              <a:r>
                <a:rPr lang="en-US" sz="2631">
                  <a:solidFill>
                    <a:srgbClr val="F9FEFF"/>
                  </a:solidFill>
                  <a:latin typeface="Poppins"/>
                  <a:ea typeface="Poppins"/>
                  <a:cs typeface="Poppins"/>
                  <a:sym typeface="Poppins"/>
                </a:rPr>
                <a:t>Se implementa el Taller APRENDE Y EMPRENDE con la participacion de Mujeres y Hombres de la Parroquia.</a:t>
              </a:r>
            </a:p>
            <a:p>
              <a:pPr algn="just">
                <a:lnSpc>
                  <a:spcPts val="3157"/>
                </a:lnSpc>
              </a:pPr>
            </a:p>
            <a:p>
              <a:pPr algn="just">
                <a:lnSpc>
                  <a:spcPts val="3157"/>
                </a:lnSpc>
                <a:spcBef>
                  <a:spcPct val="0"/>
                </a:spcBef>
              </a:pP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0">
              <a:off x="515953" y="0"/>
              <a:ext cx="13091719" cy="6841616"/>
            </a:xfrm>
            <a:custGeom>
              <a:avLst/>
              <a:gdLst/>
              <a:ahLst/>
              <a:cxnLst/>
              <a:rect r="r" b="b" t="t" l="l"/>
              <a:pathLst>
                <a:path h="6841616" w="13091719">
                  <a:moveTo>
                    <a:pt x="0" y="0"/>
                  </a:moveTo>
                  <a:lnTo>
                    <a:pt x="13091719" y="0"/>
                  </a:lnTo>
                  <a:lnTo>
                    <a:pt x="13091719" y="6841616"/>
                  </a:lnTo>
                  <a:lnTo>
                    <a:pt x="0" y="6841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4351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866369"/>
            <a:ext cx="5060181" cy="8554263"/>
          </a:xfrm>
          <a:custGeom>
            <a:avLst/>
            <a:gdLst/>
            <a:ahLst/>
            <a:cxnLst/>
            <a:rect r="r" b="b" t="t" l="l"/>
            <a:pathLst>
              <a:path h="8554263" w="5060181">
                <a:moveTo>
                  <a:pt x="0" y="0"/>
                </a:moveTo>
                <a:lnTo>
                  <a:pt x="5060181" y="0"/>
                </a:lnTo>
                <a:lnTo>
                  <a:pt x="5060181" y="8554262"/>
                </a:lnTo>
                <a:lnTo>
                  <a:pt x="0" y="855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101" r="0" b="-5101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79863" y="2002718"/>
            <a:ext cx="10239473" cy="10114429"/>
            <a:chOff x="0" y="0"/>
            <a:chExt cx="822849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2849" cy="812800"/>
            </a:xfrm>
            <a:custGeom>
              <a:avLst/>
              <a:gdLst/>
              <a:ahLst/>
              <a:cxnLst/>
              <a:rect r="r" b="b" t="t" l="l"/>
              <a:pathLst>
                <a:path h="812800" w="822849">
                  <a:moveTo>
                    <a:pt x="411424" y="0"/>
                  </a:moveTo>
                  <a:cubicBezTo>
                    <a:pt x="184201" y="0"/>
                    <a:pt x="0" y="181951"/>
                    <a:pt x="0" y="406400"/>
                  </a:cubicBezTo>
                  <a:cubicBezTo>
                    <a:pt x="0" y="630849"/>
                    <a:pt x="184201" y="812800"/>
                    <a:pt x="411424" y="812800"/>
                  </a:cubicBezTo>
                  <a:cubicBezTo>
                    <a:pt x="638648" y="812800"/>
                    <a:pt x="822849" y="630849"/>
                    <a:pt x="822849" y="406400"/>
                  </a:cubicBezTo>
                  <a:cubicBezTo>
                    <a:pt x="822849" y="181951"/>
                    <a:pt x="638648" y="0"/>
                    <a:pt x="411424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7142" y="66675"/>
              <a:ext cx="668564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-830954"/>
            <a:ext cx="5974454" cy="597445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6D5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3194413" y="-356531"/>
            <a:ext cx="9418836" cy="9418798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652" t="0" r="-35652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184567" y="7280507"/>
            <a:ext cx="3839768" cy="2558246"/>
          </a:xfrm>
          <a:custGeom>
            <a:avLst/>
            <a:gdLst/>
            <a:ahLst/>
            <a:cxnLst/>
            <a:rect r="r" b="b" t="t" l="l"/>
            <a:pathLst>
              <a:path h="2558246" w="3839768">
                <a:moveTo>
                  <a:pt x="0" y="0"/>
                </a:moveTo>
                <a:lnTo>
                  <a:pt x="3839768" y="0"/>
                </a:lnTo>
                <a:lnTo>
                  <a:pt x="3839768" y="2558245"/>
                </a:lnTo>
                <a:lnTo>
                  <a:pt x="0" y="2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396951" y="745210"/>
            <a:ext cx="9891049" cy="262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0"/>
              </a:lnSpc>
            </a:pPr>
            <a:r>
              <a:rPr lang="en-US" sz="6100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COMISION DE IGUALDAD DE GENERO, SALUD Y MEDIO AMBIENTE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96951" y="4507566"/>
            <a:ext cx="9415000" cy="2552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7"/>
              </a:lnSpc>
              <a:spcBef>
                <a:spcPct val="0"/>
              </a:spcBef>
            </a:pPr>
            <a:r>
              <a:rPr lang="en-US" sz="3331">
                <a:solidFill>
                  <a:srgbClr val="22856F"/>
                </a:solidFill>
                <a:latin typeface="Poppins Bold"/>
                <a:ea typeface="Poppins Bold"/>
                <a:cs typeface="Poppins Bold"/>
                <a:sym typeface="Poppins Bold"/>
              </a:rPr>
              <a:t>IGUALDAD DE GENERO </a:t>
            </a:r>
          </a:p>
          <a:p>
            <a:pPr algn="l">
              <a:lnSpc>
                <a:spcPts val="3997"/>
              </a:lnSpc>
              <a:spcBef>
                <a:spcPct val="0"/>
              </a:spcBef>
            </a:pPr>
          </a:p>
          <a:p>
            <a:pPr algn="l">
              <a:lnSpc>
                <a:spcPts val="3997"/>
              </a:lnSpc>
              <a:spcBef>
                <a:spcPct val="0"/>
              </a:spcBef>
            </a:pPr>
            <a:r>
              <a:rPr lang="en-US" sz="3331">
                <a:solidFill>
                  <a:srgbClr val="22856F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en algunas reuniones con la comunidad LGBTI, para la inclusión con la sociedad.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96951" y="3337081"/>
            <a:ext cx="9415000" cy="438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7"/>
              </a:lnSpc>
              <a:spcBef>
                <a:spcPct val="0"/>
              </a:spcBef>
            </a:pPr>
            <a:r>
              <a:rPr lang="en-US" sz="2731">
                <a:solidFill>
                  <a:srgbClr val="22856F"/>
                </a:solidFill>
                <a:latin typeface="Poppins Bold"/>
                <a:ea typeface="Poppins Bold"/>
                <a:cs typeface="Poppins Bold"/>
                <a:sym typeface="Poppins Bold"/>
              </a:rPr>
              <a:t>LIC.MARIA VILLAVICENCIO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895104" y="-354611"/>
            <a:ext cx="11169740" cy="11169695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22856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105816" y="-354611"/>
            <a:ext cx="11169740" cy="11169695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8260" t="0" r="-2826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522487" y="5598356"/>
            <a:ext cx="5276277" cy="3645967"/>
          </a:xfrm>
          <a:custGeom>
            <a:avLst/>
            <a:gdLst/>
            <a:ahLst/>
            <a:cxnLst/>
            <a:rect r="r" b="b" t="t" l="l"/>
            <a:pathLst>
              <a:path h="3645967" w="5276277">
                <a:moveTo>
                  <a:pt x="0" y="0"/>
                </a:moveTo>
                <a:lnTo>
                  <a:pt x="5276277" y="0"/>
                </a:lnTo>
                <a:lnTo>
                  <a:pt x="5276277" y="3645967"/>
                </a:lnTo>
                <a:lnTo>
                  <a:pt x="0" y="3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815123"/>
            <a:ext cx="5407324" cy="1089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6"/>
              </a:lnSpc>
              <a:spcBef>
                <a:spcPct val="0"/>
              </a:spcBef>
            </a:pPr>
            <a:r>
              <a:rPr lang="en-US" sz="6763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SALUD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191529"/>
            <a:ext cx="8263851" cy="3406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3"/>
              </a:lnSpc>
            </a:pPr>
          </a:p>
          <a:p>
            <a:pPr algn="just">
              <a:lnSpc>
                <a:spcPts val="3003"/>
              </a:lnSpc>
            </a:pPr>
            <a:r>
              <a:rPr lang="en-US" sz="250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Coordinando reuniones con actores locales de la parroquia </a:t>
            </a:r>
          </a:p>
          <a:p>
            <a:pPr algn="just">
              <a:lnSpc>
                <a:spcPts val="3003"/>
              </a:lnSpc>
            </a:pPr>
            <a:r>
              <a:rPr lang="en-US" sz="250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La medicina tradicional o ancestral es una forma de cuidar la salud basada en las prácticas y enfoques de generaciones anteriores, basados en el conocimiento y la experiencia de culturas diferentes. </a:t>
            </a:r>
          </a:p>
          <a:p>
            <a:pPr algn="just">
              <a:lnSpc>
                <a:spcPts val="300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4158458"/>
            <a:ext cx="6723081" cy="5692448"/>
          </a:xfrm>
          <a:custGeom>
            <a:avLst/>
            <a:gdLst/>
            <a:ahLst/>
            <a:cxnLst/>
            <a:rect r="r" b="b" t="t" l="l"/>
            <a:pathLst>
              <a:path h="5692448" w="6723081">
                <a:moveTo>
                  <a:pt x="0" y="0"/>
                </a:moveTo>
                <a:lnTo>
                  <a:pt x="6723081" y="0"/>
                </a:lnTo>
                <a:lnTo>
                  <a:pt x="6723081" y="5692448"/>
                </a:lnTo>
                <a:lnTo>
                  <a:pt x="0" y="569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14044" y="0"/>
            <a:ext cx="5273029" cy="13307328"/>
          </a:xfrm>
          <a:custGeom>
            <a:avLst/>
            <a:gdLst/>
            <a:ahLst/>
            <a:cxnLst/>
            <a:rect r="r" b="b" t="t" l="l"/>
            <a:pathLst>
              <a:path h="13307328" w="5273029">
                <a:moveTo>
                  <a:pt x="0" y="0"/>
                </a:moveTo>
                <a:lnTo>
                  <a:pt x="5273029" y="0"/>
                </a:lnTo>
                <a:lnTo>
                  <a:pt x="5273029" y="13307328"/>
                </a:lnTo>
                <a:lnTo>
                  <a:pt x="0" y="1330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158458"/>
            <a:ext cx="7301484" cy="5618473"/>
          </a:xfrm>
          <a:custGeom>
            <a:avLst/>
            <a:gdLst/>
            <a:ahLst/>
            <a:cxnLst/>
            <a:rect r="r" b="b" t="t" l="l"/>
            <a:pathLst>
              <a:path h="5618473" w="7301484">
                <a:moveTo>
                  <a:pt x="0" y="0"/>
                </a:moveTo>
                <a:lnTo>
                  <a:pt x="7301484" y="0"/>
                </a:lnTo>
                <a:lnTo>
                  <a:pt x="7301484" y="5618472"/>
                </a:lnTo>
                <a:lnTo>
                  <a:pt x="0" y="561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723712"/>
            <a:ext cx="8115300" cy="968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14"/>
              </a:lnSpc>
              <a:spcBef>
                <a:spcPct val="0"/>
              </a:spcBef>
            </a:pPr>
            <a:r>
              <a:rPr lang="en-US" sz="6095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MEDIO AMBIENTE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373649"/>
            <a:ext cx="13161398" cy="153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3"/>
              </a:lnSpc>
            </a:pPr>
          </a:p>
          <a:p>
            <a:pPr algn="just">
              <a:lnSpc>
                <a:spcPts val="3003"/>
              </a:lnSpc>
            </a:pPr>
            <a:r>
              <a:rPr lang="en-US" sz="250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 continua coordinando la limpieza de quebradas , deslaves ocasionados por los fuertes aguaceros acaecidos en la parroquia durante la época invernal.</a:t>
            </a:r>
          </a:p>
          <a:p>
            <a:pPr algn="just">
              <a:lnSpc>
                <a:spcPts val="300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14044" y="0"/>
            <a:ext cx="5273029" cy="13307328"/>
          </a:xfrm>
          <a:custGeom>
            <a:avLst/>
            <a:gdLst/>
            <a:ahLst/>
            <a:cxnLst/>
            <a:rect r="r" b="b" t="t" l="l"/>
            <a:pathLst>
              <a:path h="13307328" w="5273029">
                <a:moveTo>
                  <a:pt x="0" y="0"/>
                </a:moveTo>
                <a:lnTo>
                  <a:pt x="5273029" y="0"/>
                </a:lnTo>
                <a:lnTo>
                  <a:pt x="5273029" y="13307328"/>
                </a:lnTo>
                <a:lnTo>
                  <a:pt x="0" y="13307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03329" y="5559011"/>
            <a:ext cx="6419718" cy="4568940"/>
            <a:chOff x="0" y="0"/>
            <a:chExt cx="8559624" cy="60919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559624" cy="5710492"/>
            </a:xfrm>
            <a:custGeom>
              <a:avLst/>
              <a:gdLst/>
              <a:ahLst/>
              <a:cxnLst/>
              <a:rect r="r" b="b" t="t" l="l"/>
              <a:pathLst>
                <a:path h="5710492" w="8559624">
                  <a:moveTo>
                    <a:pt x="0" y="0"/>
                  </a:moveTo>
                  <a:lnTo>
                    <a:pt x="8559624" y="0"/>
                  </a:lnTo>
                  <a:lnTo>
                    <a:pt x="8559624" y="5710492"/>
                  </a:lnTo>
                  <a:lnTo>
                    <a:pt x="0" y="5710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5681917"/>
              <a:ext cx="8559624" cy="4100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83"/>
                </a:lnSpc>
              </a:pPr>
              <a:r>
                <a:rPr lang="en-US" sz="1917">
                  <a:solidFill>
                    <a:srgbClr val="000000"/>
                  </a:solidFill>
                  <a:latin typeface="Trocchi"/>
                  <a:ea typeface="Trocchi"/>
                  <a:cs typeface="Trocchi"/>
                  <a:sym typeface="Trocchi"/>
                </a:rPr>
                <a:t>CALLE ANTISANA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352945" y="420918"/>
            <a:ext cx="6906355" cy="5138093"/>
            <a:chOff x="0" y="0"/>
            <a:chExt cx="9208473" cy="68507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74711" cy="6440449"/>
            </a:xfrm>
            <a:custGeom>
              <a:avLst/>
              <a:gdLst/>
              <a:ahLst/>
              <a:cxnLst/>
              <a:rect r="r" b="b" t="t" l="l"/>
              <a:pathLst>
                <a:path h="6440449" w="8574711">
                  <a:moveTo>
                    <a:pt x="0" y="0"/>
                  </a:moveTo>
                  <a:lnTo>
                    <a:pt x="8574711" y="0"/>
                  </a:lnTo>
                  <a:lnTo>
                    <a:pt x="8574711" y="6440449"/>
                  </a:lnTo>
                  <a:lnTo>
                    <a:pt x="0" y="6440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392824"/>
              <a:ext cx="9208473" cy="4579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2062">
                  <a:solidFill>
                    <a:srgbClr val="000000"/>
                  </a:solidFill>
                  <a:latin typeface="Trocchi"/>
                  <a:ea typeface="Trocchi"/>
                  <a:cs typeface="Trocchi"/>
                  <a:sym typeface="Trocchi"/>
                </a:rPr>
                <a:t>PILOPATA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39973" y="505132"/>
            <a:ext cx="6526713" cy="4638368"/>
            <a:chOff x="0" y="0"/>
            <a:chExt cx="8702284" cy="618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86125" y="0"/>
              <a:ext cx="7629059" cy="5721794"/>
            </a:xfrm>
            <a:custGeom>
              <a:avLst/>
              <a:gdLst/>
              <a:ahLst/>
              <a:cxnLst/>
              <a:rect r="r" b="b" t="t" l="l"/>
              <a:pathLst>
                <a:path h="5721794" w="7629059">
                  <a:moveTo>
                    <a:pt x="0" y="0"/>
                  </a:moveTo>
                  <a:lnTo>
                    <a:pt x="7629058" y="0"/>
                  </a:lnTo>
                  <a:lnTo>
                    <a:pt x="7629058" y="5721794"/>
                  </a:lnTo>
                  <a:lnTo>
                    <a:pt x="0" y="5721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5758605"/>
              <a:ext cx="8702284" cy="4258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8"/>
                </a:lnSpc>
              </a:pPr>
              <a:r>
                <a:rPr lang="en-US" sz="1948">
                  <a:solidFill>
                    <a:srgbClr val="000000"/>
                  </a:solidFill>
                  <a:latin typeface="Trocchi"/>
                  <a:ea typeface="Trocchi"/>
                  <a:cs typeface="Trocchi"/>
                  <a:sym typeface="Trocchi"/>
                </a:rPr>
                <a:t>PILOPATA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14044" y="0"/>
            <a:ext cx="5273029" cy="13307328"/>
          </a:xfrm>
          <a:custGeom>
            <a:avLst/>
            <a:gdLst/>
            <a:ahLst/>
            <a:cxnLst/>
            <a:rect r="r" b="b" t="t" l="l"/>
            <a:pathLst>
              <a:path h="13307328" w="5273029">
                <a:moveTo>
                  <a:pt x="0" y="0"/>
                </a:moveTo>
                <a:lnTo>
                  <a:pt x="5273029" y="0"/>
                </a:lnTo>
                <a:lnTo>
                  <a:pt x="5273029" y="13307328"/>
                </a:lnTo>
                <a:lnTo>
                  <a:pt x="0" y="13307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174575"/>
            <a:ext cx="7610804" cy="4958178"/>
          </a:xfrm>
          <a:custGeom>
            <a:avLst/>
            <a:gdLst/>
            <a:ahLst/>
            <a:cxnLst/>
            <a:rect r="r" b="b" t="t" l="l"/>
            <a:pathLst>
              <a:path h="4958178" w="7610804">
                <a:moveTo>
                  <a:pt x="0" y="0"/>
                </a:moveTo>
                <a:lnTo>
                  <a:pt x="7610804" y="0"/>
                </a:lnTo>
                <a:lnTo>
                  <a:pt x="7610804" y="4958178"/>
                </a:lnTo>
                <a:lnTo>
                  <a:pt x="0" y="4958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85426" y="3280694"/>
            <a:ext cx="5132632" cy="5852059"/>
          </a:xfrm>
          <a:custGeom>
            <a:avLst/>
            <a:gdLst/>
            <a:ahLst/>
            <a:cxnLst/>
            <a:rect r="r" b="b" t="t" l="l"/>
            <a:pathLst>
              <a:path h="5852059" w="5132632">
                <a:moveTo>
                  <a:pt x="0" y="0"/>
                </a:moveTo>
                <a:lnTo>
                  <a:pt x="5132632" y="0"/>
                </a:lnTo>
                <a:lnTo>
                  <a:pt x="5132632" y="5852059"/>
                </a:lnTo>
                <a:lnTo>
                  <a:pt x="0" y="58520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71550"/>
            <a:ext cx="9106449" cy="1153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8"/>
              </a:lnSpc>
            </a:pPr>
            <a:r>
              <a:rPr lang="en-US" sz="3348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Colocación y retiro de basureros por pedidos de la ciudadanía.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18458" y="2600829"/>
            <a:ext cx="8447530" cy="5497157"/>
          </a:xfrm>
          <a:custGeom>
            <a:avLst/>
            <a:gdLst/>
            <a:ahLst/>
            <a:cxnLst/>
            <a:rect r="r" b="b" t="t" l="l"/>
            <a:pathLst>
              <a:path h="5497157" w="8447530">
                <a:moveTo>
                  <a:pt x="0" y="0"/>
                </a:moveTo>
                <a:lnTo>
                  <a:pt x="8447529" y="0"/>
                </a:lnTo>
                <a:lnTo>
                  <a:pt x="8447529" y="5497157"/>
                </a:lnTo>
                <a:lnTo>
                  <a:pt x="0" y="5497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14044" y="0"/>
            <a:ext cx="5273029" cy="13307328"/>
          </a:xfrm>
          <a:custGeom>
            <a:avLst/>
            <a:gdLst/>
            <a:ahLst/>
            <a:cxnLst/>
            <a:rect r="r" b="b" t="t" l="l"/>
            <a:pathLst>
              <a:path h="13307328" w="5273029">
                <a:moveTo>
                  <a:pt x="0" y="0"/>
                </a:moveTo>
                <a:lnTo>
                  <a:pt x="5273029" y="0"/>
                </a:lnTo>
                <a:lnTo>
                  <a:pt x="5273029" y="13307328"/>
                </a:lnTo>
                <a:lnTo>
                  <a:pt x="0" y="1330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099930"/>
            <a:ext cx="6441880" cy="3998056"/>
          </a:xfrm>
          <a:custGeom>
            <a:avLst/>
            <a:gdLst/>
            <a:ahLst/>
            <a:cxnLst/>
            <a:rect r="r" b="b" t="t" l="l"/>
            <a:pathLst>
              <a:path h="3998056" w="6441880">
                <a:moveTo>
                  <a:pt x="0" y="0"/>
                </a:moveTo>
                <a:lnTo>
                  <a:pt x="6441880" y="0"/>
                </a:lnTo>
                <a:lnTo>
                  <a:pt x="6441880" y="3998056"/>
                </a:lnTo>
                <a:lnTo>
                  <a:pt x="0" y="399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00125"/>
            <a:ext cx="7843580" cy="1095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7"/>
              </a:lnSpc>
              <a:spcBef>
                <a:spcPct val="0"/>
              </a:spcBef>
            </a:pPr>
            <a:r>
              <a:rPr lang="en-US" sz="35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Limpiezas  de maleza frecuentes cementerio de la Parroquia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246098"/>
            <a:ext cx="6953905" cy="3794804"/>
          </a:xfrm>
          <a:custGeom>
            <a:avLst/>
            <a:gdLst/>
            <a:ahLst/>
            <a:cxnLst/>
            <a:rect r="r" b="b" t="t" l="l"/>
            <a:pathLst>
              <a:path h="3794804" w="6953905">
                <a:moveTo>
                  <a:pt x="0" y="0"/>
                </a:moveTo>
                <a:lnTo>
                  <a:pt x="6953905" y="0"/>
                </a:lnTo>
                <a:lnTo>
                  <a:pt x="6953905" y="3794804"/>
                </a:lnTo>
                <a:lnTo>
                  <a:pt x="0" y="3794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2190405"/>
            <a:ext cx="10152844" cy="7067895"/>
            <a:chOff x="0" y="0"/>
            <a:chExt cx="13537125" cy="942386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28575"/>
              <a:ext cx="13537125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17"/>
                </a:lnSpc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PRESIDENTE</a:t>
              </a:r>
            </a:p>
            <a:p>
              <a:pPr algn="just">
                <a:lnSpc>
                  <a:spcPts val="4117"/>
                </a:lnSpc>
                <a:spcBef>
                  <a:spcPct val="0"/>
                </a:spcBef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ING.SANTIAGO TERÁN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021545"/>
              <a:ext cx="13537125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17"/>
                </a:lnSpc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VICEPRESIDENTA</a:t>
              </a:r>
            </a:p>
            <a:p>
              <a:pPr algn="just">
                <a:lnSpc>
                  <a:spcPts val="4117"/>
                </a:lnSpc>
                <a:spcBef>
                  <a:spcPct val="0"/>
                </a:spcBef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LIC.MARIA DEL CARMEN VILLAVICENCIO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167845"/>
              <a:ext cx="13537125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17"/>
                </a:lnSpc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VOCAL</a:t>
              </a:r>
            </a:p>
            <a:p>
              <a:pPr algn="just">
                <a:lnSpc>
                  <a:spcPts val="4117"/>
                </a:lnSpc>
                <a:spcBef>
                  <a:spcPct val="0"/>
                </a:spcBef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SR. GONZALO AGUIRRE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212456"/>
              <a:ext cx="13537125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17"/>
                </a:lnSpc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VOCAL</a:t>
              </a:r>
            </a:p>
            <a:p>
              <a:pPr algn="just">
                <a:lnSpc>
                  <a:spcPts val="4117"/>
                </a:lnSpc>
                <a:spcBef>
                  <a:spcPct val="0"/>
                </a:spcBef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TNLGA. KARINA CEVALLOS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8023685"/>
              <a:ext cx="13537125" cy="1400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17"/>
                </a:lnSpc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VOCAL</a:t>
              </a:r>
            </a:p>
            <a:p>
              <a:pPr algn="just">
                <a:lnSpc>
                  <a:spcPts val="4117"/>
                </a:lnSpc>
                <a:spcBef>
                  <a:spcPct val="0"/>
                </a:spcBef>
              </a:pPr>
              <a:r>
                <a:rPr lang="en-US" sz="3431">
                  <a:solidFill>
                    <a:srgbClr val="22222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SR. TOMAS AGUILAR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26629" y="251169"/>
            <a:ext cx="17034742" cy="156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6"/>
              </a:lnSpc>
            </a:pPr>
            <a:r>
              <a:rPr lang="en-US" sz="5451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MIEMBROS DEL GAD PARROQUIAL DE</a:t>
            </a:r>
            <a:r>
              <a:rPr lang="en-US" sz="5451">
                <a:solidFill>
                  <a:srgbClr val="110F0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5451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UYUMBICHO 2024-2027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3510" y="3424288"/>
            <a:ext cx="6197962" cy="5811968"/>
          </a:xfrm>
          <a:custGeom>
            <a:avLst/>
            <a:gdLst/>
            <a:ahLst/>
            <a:cxnLst/>
            <a:rect r="r" b="b" t="t" l="l"/>
            <a:pathLst>
              <a:path h="5811968" w="6197962">
                <a:moveTo>
                  <a:pt x="0" y="0"/>
                </a:moveTo>
                <a:lnTo>
                  <a:pt x="6197962" y="0"/>
                </a:lnTo>
                <a:lnTo>
                  <a:pt x="6197962" y="5811967"/>
                </a:lnTo>
                <a:lnTo>
                  <a:pt x="0" y="5811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68920" y="3424288"/>
            <a:ext cx="6490380" cy="5974100"/>
          </a:xfrm>
          <a:custGeom>
            <a:avLst/>
            <a:gdLst/>
            <a:ahLst/>
            <a:cxnLst/>
            <a:rect r="r" b="b" t="t" l="l"/>
            <a:pathLst>
              <a:path h="5974100" w="6490380">
                <a:moveTo>
                  <a:pt x="0" y="0"/>
                </a:moveTo>
                <a:lnTo>
                  <a:pt x="6490380" y="0"/>
                </a:lnTo>
                <a:lnTo>
                  <a:pt x="6490380" y="5974100"/>
                </a:lnTo>
                <a:lnTo>
                  <a:pt x="0" y="597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3510" y="692125"/>
            <a:ext cx="15260979" cy="18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4078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Coordinación con el Cuerpo de Bomberos de Mejia para los incendios forestales de los bosques  en la parte alta de la parroquia en los barrios Tejar y Bella Vista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26939" y="3514771"/>
            <a:ext cx="7031051" cy="3950152"/>
          </a:xfrm>
          <a:custGeom>
            <a:avLst/>
            <a:gdLst/>
            <a:ahLst/>
            <a:cxnLst/>
            <a:rect r="r" b="b" t="t" l="l"/>
            <a:pathLst>
              <a:path h="3950152" w="7031051">
                <a:moveTo>
                  <a:pt x="0" y="0"/>
                </a:moveTo>
                <a:lnTo>
                  <a:pt x="7031051" y="0"/>
                </a:lnTo>
                <a:lnTo>
                  <a:pt x="7031051" y="3950153"/>
                </a:lnTo>
                <a:lnTo>
                  <a:pt x="0" y="395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68201" y="2567751"/>
            <a:ext cx="10574252" cy="6104043"/>
          </a:xfrm>
          <a:custGeom>
            <a:avLst/>
            <a:gdLst/>
            <a:ahLst/>
            <a:cxnLst/>
            <a:rect r="r" b="b" t="t" l="l"/>
            <a:pathLst>
              <a:path h="6104043" w="10574252">
                <a:moveTo>
                  <a:pt x="0" y="0"/>
                </a:moveTo>
                <a:lnTo>
                  <a:pt x="10574251" y="0"/>
                </a:lnTo>
                <a:lnTo>
                  <a:pt x="10574251" y="6104043"/>
                </a:lnTo>
                <a:lnTo>
                  <a:pt x="0" y="6104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99" t="0" r="-1039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3510" y="692125"/>
            <a:ext cx="15260979" cy="657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4078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Continuamos con las escuelas de campo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13510" y="1265400"/>
            <a:ext cx="15260979" cy="1276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4078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INFORME COMISION DE PLANIFICACIÓN, PRESUPUESTO Y GESTIÓN DE LA COOPERACIÓN INTERNACIONAL.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13510" y="2786146"/>
            <a:ext cx="8263851" cy="40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3"/>
              </a:lnSpc>
              <a:spcBef>
                <a:spcPct val="0"/>
              </a:spcBef>
            </a:pPr>
            <a:r>
              <a:rPr lang="en-US" sz="2503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Sr.Gonzalo Aguirre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61522" y="4841821"/>
            <a:ext cx="14164955" cy="362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0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coordinación con los demás miembros del gobierno parroquial se analiza , discute y aprueban los presupuestos .</a:t>
            </a:r>
          </a:p>
          <a:p>
            <a:pPr algn="just">
              <a:lnSpc>
                <a:spcPts val="4117"/>
              </a:lnSpc>
            </a:pPr>
            <a:r>
              <a:rPr lang="en-US" sz="3430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Verificación de las cuentas presupuestarias y su ejecución.</a:t>
            </a:r>
          </a:p>
          <a:p>
            <a:pPr algn="just">
              <a:lnSpc>
                <a:spcPts val="4117"/>
              </a:lnSpc>
            </a:pPr>
            <a:r>
              <a:rPr lang="en-US" sz="3430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Seguimiento y evaluación del cumplimiento de metas en el programa SIGAD, de la Secretaría de Planificación.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0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Control cuidado y conservación de la Piscina Laura Carbo de Ayora.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85395" y="0"/>
            <a:ext cx="13261956" cy="11179218"/>
            <a:chOff x="0" y="0"/>
            <a:chExt cx="17682608" cy="149056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976" r="0" b="4976"/>
            <a:stretch>
              <a:fillRect/>
            </a:stretch>
          </p:blipFill>
          <p:spPr>
            <a:xfrm flipH="false" flipV="false">
              <a:off x="0" y="0"/>
              <a:ext cx="17682608" cy="14905625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664550" y="4840432"/>
            <a:ext cx="16222324" cy="4359750"/>
          </a:xfrm>
          <a:custGeom>
            <a:avLst/>
            <a:gdLst/>
            <a:ahLst/>
            <a:cxnLst/>
            <a:rect r="r" b="b" t="t" l="l"/>
            <a:pathLst>
              <a:path h="4359750" w="16222324">
                <a:moveTo>
                  <a:pt x="0" y="0"/>
                </a:moveTo>
                <a:lnTo>
                  <a:pt x="16222324" y="0"/>
                </a:lnTo>
                <a:lnTo>
                  <a:pt x="16222324" y="4359749"/>
                </a:lnTo>
                <a:lnTo>
                  <a:pt x="0" y="435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696370"/>
            <a:ext cx="8252325" cy="3767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99"/>
              </a:lnSpc>
            </a:pPr>
            <a:r>
              <a:rPr lang="en-US" sz="2499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 distribuyo el presupuesto tanto parroquial, cantonal, y provincial 2023 equitativamente para todos los sectores estratégicos de la parroquia, los mismos que se evidencia en el POA de la parroquia del año 2023.</a:t>
            </a:r>
          </a:p>
          <a:p>
            <a:pPr algn="just">
              <a:lnSpc>
                <a:spcPts val="2999"/>
              </a:lnSpc>
            </a:pPr>
            <a:r>
              <a:rPr lang="en-US" sz="2499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 presupuesto 2023 se dio apoyo a la emergencia suscitada en el barrio Pilopata y Curiquingue; con maquinaria, material y mano de obra.</a:t>
            </a:r>
          </a:p>
          <a:p>
            <a:pPr algn="just">
              <a:lnSpc>
                <a:spcPts val="29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347379" y="0"/>
            <a:ext cx="8411623" cy="11179218"/>
            <a:chOff x="0" y="0"/>
            <a:chExt cx="11215498" cy="149056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284" t="0" r="9284" b="0"/>
            <a:stretch>
              <a:fillRect/>
            </a:stretch>
          </p:blipFill>
          <p:spPr>
            <a:xfrm flipH="false" flipV="false">
              <a:off x="0" y="0"/>
              <a:ext cx="11215498" cy="14905625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28700" y="1349909"/>
            <a:ext cx="8115300" cy="223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4"/>
              </a:lnSpc>
              <a:spcBef>
                <a:spcPct val="0"/>
              </a:spcBef>
            </a:pPr>
            <a:r>
              <a:rPr lang="en-US" sz="7178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Calle Antisana y Cayambe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216038"/>
            <a:ext cx="8263851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83"/>
              </a:lnSpc>
            </a:pPr>
            <a:r>
              <a:rPr lang="en-US" sz="290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 presupuesto Parroquial y Provincial, se priorizo para la ejecución del Asfalto con capa de doble tratamiento de las calles Cayambe y Antizana.</a:t>
            </a:r>
          </a:p>
          <a:p>
            <a:pPr algn="just">
              <a:lnSpc>
                <a:spcPts val="3483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-5400000">
            <a:off x="1732208" y="5931287"/>
            <a:ext cx="16222324" cy="4359750"/>
          </a:xfrm>
          <a:custGeom>
            <a:avLst/>
            <a:gdLst/>
            <a:ahLst/>
            <a:cxnLst/>
            <a:rect r="r" b="b" t="t" l="l"/>
            <a:pathLst>
              <a:path h="4359750" w="16222324">
                <a:moveTo>
                  <a:pt x="0" y="0"/>
                </a:moveTo>
                <a:lnTo>
                  <a:pt x="16222324" y="0"/>
                </a:lnTo>
                <a:lnTo>
                  <a:pt x="16222324" y="4359750"/>
                </a:lnTo>
                <a:lnTo>
                  <a:pt x="0" y="435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384233"/>
            <a:ext cx="8814670" cy="3301225"/>
          </a:xfrm>
          <a:custGeom>
            <a:avLst/>
            <a:gdLst/>
            <a:ahLst/>
            <a:cxnLst/>
            <a:rect r="r" b="b" t="t" l="l"/>
            <a:pathLst>
              <a:path h="3301225" w="8814670">
                <a:moveTo>
                  <a:pt x="0" y="0"/>
                </a:moveTo>
                <a:lnTo>
                  <a:pt x="8814670" y="0"/>
                </a:lnTo>
                <a:lnTo>
                  <a:pt x="8814670" y="3301225"/>
                </a:lnTo>
                <a:lnTo>
                  <a:pt x="0" y="3301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3808" r="0" b="-11696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14219" y="3211619"/>
            <a:ext cx="5790142" cy="6780675"/>
            <a:chOff x="0" y="0"/>
            <a:chExt cx="7720189" cy="90409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320711"/>
              <a:ext cx="7720189" cy="7720189"/>
            </a:xfrm>
            <a:custGeom>
              <a:avLst/>
              <a:gdLst/>
              <a:ahLst/>
              <a:cxnLst/>
              <a:rect r="r" b="b" t="t" l="l"/>
              <a:pathLst>
                <a:path h="7720189" w="7720189">
                  <a:moveTo>
                    <a:pt x="0" y="0"/>
                  </a:moveTo>
                  <a:lnTo>
                    <a:pt x="7720189" y="0"/>
                  </a:lnTo>
                  <a:lnTo>
                    <a:pt x="7720189" y="7720190"/>
                  </a:lnTo>
                  <a:lnTo>
                    <a:pt x="0" y="77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532799" y="1781820"/>
              <a:ext cx="6654592" cy="6654566"/>
              <a:chOff x="0" y="0"/>
              <a:chExt cx="6350000" cy="634997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9224" t="0" r="-19224" b="0"/>
                </a:stretch>
              </a:blip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1049972" y="-28575"/>
              <a:ext cx="5620246" cy="13492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9"/>
                </a:lnSpc>
                <a:spcBef>
                  <a:spcPct val="0"/>
                </a:spcBef>
              </a:pPr>
              <a:r>
                <a:rPr lang="en-US" sz="3257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Generador Electrico para la JAAPU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861139" y="3211619"/>
            <a:ext cx="5428171" cy="6532195"/>
            <a:chOff x="0" y="0"/>
            <a:chExt cx="7237561" cy="870959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79985" y="1652018"/>
              <a:ext cx="7057576" cy="7057576"/>
            </a:xfrm>
            <a:custGeom>
              <a:avLst/>
              <a:gdLst/>
              <a:ahLst/>
              <a:cxnLst/>
              <a:rect r="r" b="b" t="t" l="l"/>
              <a:pathLst>
                <a:path h="7057576" w="7057576">
                  <a:moveTo>
                    <a:pt x="0" y="0"/>
                  </a:moveTo>
                  <a:lnTo>
                    <a:pt x="7057576" y="0"/>
                  </a:lnTo>
                  <a:lnTo>
                    <a:pt x="7057576" y="7057576"/>
                  </a:lnTo>
                  <a:lnTo>
                    <a:pt x="0" y="7057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0" y="2055028"/>
              <a:ext cx="6654592" cy="6654566"/>
              <a:chOff x="0" y="0"/>
              <a:chExt cx="6350000" cy="63499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14889" r="0" b="-14889"/>
                </a:stretch>
              </a:blip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692359" y="-28575"/>
              <a:ext cx="5620246" cy="13492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9"/>
                </a:lnSpc>
                <a:spcBef>
                  <a:spcPct val="0"/>
                </a:spcBef>
              </a:pPr>
              <a:r>
                <a:rPr lang="en-US" sz="3257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Asfaltado Calle Atacazo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38566" y="497161"/>
            <a:ext cx="17414451" cy="2343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89"/>
              </a:lnSpc>
            </a:pPr>
            <a:r>
              <a:rPr lang="en-US" sz="5157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 Presupuesto Parroquial y Cantonal se priorizo la ejecución de las siguientes obras</a:t>
            </a:r>
          </a:p>
          <a:p>
            <a:pPr algn="ctr">
              <a:lnSpc>
                <a:spcPts val="590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83305" y="2396579"/>
            <a:ext cx="7804695" cy="7610606"/>
            <a:chOff x="0" y="0"/>
            <a:chExt cx="10406260" cy="101474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8785" y="0"/>
              <a:ext cx="10147475" cy="10147475"/>
            </a:xfrm>
            <a:custGeom>
              <a:avLst/>
              <a:gdLst/>
              <a:ahLst/>
              <a:cxnLst/>
              <a:rect r="r" b="b" t="t" l="l"/>
              <a:pathLst>
                <a:path h="10147475" w="10147475">
                  <a:moveTo>
                    <a:pt x="0" y="0"/>
                  </a:moveTo>
                  <a:lnTo>
                    <a:pt x="10147475" y="0"/>
                  </a:lnTo>
                  <a:lnTo>
                    <a:pt x="10147475" y="10147475"/>
                  </a:lnTo>
                  <a:lnTo>
                    <a:pt x="0" y="10147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579453"/>
              <a:ext cx="9568060" cy="9568022"/>
              <a:chOff x="0" y="0"/>
              <a:chExt cx="6350000" cy="634997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6666" t="0" r="-16666" b="0"/>
                </a:stretch>
              </a:blipFill>
            </p:spPr>
          </p:sp>
        </p:grpSp>
      </p:grpSp>
      <p:sp>
        <p:nvSpPr>
          <p:cNvPr name="TextBox 6" id="6"/>
          <p:cNvSpPr txBox="true"/>
          <p:nvPr/>
        </p:nvSpPr>
        <p:spPr>
          <a:xfrm rot="0">
            <a:off x="1028700" y="4434080"/>
            <a:ext cx="8905404" cy="360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5"/>
              </a:lnSpc>
            </a:pPr>
            <a:r>
              <a:rPr lang="en-US" sz="2954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pesar de los recortes presupuestarios realizados por el gobierno nacional, se ha destinado recursos para no dejar de atender a los barrios, mantenimientos viales, áreas verdes, etc.</a:t>
            </a:r>
          </a:p>
          <a:p>
            <a:pPr algn="just">
              <a:lnSpc>
                <a:spcPts val="3545"/>
              </a:lnSpc>
            </a:pPr>
            <a:r>
              <a:rPr lang="en-US" sz="2954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 presupuesto parroquial se priorizo las siguientes obras:</a:t>
            </a:r>
          </a:p>
          <a:p>
            <a:pPr algn="just">
              <a:lnSpc>
                <a:spcPts val="3545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681126" y="480758"/>
            <a:ext cx="12925748" cy="235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2"/>
              </a:lnSpc>
            </a:pPr>
            <a:r>
              <a:rPr lang="en-US" sz="5135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ADOQUINADO DEL PASAJE ROSAS DE MADRID (sector bellavista)</a:t>
            </a:r>
          </a:p>
          <a:p>
            <a:pPr algn="ctr">
              <a:lnSpc>
                <a:spcPts val="580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5087" y="1955401"/>
            <a:ext cx="7334128" cy="8331599"/>
            <a:chOff x="0" y="0"/>
            <a:chExt cx="9778838" cy="11108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105704" y="0"/>
              <a:ext cx="3673134" cy="3673134"/>
            </a:xfrm>
            <a:custGeom>
              <a:avLst/>
              <a:gdLst/>
              <a:ahLst/>
              <a:cxnLst/>
              <a:rect r="r" b="b" t="t" l="l"/>
              <a:pathLst>
                <a:path h="3673134" w="3673134">
                  <a:moveTo>
                    <a:pt x="0" y="0"/>
                  </a:moveTo>
                  <a:lnTo>
                    <a:pt x="3673134" y="0"/>
                  </a:lnTo>
                  <a:lnTo>
                    <a:pt x="3673134" y="3673134"/>
                  </a:lnTo>
                  <a:lnTo>
                    <a:pt x="0" y="3673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6395115" y="289418"/>
              <a:ext cx="3094311" cy="3094299"/>
              <a:chOff x="0" y="0"/>
              <a:chExt cx="6350000" cy="634997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17" t="0" r="-117" b="0"/>
                </a:stretch>
              </a:blip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6105704" y="3610877"/>
              <a:ext cx="3673134" cy="3673134"/>
            </a:xfrm>
            <a:custGeom>
              <a:avLst/>
              <a:gdLst/>
              <a:ahLst/>
              <a:cxnLst/>
              <a:rect r="r" b="b" t="t" l="l"/>
              <a:pathLst>
                <a:path h="3673134" w="3673134">
                  <a:moveTo>
                    <a:pt x="0" y="0"/>
                  </a:moveTo>
                  <a:lnTo>
                    <a:pt x="3673134" y="0"/>
                  </a:lnTo>
                  <a:lnTo>
                    <a:pt x="3673134" y="3673134"/>
                  </a:lnTo>
                  <a:lnTo>
                    <a:pt x="0" y="3673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6395115" y="4004623"/>
              <a:ext cx="3094311" cy="3094299"/>
              <a:chOff x="0" y="0"/>
              <a:chExt cx="6350000" cy="63499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10806" r="0" b="-10806"/>
                </a:stretch>
              </a:blip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6105704" y="7435665"/>
              <a:ext cx="3673134" cy="3673134"/>
            </a:xfrm>
            <a:custGeom>
              <a:avLst/>
              <a:gdLst/>
              <a:ahLst/>
              <a:cxnLst/>
              <a:rect r="r" b="b" t="t" l="l"/>
              <a:pathLst>
                <a:path h="3673134" w="3673134">
                  <a:moveTo>
                    <a:pt x="0" y="0"/>
                  </a:moveTo>
                  <a:lnTo>
                    <a:pt x="3673134" y="0"/>
                  </a:lnTo>
                  <a:lnTo>
                    <a:pt x="3673134" y="3673134"/>
                  </a:lnTo>
                  <a:lnTo>
                    <a:pt x="0" y="3673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6395115" y="7725083"/>
              <a:ext cx="3094311" cy="3094299"/>
              <a:chOff x="0" y="0"/>
              <a:chExt cx="6350000" cy="634997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19200" r="0" b="-19200"/>
                </a:stretch>
              </a:blip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1714343"/>
              <a:ext cx="6313531" cy="5881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7"/>
                </a:lnSpc>
              </a:pPr>
              <a:r>
                <a:rPr lang="en-US" sz="2762">
                  <a:solidFill>
                    <a:srgbClr val="22856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Estadio Alonso Aguirre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504449" y="1955401"/>
            <a:ext cx="2754851" cy="2754851"/>
          </a:xfrm>
          <a:custGeom>
            <a:avLst/>
            <a:gdLst/>
            <a:ahLst/>
            <a:cxnLst/>
            <a:rect r="r" b="b" t="t" l="l"/>
            <a:pathLst>
              <a:path h="2754851" w="2754851">
                <a:moveTo>
                  <a:pt x="0" y="0"/>
                </a:moveTo>
                <a:lnTo>
                  <a:pt x="2754851" y="0"/>
                </a:lnTo>
                <a:lnTo>
                  <a:pt x="2754851" y="2754850"/>
                </a:lnTo>
                <a:lnTo>
                  <a:pt x="0" y="275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4721508" y="2172464"/>
            <a:ext cx="2320733" cy="2320724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7564" r="0" b="-17564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4504449" y="4663559"/>
            <a:ext cx="2754851" cy="2754851"/>
          </a:xfrm>
          <a:custGeom>
            <a:avLst/>
            <a:gdLst/>
            <a:ahLst/>
            <a:cxnLst/>
            <a:rect r="r" b="b" t="t" l="l"/>
            <a:pathLst>
              <a:path h="2754851" w="2754851">
                <a:moveTo>
                  <a:pt x="0" y="0"/>
                </a:moveTo>
                <a:lnTo>
                  <a:pt x="2754851" y="0"/>
                </a:lnTo>
                <a:lnTo>
                  <a:pt x="2754851" y="2754850"/>
                </a:lnTo>
                <a:lnTo>
                  <a:pt x="0" y="275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721508" y="4958868"/>
            <a:ext cx="2320733" cy="2320724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13813" r="0" b="-13813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04449" y="7532149"/>
            <a:ext cx="2754851" cy="2754851"/>
          </a:xfrm>
          <a:custGeom>
            <a:avLst/>
            <a:gdLst/>
            <a:ahLst/>
            <a:cxnLst/>
            <a:rect r="r" b="b" t="t" l="l"/>
            <a:pathLst>
              <a:path h="2754851" w="2754851">
                <a:moveTo>
                  <a:pt x="0" y="0"/>
                </a:moveTo>
                <a:lnTo>
                  <a:pt x="2754851" y="0"/>
                </a:lnTo>
                <a:lnTo>
                  <a:pt x="2754851" y="2754851"/>
                </a:lnTo>
                <a:lnTo>
                  <a:pt x="0" y="2754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4721508" y="7749213"/>
            <a:ext cx="2320733" cy="2320724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-13616" r="0" b="-13616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385087" y="479026"/>
            <a:ext cx="17517826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2"/>
              </a:lnSpc>
              <a:spcBef>
                <a:spcPct val="0"/>
              </a:spcBef>
            </a:pPr>
            <a:r>
              <a:rPr lang="en-US" sz="4735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ALCANTARILLADOS, Y MATERIAL PETREO PARA DIFERENTES BARRIOS Y SECTORES DE LA PARROQUIA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85087" y="5687931"/>
            <a:ext cx="5609798" cy="82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562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Nuestra sseñora del Cisne</a:t>
            </a:r>
          </a:p>
          <a:p>
            <a:pPr algn="l">
              <a:lnSpc>
                <a:spcPts val="3151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385087" y="8238038"/>
            <a:ext cx="4793833" cy="1020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2162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Complejo Deportivo Dr, David Lopez</a:t>
            </a:r>
          </a:p>
          <a:p>
            <a:pPr algn="l">
              <a:lnSpc>
                <a:spcPts val="265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9925172" y="3231633"/>
            <a:ext cx="4735148" cy="45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7"/>
              </a:lnSpc>
            </a:pPr>
            <a:r>
              <a:rPr lang="en-US" sz="2762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Barrio Jalupana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69301" y="5876818"/>
            <a:ext cx="4735148" cy="45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7"/>
              </a:lnSpc>
            </a:pPr>
            <a:r>
              <a:rPr lang="en-US" sz="2762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San Pedro de Pilopata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769301" y="8871475"/>
            <a:ext cx="4735148" cy="45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7"/>
              </a:lnSpc>
            </a:pPr>
            <a:r>
              <a:rPr lang="en-US" sz="2762">
                <a:solidFill>
                  <a:srgbClr val="22856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Quebrada Valderrama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20342" y="-446109"/>
            <a:ext cx="8570651" cy="11179218"/>
            <a:chOff x="0" y="0"/>
            <a:chExt cx="11427534" cy="149056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872" t="3178" r="15872" b="0"/>
            <a:stretch>
              <a:fillRect/>
            </a:stretch>
          </p:blipFill>
          <p:spPr>
            <a:xfrm flipH="false" flipV="false">
              <a:off x="0" y="0"/>
              <a:ext cx="11427534" cy="14905625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true" flipV="false" rot="-5400000">
            <a:off x="1224890" y="3370188"/>
            <a:ext cx="16222324" cy="4359750"/>
          </a:xfrm>
          <a:custGeom>
            <a:avLst/>
            <a:gdLst/>
            <a:ahLst/>
            <a:cxnLst/>
            <a:rect r="r" b="b" t="t" l="l"/>
            <a:pathLst>
              <a:path h="4359750" w="16222324">
                <a:moveTo>
                  <a:pt x="16222324" y="0"/>
                </a:moveTo>
                <a:lnTo>
                  <a:pt x="0" y="0"/>
                </a:lnTo>
                <a:lnTo>
                  <a:pt x="0" y="4359749"/>
                </a:lnTo>
                <a:lnTo>
                  <a:pt x="16222324" y="4359749"/>
                </a:lnTo>
                <a:lnTo>
                  <a:pt x="162223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695068" y="2178693"/>
            <a:ext cx="11157598" cy="24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2"/>
              </a:lnSpc>
            </a:pPr>
            <a:r>
              <a:rPr lang="en-US" sz="5235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PLAN DE ORDENAMIENTO TERRITORIAL</a:t>
            </a:r>
          </a:p>
          <a:p>
            <a:pPr algn="ctr">
              <a:lnSpc>
                <a:spcPts val="6282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58328" y="5511963"/>
            <a:ext cx="9766429" cy="237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2"/>
              </a:lnSpc>
              <a:spcBef>
                <a:spcPct val="0"/>
              </a:spcBef>
            </a:pPr>
            <a:r>
              <a:rPr lang="en-US" sz="309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 subió al SERCOP el proceso para designar el equipo consultor que se encargara del PDOT</a:t>
            </a:r>
            <a:r>
              <a:rPr lang="en-US" sz="3093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Para lo cual en los próximos meses se tendrá ya el adjudicado para la formulación de esta herramienta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13510" y="1246350"/>
            <a:ext cx="10483690" cy="876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4"/>
              </a:lnSpc>
              <a:spcBef>
                <a:spcPct val="0"/>
              </a:spcBef>
            </a:pPr>
            <a:r>
              <a:rPr lang="en-US" sz="5378">
                <a:solidFill>
                  <a:srgbClr val="026D53"/>
                </a:solidFill>
                <a:latin typeface="Poppins Heavy"/>
                <a:ea typeface="Poppins Heavy"/>
                <a:cs typeface="Poppins Heavy"/>
                <a:sym typeface="Poppins Heavy"/>
              </a:rPr>
              <a:t>OBRAS PUBLICAS Y VIALIDAD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71252" y="1979725"/>
            <a:ext cx="8263851" cy="40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3"/>
              </a:lnSpc>
              <a:spcBef>
                <a:spcPct val="0"/>
              </a:spcBef>
            </a:pPr>
            <a:r>
              <a:rPr lang="en-US" sz="2503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Sr.TOMÁS AGUILAR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821891"/>
            <a:ext cx="16686025" cy="362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 iniciar nuestro periodo se nos presentó un deslave de gran magnitud el cual afecto a los barrios de Pilopata y Curiquingue, ocasionando serios daños en las vías de alcantarillado y la destrucción total del puente de hormigón de la vía sobre el rio Sambache gracias a la ayuda de maquinaria y personal del Municipio de Mejía y del Concejo Provincial de Pichincha se logro controlar la emergencia y poder así habilitar las vías de alcantarillado con su respectiva limpieza de escombros.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316265" y="9418739"/>
            <a:ext cx="5655469" cy="28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8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PILOPATA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7003" y="2413345"/>
            <a:ext cx="4577148" cy="7457675"/>
          </a:xfrm>
          <a:custGeom>
            <a:avLst/>
            <a:gdLst/>
            <a:ahLst/>
            <a:cxnLst/>
            <a:rect r="r" b="b" t="t" l="l"/>
            <a:pathLst>
              <a:path h="7457675" w="4577148">
                <a:moveTo>
                  <a:pt x="0" y="0"/>
                </a:moveTo>
                <a:lnTo>
                  <a:pt x="4577148" y="0"/>
                </a:lnTo>
                <a:lnTo>
                  <a:pt x="4577148" y="7457675"/>
                </a:lnTo>
                <a:lnTo>
                  <a:pt x="0" y="745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65368" y="514344"/>
            <a:ext cx="15757264" cy="105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6"/>
              </a:lnSpc>
            </a:pPr>
            <a:r>
              <a:rPr lang="en-US" sz="6951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PERSONAL ADMINISTRATIVO  2024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11013858" y="2594868"/>
            <a:ext cx="10478661" cy="5288924"/>
          </a:xfrm>
          <a:custGeom>
            <a:avLst/>
            <a:gdLst/>
            <a:ahLst/>
            <a:cxnLst/>
            <a:rect r="r" b="b" t="t" l="l"/>
            <a:pathLst>
              <a:path h="5288924" w="10478661">
                <a:moveTo>
                  <a:pt x="0" y="0"/>
                </a:moveTo>
                <a:lnTo>
                  <a:pt x="10478661" y="0"/>
                </a:lnTo>
                <a:lnTo>
                  <a:pt x="10478661" y="5288925"/>
                </a:lnTo>
                <a:lnTo>
                  <a:pt x="0" y="5288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491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2919963" y="4509678"/>
            <a:ext cx="7622913" cy="3931730"/>
          </a:xfrm>
          <a:custGeom>
            <a:avLst/>
            <a:gdLst/>
            <a:ahLst/>
            <a:cxnLst/>
            <a:rect r="r" b="b" t="t" l="l"/>
            <a:pathLst>
              <a:path h="3931730" w="7622913">
                <a:moveTo>
                  <a:pt x="0" y="0"/>
                </a:moveTo>
                <a:lnTo>
                  <a:pt x="7622913" y="0"/>
                </a:lnTo>
                <a:lnTo>
                  <a:pt x="7622913" y="3931730"/>
                </a:lnTo>
                <a:lnTo>
                  <a:pt x="0" y="3931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3863" r="-125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25579" y="4064404"/>
            <a:ext cx="10152844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57"/>
              </a:lnSpc>
            </a:pPr>
            <a:r>
              <a:rPr lang="en-US" sz="4630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SECRETARIA TESORERA</a:t>
            </a:r>
          </a:p>
          <a:p>
            <a:pPr algn="just">
              <a:lnSpc>
                <a:spcPts val="5557"/>
              </a:lnSpc>
              <a:spcBef>
                <a:spcPct val="0"/>
              </a:spcBef>
            </a:pPr>
            <a:r>
              <a:rPr lang="en-US" sz="4630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LIC. LUZ RIVERA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25579" y="6113608"/>
            <a:ext cx="10152844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97"/>
              </a:lnSpc>
            </a:pPr>
            <a:r>
              <a:rPr lang="en-US" sz="4330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COMUNICACIÓN</a:t>
            </a:r>
          </a:p>
          <a:p>
            <a:pPr algn="just">
              <a:lnSpc>
                <a:spcPts val="5197"/>
              </a:lnSpc>
              <a:spcBef>
                <a:spcPct val="0"/>
              </a:spcBef>
            </a:pPr>
            <a:r>
              <a:rPr lang="en-US" sz="4330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 MARCELO PÁRRAGA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9926" y="1318406"/>
            <a:ext cx="5519910" cy="7359879"/>
          </a:xfrm>
          <a:custGeom>
            <a:avLst/>
            <a:gdLst/>
            <a:ahLst/>
            <a:cxnLst/>
            <a:rect r="r" b="b" t="t" l="l"/>
            <a:pathLst>
              <a:path h="7359879" w="5519910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67240" y="2293645"/>
            <a:ext cx="8905404" cy="270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5"/>
              </a:lnSpc>
            </a:pPr>
            <a:r>
              <a:rPr lang="en-US" sz="2954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la misma manera se ha logrado mejorar las condiciones de las calles y pasajes en todos los barrios también re- adoquinando, empedrando, limpiando cunetas y dando mantenimiento a las aceras.</a:t>
            </a:r>
          </a:p>
          <a:p>
            <a:pPr algn="just">
              <a:lnSpc>
                <a:spcPts val="3545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8353896" y="6238570"/>
            <a:ext cx="8905404" cy="180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45"/>
              </a:lnSpc>
            </a:pPr>
            <a:r>
              <a:rPr lang="en-US" sz="2954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Todos los espacios públicos y deportivos han sido atendidos con corte de césped y mantenimientos periódicos.</a:t>
            </a:r>
          </a:p>
          <a:p>
            <a:pPr algn="just">
              <a:lnSpc>
                <a:spcPts val="354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4564" y="3577581"/>
            <a:ext cx="6643593" cy="5680719"/>
          </a:xfrm>
          <a:custGeom>
            <a:avLst/>
            <a:gdLst/>
            <a:ahLst/>
            <a:cxnLst/>
            <a:rect r="r" b="b" t="t" l="l"/>
            <a:pathLst>
              <a:path h="5680719" w="6643593">
                <a:moveTo>
                  <a:pt x="0" y="0"/>
                </a:moveTo>
                <a:lnTo>
                  <a:pt x="6643593" y="0"/>
                </a:lnTo>
                <a:lnTo>
                  <a:pt x="6643593" y="5680719"/>
                </a:lnTo>
                <a:lnTo>
                  <a:pt x="0" y="5680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46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42650" y="3453617"/>
            <a:ext cx="5616650" cy="5928647"/>
          </a:xfrm>
          <a:custGeom>
            <a:avLst/>
            <a:gdLst/>
            <a:ahLst/>
            <a:cxnLst/>
            <a:rect r="r" b="b" t="t" l="l"/>
            <a:pathLst>
              <a:path h="5928647" w="5616650">
                <a:moveTo>
                  <a:pt x="0" y="0"/>
                </a:moveTo>
                <a:lnTo>
                  <a:pt x="5616650" y="0"/>
                </a:lnTo>
                <a:lnTo>
                  <a:pt x="5616650" y="5928647"/>
                </a:lnTo>
                <a:lnTo>
                  <a:pt x="0" y="592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14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637032"/>
            <a:ext cx="1828800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026D53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3431">
                <a:solidFill>
                  <a:srgbClr val="026D53"/>
                </a:solidFill>
                <a:latin typeface="Poppins Bold"/>
                <a:ea typeface="Poppins Bold"/>
                <a:cs typeface="Poppins Bold"/>
                <a:sym typeface="Poppins Bold"/>
              </a:rPr>
              <a:t>presupuesto prorrogado del año 2019 y 2021 del Concejo Provincial se asfaltó las calles Cayambe y Antisana con sistema de doble tratamiento, consiguiendo una obra de gran beneficio para nuestra parroquia y todos nuestros ciudadanos, así como también mejorar la vialidad de nuestra parroquia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09726" y="0"/>
            <a:ext cx="13868547" cy="10287000"/>
          </a:xfrm>
          <a:custGeom>
            <a:avLst/>
            <a:gdLst/>
            <a:ahLst/>
            <a:cxnLst/>
            <a:rect r="r" b="b" t="t" l="l"/>
            <a:pathLst>
              <a:path h="10287000" w="13868547">
                <a:moveTo>
                  <a:pt x="0" y="0"/>
                </a:moveTo>
                <a:lnTo>
                  <a:pt x="13868548" y="0"/>
                </a:lnTo>
                <a:lnTo>
                  <a:pt x="138685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62126" y="152400"/>
            <a:ext cx="13868547" cy="10287000"/>
          </a:xfrm>
          <a:custGeom>
            <a:avLst/>
            <a:gdLst/>
            <a:ahLst/>
            <a:cxnLst/>
            <a:rect r="r" b="b" t="t" l="l"/>
            <a:pathLst>
              <a:path h="10287000" w="13868547">
                <a:moveTo>
                  <a:pt x="0" y="0"/>
                </a:moveTo>
                <a:lnTo>
                  <a:pt x="13868548" y="0"/>
                </a:lnTo>
                <a:lnTo>
                  <a:pt x="138685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2000" y="1028700"/>
            <a:ext cx="16497300" cy="8098675"/>
          </a:xfrm>
          <a:custGeom>
            <a:avLst/>
            <a:gdLst/>
            <a:ahLst/>
            <a:cxnLst/>
            <a:rect r="r" b="b" t="t" l="l"/>
            <a:pathLst>
              <a:path h="8098675" w="16497300">
                <a:moveTo>
                  <a:pt x="0" y="0"/>
                </a:moveTo>
                <a:lnTo>
                  <a:pt x="16497300" y="0"/>
                </a:lnTo>
                <a:lnTo>
                  <a:pt x="16497300" y="8098675"/>
                </a:lnTo>
                <a:lnTo>
                  <a:pt x="0" y="809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2444" y="1577866"/>
            <a:ext cx="16843111" cy="7131268"/>
          </a:xfrm>
          <a:custGeom>
            <a:avLst/>
            <a:gdLst/>
            <a:ahLst/>
            <a:cxnLst/>
            <a:rect r="r" b="b" t="t" l="l"/>
            <a:pathLst>
              <a:path h="7131268" w="16843111">
                <a:moveTo>
                  <a:pt x="0" y="0"/>
                </a:moveTo>
                <a:lnTo>
                  <a:pt x="16843112" y="0"/>
                </a:lnTo>
                <a:lnTo>
                  <a:pt x="16843112" y="7131268"/>
                </a:lnTo>
                <a:lnTo>
                  <a:pt x="0" y="7131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6826" y="0"/>
            <a:ext cx="15794349" cy="10287000"/>
          </a:xfrm>
          <a:custGeom>
            <a:avLst/>
            <a:gdLst/>
            <a:ahLst/>
            <a:cxnLst/>
            <a:rect r="r" b="b" t="t" l="l"/>
            <a:pathLst>
              <a:path h="10287000" w="15794349">
                <a:moveTo>
                  <a:pt x="0" y="0"/>
                </a:moveTo>
                <a:lnTo>
                  <a:pt x="15794348" y="0"/>
                </a:lnTo>
                <a:lnTo>
                  <a:pt x="157943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77479" y="923925"/>
            <a:ext cx="12315225" cy="936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PREGUNTAS DE LA CIUDADANIA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88740" y="2418606"/>
            <a:ext cx="16699260" cy="7250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1.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2. ¿Cuanto ha sido el porcentaje de ejecución y el valor empleado del presupuesto en los proyectos planteados en el PDOT para el año 2023?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3. Para cuándo se ejecuta el proyecto de asfalto de la vía antigua Jalupana Tambillo, sería excelente tomar en cuenta agregar una ciclo ruta paralela doble carril osea para bicis y caminar así quedará como un ejemplo de planificación y construcción a futuro para todos aquellos que realizamos deporte por las mañanas o tardes y noches.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4. Muy buenas noches mis estimados GAD Parroquial Uyumbicho, como representante del Colectivo Santa Catalina solicitamos de la manera mas comedida se nos informe la situación actual del tramite y proceso con respecto al Bosque Santa Catalina de antemano muchas gracias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5. Qué pasó con que se ha perdido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6. Que pasó con Santa Catalina, que avances tenemos ?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7. El Bosque de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8. Bosque de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9. Porque dicen que el GAD ha sabido la venta de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10. Bosque de Santa de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11. Venta de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12.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13. Cuidado de parques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14. Parque Ecológico San isidro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15. Parque Ecológico Santa Catalina</a:t>
            </a:r>
          </a:p>
          <a:p>
            <a:pPr algn="l">
              <a:lnSpc>
                <a:spcPts val="2776"/>
              </a:lnSpc>
            </a:pPr>
            <a:r>
              <a:rPr lang="en-US" sz="1982">
                <a:solidFill>
                  <a:srgbClr val="034D3B"/>
                </a:solidFill>
                <a:latin typeface="Trocchi"/>
                <a:ea typeface="Trocchi"/>
                <a:cs typeface="Trocchi"/>
                <a:sym typeface="Trocchi"/>
              </a:rPr>
              <a:t>16. Defensa del Bosque Santa Catalina, proceso, táctica y estrategia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91233" y="-1619421"/>
            <a:ext cx="11629451" cy="12987957"/>
            <a:chOff x="0" y="0"/>
            <a:chExt cx="15505934" cy="17317275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4938287" y="1619161"/>
              <a:ext cx="10567647" cy="14078953"/>
              <a:chOff x="0" y="0"/>
              <a:chExt cx="5300129" cy="70612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5300091" cy="7061200"/>
              </a:xfrm>
              <a:custGeom>
                <a:avLst/>
                <a:gdLst/>
                <a:ahLst/>
                <a:cxnLst/>
                <a:rect r="r" b="b" t="t" l="l"/>
                <a:pathLst>
                  <a:path h="7061200" w="5300091">
                    <a:moveTo>
                      <a:pt x="982091" y="0"/>
                    </a:moveTo>
                    <a:cubicBezTo>
                      <a:pt x="1173988" y="852297"/>
                      <a:pt x="1442720" y="2622931"/>
                      <a:pt x="982091" y="2887091"/>
                    </a:cubicBezTo>
                    <a:cubicBezTo>
                      <a:pt x="406400" y="3217291"/>
                      <a:pt x="0" y="5486400"/>
                      <a:pt x="0" y="6460109"/>
                    </a:cubicBezTo>
                    <a:lnTo>
                      <a:pt x="0" y="7061200"/>
                    </a:lnTo>
                    <a:lnTo>
                      <a:pt x="5300091" y="7061200"/>
                    </a:lnTo>
                    <a:lnTo>
                      <a:pt x="5300091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400" t="0" r="-400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11508818"/>
              <a:ext cx="5808457" cy="5808457"/>
            </a:xfrm>
            <a:custGeom>
              <a:avLst/>
              <a:gdLst/>
              <a:ahLst/>
              <a:cxnLst/>
              <a:rect r="r" b="b" t="t" l="l"/>
              <a:pathLst>
                <a:path h="5808457" w="5808457">
                  <a:moveTo>
                    <a:pt x="0" y="0"/>
                  </a:moveTo>
                  <a:lnTo>
                    <a:pt x="5808457" y="0"/>
                  </a:lnTo>
                  <a:lnTo>
                    <a:pt x="5808457" y="5808457"/>
                  </a:lnTo>
                  <a:lnTo>
                    <a:pt x="0" y="580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00000">
              <a:off x="-3411858" y="4073129"/>
              <a:ext cx="16448211" cy="8301952"/>
            </a:xfrm>
            <a:custGeom>
              <a:avLst/>
              <a:gdLst/>
              <a:ahLst/>
              <a:cxnLst/>
              <a:rect r="r" b="b" t="t" l="l"/>
              <a:pathLst>
                <a:path h="8301952" w="16448211">
                  <a:moveTo>
                    <a:pt x="0" y="0"/>
                  </a:moveTo>
                  <a:lnTo>
                    <a:pt x="16448211" y="0"/>
                  </a:lnTo>
                  <a:lnTo>
                    <a:pt x="16448211" y="8301953"/>
                  </a:lnTo>
                  <a:lnTo>
                    <a:pt x="0" y="8301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-14912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-4643606">
              <a:off x="-483222" y="3392381"/>
              <a:ext cx="10424685" cy="6046317"/>
            </a:xfrm>
            <a:custGeom>
              <a:avLst/>
              <a:gdLst/>
              <a:ahLst/>
              <a:cxnLst/>
              <a:rect r="r" b="b" t="t" l="l"/>
              <a:pathLst>
                <a:path h="6046317" w="10424685">
                  <a:moveTo>
                    <a:pt x="10424685" y="0"/>
                  </a:moveTo>
                  <a:lnTo>
                    <a:pt x="0" y="0"/>
                  </a:lnTo>
                  <a:lnTo>
                    <a:pt x="0" y="6046317"/>
                  </a:lnTo>
                  <a:lnTo>
                    <a:pt x="10424685" y="6046317"/>
                  </a:lnTo>
                  <a:lnTo>
                    <a:pt x="1042468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269820" y="13227645"/>
              <a:ext cx="3419329" cy="3419329"/>
            </a:xfrm>
            <a:custGeom>
              <a:avLst/>
              <a:gdLst/>
              <a:ahLst/>
              <a:cxnLst/>
              <a:rect r="r" b="b" t="t" l="l"/>
              <a:pathLst>
                <a:path h="3419329" w="3419329">
                  <a:moveTo>
                    <a:pt x="0" y="0"/>
                  </a:moveTo>
                  <a:lnTo>
                    <a:pt x="3419329" y="0"/>
                  </a:lnTo>
                  <a:lnTo>
                    <a:pt x="3419329" y="3419329"/>
                  </a:lnTo>
                  <a:lnTo>
                    <a:pt x="0" y="341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400000">
              <a:off x="1147753" y="8185039"/>
              <a:ext cx="10295431" cy="5310156"/>
            </a:xfrm>
            <a:custGeom>
              <a:avLst/>
              <a:gdLst/>
              <a:ahLst/>
              <a:cxnLst/>
              <a:rect r="r" b="b" t="t" l="l"/>
              <a:pathLst>
                <a:path h="5310156" w="10295431">
                  <a:moveTo>
                    <a:pt x="0" y="0"/>
                  </a:moveTo>
                  <a:lnTo>
                    <a:pt x="10295430" y="0"/>
                  </a:lnTo>
                  <a:lnTo>
                    <a:pt x="10295430" y="5310155"/>
                  </a:lnTo>
                  <a:lnTo>
                    <a:pt x="0" y="5310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-13863" r="-125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28700" y="2963199"/>
            <a:ext cx="13977002" cy="6536716"/>
            <a:chOff x="0" y="0"/>
            <a:chExt cx="18636003" cy="87156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195998" y="5082286"/>
              <a:ext cx="17440005" cy="3633334"/>
            </a:xfrm>
            <a:custGeom>
              <a:avLst/>
              <a:gdLst/>
              <a:ahLst/>
              <a:cxnLst/>
              <a:rect r="r" b="b" t="t" l="l"/>
              <a:pathLst>
                <a:path h="3633334" w="17440005">
                  <a:moveTo>
                    <a:pt x="0" y="0"/>
                  </a:moveTo>
                  <a:lnTo>
                    <a:pt x="17440005" y="0"/>
                  </a:lnTo>
                  <a:lnTo>
                    <a:pt x="17440005" y="3633335"/>
                  </a:lnTo>
                  <a:lnTo>
                    <a:pt x="0" y="3633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-114300"/>
              <a:ext cx="17440005" cy="2574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97"/>
                </a:lnSpc>
                <a:spcBef>
                  <a:spcPct val="0"/>
                </a:spcBef>
              </a:pPr>
              <a:r>
                <a:rPr lang="en-US" sz="12164">
                  <a:solidFill>
                    <a:srgbClr val="2222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Muchas Gracias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2138322"/>
              <a:ext cx="9039834" cy="1043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06"/>
                </a:lnSpc>
                <a:spcBef>
                  <a:spcPct val="0"/>
                </a:spcBef>
              </a:pPr>
              <a:r>
                <a:rPr lang="en-US" sz="4922">
                  <a:solidFill>
                    <a:srgbClr val="22222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Por su Atención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8007" y="2190405"/>
            <a:ext cx="4577148" cy="7457675"/>
          </a:xfrm>
          <a:custGeom>
            <a:avLst/>
            <a:gdLst/>
            <a:ahLst/>
            <a:cxnLst/>
            <a:rect r="r" b="b" t="t" l="l"/>
            <a:pathLst>
              <a:path h="7457675" w="4577148">
                <a:moveTo>
                  <a:pt x="0" y="0"/>
                </a:moveTo>
                <a:lnTo>
                  <a:pt x="4577148" y="0"/>
                </a:lnTo>
                <a:lnTo>
                  <a:pt x="4577148" y="7457675"/>
                </a:lnTo>
                <a:lnTo>
                  <a:pt x="0" y="745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65368" y="514344"/>
            <a:ext cx="15757264" cy="120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7950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PERSONAL OPERATIVO  2024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11013858" y="2594868"/>
            <a:ext cx="10478661" cy="5288924"/>
          </a:xfrm>
          <a:custGeom>
            <a:avLst/>
            <a:gdLst/>
            <a:ahLst/>
            <a:cxnLst/>
            <a:rect r="r" b="b" t="t" l="l"/>
            <a:pathLst>
              <a:path h="5288924" w="10478661">
                <a:moveTo>
                  <a:pt x="0" y="0"/>
                </a:moveTo>
                <a:lnTo>
                  <a:pt x="10478661" y="0"/>
                </a:lnTo>
                <a:lnTo>
                  <a:pt x="10478661" y="5288925"/>
                </a:lnTo>
                <a:lnTo>
                  <a:pt x="0" y="5288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491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2919963" y="4509678"/>
            <a:ext cx="7622913" cy="3931730"/>
          </a:xfrm>
          <a:custGeom>
            <a:avLst/>
            <a:gdLst/>
            <a:ahLst/>
            <a:cxnLst/>
            <a:rect r="r" b="b" t="t" l="l"/>
            <a:pathLst>
              <a:path h="3931730" w="7622913">
                <a:moveTo>
                  <a:pt x="0" y="0"/>
                </a:moveTo>
                <a:lnTo>
                  <a:pt x="7622913" y="0"/>
                </a:lnTo>
                <a:lnTo>
                  <a:pt x="7622913" y="3931730"/>
                </a:lnTo>
                <a:lnTo>
                  <a:pt x="0" y="3931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3863" r="-125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58690" y="1780830"/>
            <a:ext cx="1015284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CONDUCTOR DE VOLQUETA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SR.JOSÉ VEGA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46554" y="3031782"/>
            <a:ext cx="1015284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OPERADOR DE RETROEXCAVADORA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 LUIS DÍAZ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58690" y="4315406"/>
            <a:ext cx="1015284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TRABAJOS VARIOS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 JOSÉ PUMA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46554" y="5810831"/>
            <a:ext cx="1015284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TRABAJOS VARIOS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 SEGUNDO QUISHPE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58690" y="7329778"/>
            <a:ext cx="1015284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7"/>
              </a:lnSpc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A CARGO DE PISCINA LAURA CARBO</a:t>
            </a:r>
          </a:p>
          <a:p>
            <a:pPr algn="just">
              <a:lnSpc>
                <a:spcPts val="4117"/>
              </a:lnSpc>
              <a:spcBef>
                <a:spcPct val="0"/>
              </a:spcBef>
            </a:pPr>
            <a:r>
              <a:rPr lang="en-US" sz="343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SR. ALIRIO RODRIGUEZ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88225" y="6987381"/>
            <a:ext cx="15564945" cy="8028055"/>
          </a:xfrm>
          <a:custGeom>
            <a:avLst/>
            <a:gdLst/>
            <a:ahLst/>
            <a:cxnLst/>
            <a:rect r="r" b="b" t="t" l="l"/>
            <a:pathLst>
              <a:path h="8028055" w="15564945">
                <a:moveTo>
                  <a:pt x="0" y="0"/>
                </a:moveTo>
                <a:lnTo>
                  <a:pt x="15564945" y="0"/>
                </a:lnTo>
                <a:lnTo>
                  <a:pt x="15564945" y="8028055"/>
                </a:lnTo>
                <a:lnTo>
                  <a:pt x="0" y="8028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863" r="-12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81765" y="5926019"/>
            <a:ext cx="5075389" cy="5075389"/>
          </a:xfrm>
          <a:custGeom>
            <a:avLst/>
            <a:gdLst/>
            <a:ahLst/>
            <a:cxnLst/>
            <a:rect r="r" b="b" t="t" l="l"/>
            <a:pathLst>
              <a:path h="5075389" w="5075389">
                <a:moveTo>
                  <a:pt x="0" y="0"/>
                </a:moveTo>
                <a:lnTo>
                  <a:pt x="5075389" y="0"/>
                </a:lnTo>
                <a:lnTo>
                  <a:pt x="5075389" y="5075390"/>
                </a:lnTo>
                <a:lnTo>
                  <a:pt x="0" y="5075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81272" y="6461569"/>
            <a:ext cx="5075389" cy="5075389"/>
          </a:xfrm>
          <a:custGeom>
            <a:avLst/>
            <a:gdLst/>
            <a:ahLst/>
            <a:cxnLst/>
            <a:rect r="r" b="b" t="t" l="l"/>
            <a:pathLst>
              <a:path h="5075389" w="5075389">
                <a:moveTo>
                  <a:pt x="0" y="0"/>
                </a:moveTo>
                <a:lnTo>
                  <a:pt x="5075389" y="0"/>
                </a:lnTo>
                <a:lnTo>
                  <a:pt x="5075389" y="5075389"/>
                </a:lnTo>
                <a:lnTo>
                  <a:pt x="0" y="5075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920352" y="-1488777"/>
            <a:ext cx="15900691" cy="1590069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856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659305" y="4617230"/>
            <a:ext cx="9282140" cy="928214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3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328274" y="2018681"/>
            <a:ext cx="2442990" cy="2284195"/>
          </a:xfrm>
          <a:custGeom>
            <a:avLst/>
            <a:gdLst/>
            <a:ahLst/>
            <a:cxnLst/>
            <a:rect r="r" b="b" t="t" l="l"/>
            <a:pathLst>
              <a:path h="2284195" w="2442990">
                <a:moveTo>
                  <a:pt x="0" y="0"/>
                </a:moveTo>
                <a:lnTo>
                  <a:pt x="2442989" y="0"/>
                </a:lnTo>
                <a:lnTo>
                  <a:pt x="2442989" y="2284195"/>
                </a:lnTo>
                <a:lnTo>
                  <a:pt x="0" y="2284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1455967" y="455941"/>
            <a:ext cx="10599967" cy="1248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8300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BASE LEGAL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2107" y="5651373"/>
            <a:ext cx="6743819" cy="4295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7"/>
              </a:lnSpc>
            </a:pPr>
            <a:r>
              <a:rPr lang="en-US" sz="3547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ART.204 DE LA CONSTITUCION.-</a:t>
            </a:r>
          </a:p>
          <a:p>
            <a:pPr algn="l">
              <a:lnSpc>
                <a:spcPts val="4257"/>
              </a:lnSpc>
            </a:pPr>
          </a:p>
          <a:p>
            <a:pPr algn="l">
              <a:lnSpc>
                <a:spcPts val="4257"/>
              </a:lnSpc>
              <a:spcBef>
                <a:spcPct val="0"/>
              </a:spcBef>
            </a:pPr>
            <a:r>
              <a:rPr lang="en-US" sz="3547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 PUEBLO ES EL MANDANTE Y PRIMER FISCALIZADOR DEL PODER PUBLICO, EN EJERCICIO DE SU DERECHO DE PARTICIPACION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25452" y="1046797"/>
            <a:ext cx="7690492" cy="8028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7"/>
              </a:lnSpc>
            </a:pPr>
            <a:r>
              <a:rPr lang="en-US" sz="3547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ART.98 DE LA LEY ORGANICA DE PARTICIPACIONCIUDADANA Y CONTROL SOCIAL.-</a:t>
            </a:r>
          </a:p>
          <a:p>
            <a:pPr algn="l">
              <a:lnSpc>
                <a:spcPts val="4257"/>
              </a:lnSpc>
            </a:pPr>
          </a:p>
          <a:p>
            <a:pPr algn="l">
              <a:lnSpc>
                <a:spcPts val="4257"/>
              </a:lnSpc>
            </a:pPr>
            <a:r>
              <a:rPr lang="en-US" sz="3547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ESTABLECE “LOS ACTOS DE LA ADMINISTRACION PUBLICA ESTAN SUJETOS A LOS PRINCIPIOS DE TRANSPARENCIA Y PUBLICIDAD”.</a:t>
            </a:r>
          </a:p>
          <a:p>
            <a:pPr algn="l">
              <a:lnSpc>
                <a:spcPts val="4257"/>
              </a:lnSpc>
              <a:spcBef>
                <a:spcPct val="0"/>
              </a:spcBef>
            </a:pPr>
            <a:r>
              <a:rPr lang="en-US" sz="3547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 PARTICIPACION CIUDADANA EN LA GESTION PUBLICA GARANTIZA LA RENDICION DE CUENTAS, ES DECIR QUE LOS SERIVDORE PUBLICOS INFORMEN, EXPLIQUEN, GENEREN Y ENTREGUEN INFORMACION, VERAZ.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662106"/>
            <a:ext cx="4754496" cy="4114800"/>
          </a:xfrm>
          <a:custGeom>
            <a:avLst/>
            <a:gdLst/>
            <a:ahLst/>
            <a:cxnLst/>
            <a:rect r="r" b="b" t="t" l="l"/>
            <a:pathLst>
              <a:path h="4114800" w="4754496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75071" y="1486448"/>
            <a:ext cx="10433347" cy="8466117"/>
          </a:xfrm>
          <a:custGeom>
            <a:avLst/>
            <a:gdLst/>
            <a:ahLst/>
            <a:cxnLst/>
            <a:rect r="r" b="b" t="t" l="l"/>
            <a:pathLst>
              <a:path h="8466117" w="10433347">
                <a:moveTo>
                  <a:pt x="0" y="0"/>
                </a:moveTo>
                <a:lnTo>
                  <a:pt x="10433348" y="0"/>
                </a:lnTo>
                <a:lnTo>
                  <a:pt x="10433348" y="8466117"/>
                </a:lnTo>
                <a:lnTo>
                  <a:pt x="0" y="8466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73526" y="514348"/>
            <a:ext cx="13740948" cy="1195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35"/>
              </a:lnSpc>
            </a:pPr>
            <a:r>
              <a:rPr lang="en-US" sz="7850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INFORMACION FINANCIERA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3375" y="2793334"/>
            <a:ext cx="17595627" cy="6464966"/>
          </a:xfrm>
          <a:custGeom>
            <a:avLst/>
            <a:gdLst/>
            <a:ahLst/>
            <a:cxnLst/>
            <a:rect r="r" b="b" t="t" l="l"/>
            <a:pathLst>
              <a:path h="6464966" w="17595627">
                <a:moveTo>
                  <a:pt x="0" y="0"/>
                </a:moveTo>
                <a:lnTo>
                  <a:pt x="17595627" y="0"/>
                </a:lnTo>
                <a:lnTo>
                  <a:pt x="17595627" y="6464966"/>
                </a:lnTo>
                <a:lnTo>
                  <a:pt x="0" y="646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3375" y="248115"/>
            <a:ext cx="17565423" cy="1195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5"/>
              </a:lnSpc>
            </a:pPr>
            <a:r>
              <a:rPr lang="en-US" sz="7850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INFORMACION FINANCIERA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5290" y="3017161"/>
            <a:ext cx="7936491" cy="2587405"/>
            <a:chOff x="0" y="0"/>
            <a:chExt cx="10581988" cy="34498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98585" cy="2755625"/>
            </a:xfrm>
            <a:custGeom>
              <a:avLst/>
              <a:gdLst/>
              <a:ahLst/>
              <a:cxnLst/>
              <a:rect r="r" b="b" t="t" l="l"/>
              <a:pathLst>
                <a:path h="2755625" w="10398585">
                  <a:moveTo>
                    <a:pt x="0" y="0"/>
                  </a:moveTo>
                  <a:lnTo>
                    <a:pt x="10398585" y="0"/>
                  </a:lnTo>
                  <a:lnTo>
                    <a:pt x="10398585" y="2755625"/>
                  </a:lnTo>
                  <a:lnTo>
                    <a:pt x="0" y="275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0">
              <a:off x="2986120" y="530029"/>
              <a:ext cx="7595868" cy="1773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65"/>
                </a:lnSpc>
                <a:spcBef>
                  <a:spcPct val="0"/>
                </a:spcBef>
              </a:pPr>
              <a:r>
                <a:rPr lang="en-US" sz="2887">
                  <a:solidFill>
                    <a:srgbClr val="F9FE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PRODUCTIVIDAD, SECTOR VULNERABLE, CULTURA Y DEPORTE.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973947" y="2727050"/>
              <a:ext cx="7442156" cy="722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84"/>
                </a:lnSpc>
                <a:spcBef>
                  <a:spcPct val="0"/>
                </a:spcBef>
              </a:pPr>
              <a:r>
                <a:rPr lang="en-US" sz="3486">
                  <a:solidFill>
                    <a:srgbClr val="22222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TNLGA. KARINA CEVALLOS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1995" y="6677209"/>
            <a:ext cx="7723081" cy="2581091"/>
            <a:chOff x="0" y="0"/>
            <a:chExt cx="10297441" cy="34414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97441" cy="2728822"/>
            </a:xfrm>
            <a:custGeom>
              <a:avLst/>
              <a:gdLst/>
              <a:ahLst/>
              <a:cxnLst/>
              <a:rect r="r" b="b" t="t" l="l"/>
              <a:pathLst>
                <a:path h="2728822" w="10297441">
                  <a:moveTo>
                    <a:pt x="0" y="0"/>
                  </a:moveTo>
                  <a:lnTo>
                    <a:pt x="10297441" y="0"/>
                  </a:lnTo>
                  <a:lnTo>
                    <a:pt x="10297441" y="2728822"/>
                  </a:lnTo>
                  <a:lnTo>
                    <a:pt x="0" y="2728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2923628" y="600261"/>
              <a:ext cx="7373813" cy="14065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85"/>
                </a:lnSpc>
                <a:spcBef>
                  <a:spcPct val="0"/>
                </a:spcBef>
              </a:pPr>
              <a:r>
                <a:rPr lang="en-US" sz="3404">
                  <a:solidFill>
                    <a:srgbClr val="F9FE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IGUALDAD DE GÉNERO, SALUD Y MEDIO AMBIENTE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837961" y="2700247"/>
              <a:ext cx="8459480" cy="7412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294"/>
                </a:lnSpc>
                <a:spcBef>
                  <a:spcPct val="0"/>
                </a:spcBef>
              </a:pPr>
              <a:r>
                <a:rPr lang="en-US" sz="3579">
                  <a:solidFill>
                    <a:srgbClr val="22222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LIC. MARIA VILLAVICENCIO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913363" y="6740230"/>
            <a:ext cx="7345937" cy="2455048"/>
            <a:chOff x="0" y="0"/>
            <a:chExt cx="9794583" cy="32733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794583" cy="2595565"/>
            </a:xfrm>
            <a:custGeom>
              <a:avLst/>
              <a:gdLst/>
              <a:ahLst/>
              <a:cxnLst/>
              <a:rect r="r" b="b" t="t" l="l"/>
              <a:pathLst>
                <a:path h="2595565" w="9794583">
                  <a:moveTo>
                    <a:pt x="0" y="0"/>
                  </a:moveTo>
                  <a:lnTo>
                    <a:pt x="9794583" y="0"/>
                  </a:lnTo>
                  <a:lnTo>
                    <a:pt x="9794583" y="2595565"/>
                  </a:lnTo>
                  <a:lnTo>
                    <a:pt x="0" y="2595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2780857" y="578613"/>
              <a:ext cx="6705718" cy="14098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6"/>
                </a:lnSpc>
                <a:spcBef>
                  <a:spcPct val="0"/>
                </a:spcBef>
              </a:pPr>
              <a:r>
                <a:rPr lang="en-US" sz="3447">
                  <a:solidFill>
                    <a:srgbClr val="F9FE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OBRAS, ESPACIOS PÚBLICOS Y VIALIDAD.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748207" y="2557465"/>
              <a:ext cx="7266191" cy="7159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085"/>
                </a:lnSpc>
                <a:spcBef>
                  <a:spcPct val="0"/>
                </a:spcBef>
              </a:pPr>
              <a:r>
                <a:rPr lang="en-US" sz="3404">
                  <a:solidFill>
                    <a:srgbClr val="22222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SR. TOMÁS AGUILAR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591707" y="3017161"/>
            <a:ext cx="7667593" cy="2031912"/>
          </a:xfrm>
          <a:custGeom>
            <a:avLst/>
            <a:gdLst/>
            <a:ahLst/>
            <a:cxnLst/>
            <a:rect r="r" b="b" t="t" l="l"/>
            <a:pathLst>
              <a:path h="2031912" w="7667593">
                <a:moveTo>
                  <a:pt x="0" y="0"/>
                </a:moveTo>
                <a:lnTo>
                  <a:pt x="7667593" y="0"/>
                </a:lnTo>
                <a:lnTo>
                  <a:pt x="7667593" y="2031912"/>
                </a:lnTo>
                <a:lnTo>
                  <a:pt x="0" y="2031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706139" y="3423875"/>
            <a:ext cx="5331141" cy="1199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2"/>
              </a:lnSpc>
              <a:spcBef>
                <a:spcPct val="0"/>
              </a:spcBef>
            </a:pPr>
            <a:r>
              <a:rPr lang="en-US" sz="2618">
                <a:solidFill>
                  <a:srgbClr val="F9FE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PLANIFICACION, PRESUPUESTO  Y GESTION DE LA COOPERACIÓN INTERNACIONAL.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22875" y="5010973"/>
            <a:ext cx="4967925" cy="50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03"/>
              </a:lnSpc>
              <a:spcBef>
                <a:spcPct val="0"/>
              </a:spcBef>
            </a:pPr>
            <a:r>
              <a:rPr lang="en-US" sz="3086">
                <a:solidFill>
                  <a:srgbClr val="2222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SR. GONZALO AGUIRRE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854333" y="166835"/>
            <a:ext cx="2106980" cy="2404543"/>
          </a:xfrm>
          <a:custGeom>
            <a:avLst/>
            <a:gdLst/>
            <a:ahLst/>
            <a:cxnLst/>
            <a:rect r="r" b="b" t="t" l="l"/>
            <a:pathLst>
              <a:path h="2404543" w="2106980">
                <a:moveTo>
                  <a:pt x="0" y="0"/>
                </a:moveTo>
                <a:lnTo>
                  <a:pt x="2106981" y="0"/>
                </a:lnTo>
                <a:lnTo>
                  <a:pt x="2106981" y="2404543"/>
                </a:lnTo>
                <a:lnTo>
                  <a:pt x="0" y="2404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401692" y="661499"/>
            <a:ext cx="14380028" cy="1424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7"/>
              </a:lnSpc>
            </a:pPr>
            <a:r>
              <a:rPr lang="en-US" sz="9434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COMISIONES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676620">
            <a:off x="-3189981" y="7062533"/>
            <a:ext cx="6758631" cy="3485952"/>
          </a:xfrm>
          <a:custGeom>
            <a:avLst/>
            <a:gdLst/>
            <a:ahLst/>
            <a:cxnLst/>
            <a:rect r="r" b="b" t="t" l="l"/>
            <a:pathLst>
              <a:path h="3485952" w="6758631">
                <a:moveTo>
                  <a:pt x="0" y="0"/>
                </a:moveTo>
                <a:lnTo>
                  <a:pt x="6758631" y="0"/>
                </a:lnTo>
                <a:lnTo>
                  <a:pt x="6758631" y="3485952"/>
                </a:lnTo>
                <a:lnTo>
                  <a:pt x="0" y="3485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863" r="-125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9335" y="1395534"/>
            <a:ext cx="8954665" cy="6869635"/>
            <a:chOff x="0" y="0"/>
            <a:chExt cx="11939554" cy="91595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3539521"/>
              <a:ext cx="11939554" cy="5619993"/>
              <a:chOff x="0" y="0"/>
              <a:chExt cx="1618965" cy="76205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618965" cy="762053"/>
              </a:xfrm>
              <a:custGeom>
                <a:avLst/>
                <a:gdLst/>
                <a:ahLst/>
                <a:cxnLst/>
                <a:rect r="r" b="b" t="t" l="l"/>
                <a:pathLst>
                  <a:path h="762053" w="1618965">
                    <a:moveTo>
                      <a:pt x="39043" y="0"/>
                    </a:moveTo>
                    <a:lnTo>
                      <a:pt x="1579922" y="0"/>
                    </a:lnTo>
                    <a:cubicBezTo>
                      <a:pt x="1590277" y="0"/>
                      <a:pt x="1600208" y="4113"/>
                      <a:pt x="1607530" y="11436"/>
                    </a:cubicBezTo>
                    <a:cubicBezTo>
                      <a:pt x="1614852" y="18758"/>
                      <a:pt x="1618965" y="28688"/>
                      <a:pt x="1618965" y="39043"/>
                    </a:cubicBezTo>
                    <a:lnTo>
                      <a:pt x="1618965" y="723010"/>
                    </a:lnTo>
                    <a:cubicBezTo>
                      <a:pt x="1618965" y="744573"/>
                      <a:pt x="1601485" y="762053"/>
                      <a:pt x="1579922" y="762053"/>
                    </a:cubicBezTo>
                    <a:lnTo>
                      <a:pt x="39043" y="762053"/>
                    </a:lnTo>
                    <a:cubicBezTo>
                      <a:pt x="28688" y="762053"/>
                      <a:pt x="18758" y="757940"/>
                      <a:pt x="11436" y="750618"/>
                    </a:cubicBezTo>
                    <a:cubicBezTo>
                      <a:pt x="4113" y="743295"/>
                      <a:pt x="0" y="733365"/>
                      <a:pt x="0" y="723010"/>
                    </a:cubicBezTo>
                    <a:lnTo>
                      <a:pt x="0" y="39043"/>
                    </a:lnTo>
                    <a:cubicBezTo>
                      <a:pt x="0" y="28688"/>
                      <a:pt x="4113" y="18758"/>
                      <a:pt x="11436" y="11436"/>
                    </a:cubicBezTo>
                    <a:cubicBezTo>
                      <a:pt x="18758" y="4113"/>
                      <a:pt x="28688" y="0"/>
                      <a:pt x="39043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9525"/>
                <a:ext cx="1618965" cy="77157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43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761929" y="6437958"/>
              <a:ext cx="10190738" cy="2441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909"/>
                </a:lnSpc>
                <a:spcBef>
                  <a:spcPct val="0"/>
                </a:spcBef>
              </a:pPr>
              <a:r>
                <a:rPr lang="en-US" sz="2424">
                  <a:solidFill>
                    <a:srgbClr val="F9FE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Coordinación de la entrega de kits alimenticios para los niños de la parroquia por conmemorar el día del niño con la empresa KFC y el Gad Parroquial a la Unidad Educativa Uyumbicho, Guarderia,CNH</a:t>
              </a:r>
            </a:p>
          </p:txBody>
        </p:sp>
        <p:sp>
          <p:nvSpPr>
            <p:cNvPr name="Freeform 8" id="8"/>
            <p:cNvSpPr/>
            <p:nvPr/>
          </p:nvSpPr>
          <p:spPr>
            <a:xfrm flipH="false" flipV="false" rot="0">
              <a:off x="691173" y="0"/>
              <a:ext cx="10557207" cy="5977847"/>
            </a:xfrm>
            <a:custGeom>
              <a:avLst/>
              <a:gdLst/>
              <a:ahLst/>
              <a:cxnLst/>
              <a:rect r="r" b="b" t="t" l="l"/>
              <a:pathLst>
                <a:path h="5977847" w="10557207">
                  <a:moveTo>
                    <a:pt x="0" y="0"/>
                  </a:moveTo>
                  <a:lnTo>
                    <a:pt x="10557207" y="0"/>
                  </a:lnTo>
                  <a:lnTo>
                    <a:pt x="10557207" y="5977847"/>
                  </a:lnTo>
                  <a:lnTo>
                    <a:pt x="0" y="5977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0" y="445410"/>
            <a:ext cx="18288000" cy="1821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</a:pPr>
            <a:r>
              <a:rPr lang="en-US" sz="6234">
                <a:solidFill>
                  <a:srgbClr val="026D53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PRODUCTIVIDADSECTOR VULNERABLE, CULTURA Y DEPORTE.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1993" y="2144560"/>
            <a:ext cx="5211020" cy="514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06"/>
              </a:lnSpc>
              <a:spcBef>
                <a:spcPct val="0"/>
              </a:spcBef>
            </a:pPr>
            <a:r>
              <a:rPr lang="en-US" sz="3255">
                <a:solidFill>
                  <a:srgbClr val="026D5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TNLGA. KARINA CEVALLOS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333335" y="4498597"/>
            <a:ext cx="8483986" cy="5600672"/>
            <a:chOff x="0" y="0"/>
            <a:chExt cx="11311982" cy="746756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3419917"/>
              <a:ext cx="11311982" cy="3963533"/>
              <a:chOff x="0" y="0"/>
              <a:chExt cx="1618965" cy="56725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618965" cy="567259"/>
              </a:xfrm>
              <a:custGeom>
                <a:avLst/>
                <a:gdLst/>
                <a:ahLst/>
                <a:cxnLst/>
                <a:rect r="r" b="b" t="t" l="l"/>
                <a:pathLst>
                  <a:path h="567259" w="1618965">
                    <a:moveTo>
                      <a:pt x="28289" y="0"/>
                    </a:moveTo>
                    <a:lnTo>
                      <a:pt x="1590677" y="0"/>
                    </a:lnTo>
                    <a:cubicBezTo>
                      <a:pt x="1598179" y="0"/>
                      <a:pt x="1605375" y="2980"/>
                      <a:pt x="1610680" y="8286"/>
                    </a:cubicBezTo>
                    <a:cubicBezTo>
                      <a:pt x="1615985" y="13591"/>
                      <a:pt x="1618965" y="20786"/>
                      <a:pt x="1618965" y="28289"/>
                    </a:cubicBezTo>
                    <a:lnTo>
                      <a:pt x="1618965" y="538970"/>
                    </a:lnTo>
                    <a:cubicBezTo>
                      <a:pt x="1618965" y="554594"/>
                      <a:pt x="1606300" y="567259"/>
                      <a:pt x="1590677" y="567259"/>
                    </a:cubicBezTo>
                    <a:lnTo>
                      <a:pt x="28289" y="567259"/>
                    </a:lnTo>
                    <a:cubicBezTo>
                      <a:pt x="20786" y="567259"/>
                      <a:pt x="13591" y="564278"/>
                      <a:pt x="8286" y="558973"/>
                    </a:cubicBezTo>
                    <a:cubicBezTo>
                      <a:pt x="2980" y="553668"/>
                      <a:pt x="0" y="546473"/>
                      <a:pt x="0" y="538970"/>
                    </a:cubicBezTo>
                    <a:lnTo>
                      <a:pt x="0" y="28289"/>
                    </a:lnTo>
                    <a:cubicBezTo>
                      <a:pt x="0" y="20786"/>
                      <a:pt x="2980" y="13591"/>
                      <a:pt x="8286" y="8286"/>
                    </a:cubicBezTo>
                    <a:cubicBezTo>
                      <a:pt x="13591" y="2980"/>
                      <a:pt x="20786" y="0"/>
                      <a:pt x="28289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1618965" cy="586309"/>
              </a:xfrm>
              <a:prstGeom prst="rect">
                <a:avLst/>
              </a:prstGeom>
            </p:spPr>
            <p:txBody>
              <a:bodyPr anchor="ctr" rtlCol="false" tIns="70113" lIns="70113" bIns="70113" rIns="70113"/>
              <a:lstStyle/>
              <a:p>
                <a:pPr algn="ctr">
                  <a:lnSpc>
                    <a:spcPts val="2983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916951" y="0"/>
              <a:ext cx="9478080" cy="5001542"/>
            </a:xfrm>
            <a:custGeom>
              <a:avLst/>
              <a:gdLst/>
              <a:ahLst/>
              <a:cxnLst/>
              <a:rect r="r" b="b" t="t" l="l"/>
              <a:pathLst>
                <a:path h="5001542" w="9478080">
                  <a:moveTo>
                    <a:pt x="0" y="0"/>
                  </a:moveTo>
                  <a:lnTo>
                    <a:pt x="9478080" y="0"/>
                  </a:lnTo>
                  <a:lnTo>
                    <a:pt x="9478080" y="5001542"/>
                  </a:lnTo>
                  <a:lnTo>
                    <a:pt x="0" y="500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273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721880" y="5407165"/>
              <a:ext cx="9655088" cy="20603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009"/>
                </a:lnSpc>
              </a:pPr>
              <a:r>
                <a:rPr lang="en-US" sz="2507">
                  <a:solidFill>
                    <a:srgbClr val="F9FE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Coordinación de los proyectos para el sector vulnerable de la parroquia por parte de la nueva Administración Municipal.</a:t>
              </a:r>
            </a:p>
            <a:p>
              <a:pPr algn="just">
                <a:lnSpc>
                  <a:spcPts val="300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DAGFOKVl_8w</dc:identifier>
  <dcterms:modified xsi:type="dcterms:W3CDTF">2011-08-01T06:04:30Z</dcterms:modified>
  <cp:revision>1</cp:revision>
  <dc:title>Teal And White Modern Business Report Presentation</dc:title>
</cp:coreProperties>
</file>