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0" r:id="rId3"/>
    <p:sldId id="356" r:id="rId4"/>
    <p:sldId id="258" r:id="rId5"/>
    <p:sldId id="265" r:id="rId6"/>
    <p:sldId id="299" r:id="rId7"/>
    <p:sldId id="318" r:id="rId8"/>
    <p:sldId id="300" r:id="rId9"/>
    <p:sldId id="319" r:id="rId10"/>
    <p:sldId id="345" r:id="rId11"/>
    <p:sldId id="331" r:id="rId12"/>
    <p:sldId id="266" r:id="rId13"/>
    <p:sldId id="320" r:id="rId14"/>
    <p:sldId id="324" r:id="rId15"/>
    <p:sldId id="363" r:id="rId16"/>
    <p:sldId id="326" r:id="rId17"/>
    <p:sldId id="328" r:id="rId18"/>
    <p:sldId id="327" r:id="rId19"/>
    <p:sldId id="357" r:id="rId20"/>
    <p:sldId id="330" r:id="rId21"/>
    <p:sldId id="368" r:id="rId22"/>
    <p:sldId id="333" r:id="rId23"/>
    <p:sldId id="360" r:id="rId24"/>
    <p:sldId id="361" r:id="rId25"/>
    <p:sldId id="359" r:id="rId26"/>
    <p:sldId id="346" r:id="rId27"/>
    <p:sldId id="362" r:id="rId28"/>
    <p:sldId id="336" r:id="rId29"/>
    <p:sldId id="335" r:id="rId30"/>
    <p:sldId id="358" r:id="rId31"/>
    <p:sldId id="334" r:id="rId32"/>
    <p:sldId id="332" r:id="rId33"/>
    <p:sldId id="342" r:id="rId34"/>
    <p:sldId id="347" r:id="rId35"/>
    <p:sldId id="339" r:id="rId36"/>
    <p:sldId id="365" r:id="rId37"/>
    <p:sldId id="367" r:id="rId38"/>
    <p:sldId id="340" r:id="rId39"/>
    <p:sldId id="364" r:id="rId40"/>
    <p:sldId id="341" r:id="rId41"/>
    <p:sldId id="306" r:id="rId42"/>
    <p:sldId id="288" r:id="rId43"/>
    <p:sldId id="343" r:id="rId44"/>
    <p:sldId id="344" r:id="rId45"/>
    <p:sldId id="304" r:id="rId46"/>
  </p:sldIdLst>
  <p:sldSz cx="9144000" cy="6858000" type="screen4x3"/>
  <p:notesSz cx="6797675" cy="9926638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E6F1C-B424-47F3-9070-23ACD52A5BC4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9A4A8-2485-4FC2-A623-B2990DA3E4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3600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9A4A8-2485-4FC2-A623-B2990DA3E409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184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9A4A8-2485-4FC2-A623-B2990DA3E409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5629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9A4A8-2485-4FC2-A623-B2990DA3E409}" type="slidenum">
              <a:rPr lang="es-EC" smtClean="0"/>
              <a:t>43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562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E76B-C5CE-4AE5-B287-8D044DA66782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2DB2-7F85-4FFB-B99B-343A2D5B40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852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E76B-C5CE-4AE5-B287-8D044DA66782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2DB2-7F85-4FFB-B99B-343A2D5B40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6832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E76B-C5CE-4AE5-B287-8D044DA66782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2DB2-7F85-4FFB-B99B-343A2D5B40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510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E76B-C5CE-4AE5-B287-8D044DA66782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2DB2-7F85-4FFB-B99B-343A2D5B40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268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E76B-C5CE-4AE5-B287-8D044DA66782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2DB2-7F85-4FFB-B99B-343A2D5B40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2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E76B-C5CE-4AE5-B287-8D044DA66782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2DB2-7F85-4FFB-B99B-343A2D5B40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124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E76B-C5CE-4AE5-B287-8D044DA66782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2DB2-7F85-4FFB-B99B-343A2D5B40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027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E76B-C5CE-4AE5-B287-8D044DA66782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2DB2-7F85-4FFB-B99B-343A2D5B40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904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E76B-C5CE-4AE5-B287-8D044DA66782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2DB2-7F85-4FFB-B99B-343A2D5B40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41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E76B-C5CE-4AE5-B287-8D044DA66782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2DB2-7F85-4FFB-B99B-343A2D5B40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796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E76B-C5CE-4AE5-B287-8D044DA66782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A2DB2-7F85-4FFB-B99B-343A2D5B40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83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FE76B-C5CE-4AE5-B287-8D044DA66782}" type="datetimeFigureOut">
              <a:rPr lang="es-EC" smtClean="0"/>
              <a:t>09/05/2023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A2DB2-7F85-4FFB-B99B-343A2D5B40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91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0986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98100" y="3978930"/>
            <a:ext cx="84325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Informe de Rendición</a:t>
            </a:r>
          </a:p>
          <a:p>
            <a:pPr algn="ctr"/>
            <a:r>
              <a:rPr lang="es-E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De Cuentas Año fiscal – 2022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6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827584" y="908720"/>
            <a:ext cx="6783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Información Financiera</a:t>
            </a:r>
            <a:endParaRPr lang="es-ES" sz="54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862695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D:\GAD UYUMBICHO\Rendición de cuentas\flec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05" y="200406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23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484829" y="1167135"/>
            <a:ext cx="3469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Comisiones</a:t>
            </a:r>
            <a:endParaRPr lang="es-ES" sz="54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97816" y="2204864"/>
            <a:ext cx="3168352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Sector Vulnerable, Cultura y Deporte</a:t>
            </a:r>
            <a:endParaRPr lang="es-EC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297816" y="3356992"/>
            <a:ext cx="3168352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Productividad, Salud y medio ambiente</a:t>
            </a:r>
            <a:endParaRPr lang="es-EC" sz="2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97816" y="4437112"/>
            <a:ext cx="3168352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Obras Públicas y Vialidad</a:t>
            </a:r>
            <a:endParaRPr lang="es-EC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297816" y="5517232"/>
            <a:ext cx="3168352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Planificación del Ordenamiento Territorial</a:t>
            </a:r>
            <a:endParaRPr lang="es-EC" sz="24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4499992" y="2391271"/>
            <a:ext cx="3024336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2400" b="1" dirty="0" err="1" smtClean="0">
                <a:solidFill>
                  <a:schemeClr val="tx1"/>
                </a:solidFill>
              </a:rPr>
              <a:t>Tlga</a:t>
            </a:r>
            <a:r>
              <a:rPr lang="es-EC" sz="2400" b="1" dirty="0" smtClean="0">
                <a:solidFill>
                  <a:schemeClr val="tx1"/>
                </a:solidFill>
              </a:rPr>
              <a:t>. Karina Cevallos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469013" y="3541657"/>
            <a:ext cx="3024336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tx1"/>
                </a:solidFill>
              </a:rPr>
              <a:t>Eco. Pilar Tualombo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499992" y="4621777"/>
            <a:ext cx="3024336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tx1"/>
                </a:solidFill>
              </a:rPr>
              <a:t>Arq. César Toapanta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71392" y="5886563"/>
            <a:ext cx="3024336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chemeClr val="tx1"/>
                </a:solidFill>
              </a:rPr>
              <a:t>Sr. Fredy Villavicencio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3491880" y="23912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lecha derecha"/>
          <p:cNvSpPr/>
          <p:nvPr/>
        </p:nvSpPr>
        <p:spPr>
          <a:xfrm>
            <a:off x="3466168" y="35416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Flecha derecha"/>
          <p:cNvSpPr/>
          <p:nvPr/>
        </p:nvSpPr>
        <p:spPr>
          <a:xfrm>
            <a:off x="3466168" y="46217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derecha"/>
          <p:cNvSpPr/>
          <p:nvPr/>
        </p:nvSpPr>
        <p:spPr>
          <a:xfrm>
            <a:off x="3466168" y="58865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290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03" y="103351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56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43045" y="2103239"/>
            <a:ext cx="75930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s-EC" sz="2400" dirty="0">
                <a:latin typeface="Cambria" pitchFamily="18" charset="0"/>
              </a:rPr>
              <a:t>Responsable de la Comisión</a:t>
            </a:r>
            <a:r>
              <a:rPr lang="es-EC" sz="2400" dirty="0" smtClean="0">
                <a:latin typeface="Cambria" pitchFamily="18" charset="0"/>
              </a:rPr>
              <a:t>: TLGA. KAFRINA CEVALLOS </a:t>
            </a:r>
            <a:endParaRPr lang="es-EC" sz="2400" dirty="0">
              <a:latin typeface="Cambr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24747" y="893618"/>
            <a:ext cx="7793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COMISIÓN DE SECTOR VULNERABLE</a:t>
            </a:r>
          </a:p>
          <a:p>
            <a:pPr algn="ctr"/>
            <a:r>
              <a:rPr lang="es-ES" sz="4000" b="1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DEPORTE Y CULTURA</a:t>
            </a:r>
            <a:endParaRPr lang="es-ES" sz="40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3528" y="3312075"/>
            <a:ext cx="293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OBJETIVO DEL PROYECTO: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91150" y="4693873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ACTIVIDADES EFECTUADAS: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57257" y="5085184"/>
            <a:ext cx="86630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/>
              <a:t>Entrega de raciones alimenticias a miembros del sector vulnerable.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/>
              <a:t>Agasajos el día del adulto mayor y personas con capacidades especiales.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/>
              <a:t>Organización de campamentos vacacionales con la participación de las Reinas.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/>
              <a:t>Casas de acogida a 2 familias a quien se les paga todos los servicios básicos.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/>
              <a:t>Entrega de ayudas técnicas con el apoyo de Acción Social del GAD Mejía.</a:t>
            </a:r>
            <a:endParaRPr lang="es-EC" sz="2000" dirty="0"/>
          </a:p>
        </p:txBody>
      </p:sp>
      <p:sp>
        <p:nvSpPr>
          <p:cNvPr id="2" name="1 Rectángulo"/>
          <p:cNvSpPr/>
          <p:nvPr/>
        </p:nvSpPr>
        <p:spPr>
          <a:xfrm>
            <a:off x="183805" y="2542634"/>
            <a:ext cx="76231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Proyectos con sector vulnerable</a:t>
            </a:r>
            <a:endParaRPr lang="es-E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7257" y="3681898"/>
            <a:ext cx="8369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Fortalecer los vínculos entre el Club del adulto mayor, la Asociación de Jubilados , personas con capacidades especiales, niños, jóvenes y la comunidad con el  objeto de mejorar sus actividades motrices y de integración con la sociedad.</a:t>
            </a:r>
            <a:endParaRPr lang="es-EC" dirty="0"/>
          </a:p>
        </p:txBody>
      </p:sp>
      <p:pic>
        <p:nvPicPr>
          <p:cNvPr id="13314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26" y="71450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79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GAD UYUMBICHO\fotos comision Kary\WhatsApp Image 2023-05-08 at 12.34.47 (3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04056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D:\GAD UYUMBICHO\fotos comision Kary\WhatsApp Image 2023-05-08 at 12.34.4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672408" cy="65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D:\GAD UYUMBICHO\fotos comision Kary\WhatsApp Image 2023-05-08 at 12.34.45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1" y="3453003"/>
            <a:ext cx="5033664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22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" y="116632"/>
            <a:ext cx="515343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 descr="D:\GAD UYUMBICHO\fotos comision Kary\WhatsApp Image 2023-05-08 at 12.34.44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511256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D:\GAD UYUMBICHO\fotos comision Kary\WhatsApp Image 2023-05-08 at 12.34.43 (5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0320"/>
            <a:ext cx="3752465" cy="6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75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D:\GAD UYUMBICHO\fotos comision Kary\WhatsApp Image 2023-05-08 at 12.34.44 (3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41722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D:\GAD UYUMBICHO\fotos comision Kary\WhatsApp Image 2023-05-08 at 12.34.47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42544"/>
            <a:ext cx="4150768" cy="31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 descr="D:\GAD UYUMBICHO\fotos comision Kary\WhatsApp Image 2023-05-08 at 12.34.46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7" y="116632"/>
            <a:ext cx="4617089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06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67544" y="2028213"/>
            <a:ext cx="293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OBJETIVO DEL PROYECTO: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91150" y="3140968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ACTIVIDADES EFECTUADAS: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83656" y="1244079"/>
            <a:ext cx="60392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Proyectos con el Deporte</a:t>
            </a:r>
            <a:endParaRPr lang="es-E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1150" y="2452621"/>
            <a:ext cx="8369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Involucrar a la población en la práctica de la actividad física para lograr la detección de talentos </a:t>
            </a:r>
            <a:r>
              <a:rPr lang="es-EC" dirty="0" smtClean="0"/>
              <a:t>deportivos.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316049" y="3546882"/>
            <a:ext cx="8335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Fortalecimiento de la Escuela de Fútbol del GAD Parroquial.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Fortalecimiento de la Escuela de Básquet del GAD Parroquial en coordinación con la escuela de Básquet Titanes.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Apoyo al fortalecimiento de la Escuela de Patinaje impulsada por la Medallista Olímpica Ingrid Factos.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Apoyo a la Escuela de Fútbol del Consejo Provincial.</a:t>
            </a:r>
            <a:endParaRPr lang="es-EC" dirty="0"/>
          </a:p>
        </p:txBody>
      </p:sp>
      <p:pic>
        <p:nvPicPr>
          <p:cNvPr id="14338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1" y="188640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66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GAD UYUMBICHO\Rendición de cuentas\Rendición de cuentas 2021\WhatsApp Image 2022-04-27 at 12.10.46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6" y="116632"/>
            <a:ext cx="5057088" cy="295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GAD UYUMBICHO\fotos comision Kary\WhatsApp Image 2023-05-08 at 12.34.42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6" y="3284984"/>
            <a:ext cx="5057088" cy="343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GAD UYUMBICHO\fotos comision Kary\WhatsApp Image 2023-05-08 at 12.34.4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975"/>
            <a:ext cx="3668842" cy="660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0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95536" y="2028213"/>
            <a:ext cx="293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OBJETIVO DEL PROYECTO: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91150" y="3140968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ACTIVIDADES EFECTUADAS: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95536" y="1244079"/>
            <a:ext cx="49544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Proyectos Culturales</a:t>
            </a:r>
            <a:endParaRPr lang="es-E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1150" y="2452621"/>
            <a:ext cx="8369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Involucrar a la población en </a:t>
            </a:r>
            <a:r>
              <a:rPr lang="es-EC" dirty="0" smtClean="0"/>
              <a:t>prácticas culturales que ayuden a generar identidad propia de la población.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316049" y="3657798"/>
            <a:ext cx="8335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Apoyo a grupos de danza de la localidad con espacios para sus repasos y transporte para las respectivas presentaciones.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Se generó gracias a la participación de dos profesionales de la parroquia el escudo de la misma.</a:t>
            </a:r>
          </a:p>
        </p:txBody>
      </p:sp>
      <p:pic>
        <p:nvPicPr>
          <p:cNvPr id="15362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473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82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GAD UYUMBICHO\Rendición de cuentas\Rendición de cuentas 2021\Ayudas\WhatsApp Image 2022-04-29 at 12.54.36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" y="722954"/>
            <a:ext cx="4242048" cy="424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GAD UYUMBICHO\Rendición de cuentas\Rendición de cuentas 2021\Ayudas\WhatsApp Image 2022-04-29 at 12.54.37 P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24" y="2636912"/>
            <a:ext cx="4736976" cy="35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01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2712403"/>
            <a:ext cx="4342664" cy="19389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sz="4000" dirty="0" smtClean="0">
                <a:latin typeface="Cambria" pitchFamily="18" charset="0"/>
              </a:rPr>
              <a:t>MIEMBROS DEL </a:t>
            </a:r>
          </a:p>
          <a:p>
            <a:r>
              <a:rPr lang="es-EC" sz="4000" dirty="0" smtClean="0">
                <a:latin typeface="Cambria" pitchFamily="18" charset="0"/>
              </a:rPr>
              <a:t>GAD PARROQUIAL </a:t>
            </a:r>
          </a:p>
          <a:p>
            <a:r>
              <a:rPr lang="es-EC" sz="4000" dirty="0" smtClean="0">
                <a:latin typeface="Cambria" pitchFamily="18" charset="0"/>
              </a:rPr>
              <a:t>DE UYUMBICHO</a:t>
            </a:r>
            <a:endParaRPr lang="es-EC" sz="4000" dirty="0">
              <a:latin typeface="Cambria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41411" y="1412776"/>
            <a:ext cx="254249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sz="2400" dirty="0" smtClean="0"/>
              <a:t>Ing. Santiago Terán</a:t>
            </a:r>
          </a:p>
          <a:p>
            <a:r>
              <a:rPr lang="es-EC" sz="2400" dirty="0" smtClean="0"/>
              <a:t>PRESIDENTE</a:t>
            </a:r>
            <a:endParaRPr lang="es-EC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341411" y="2492896"/>
            <a:ext cx="286322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sz="2400" dirty="0" smtClean="0"/>
              <a:t>Sr. Fredy Villavicencio</a:t>
            </a:r>
          </a:p>
          <a:p>
            <a:r>
              <a:rPr lang="es-EC" sz="2400" dirty="0" smtClean="0"/>
              <a:t>VICEPRESIDENTE</a:t>
            </a:r>
            <a:endParaRPr lang="es-EC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341411" y="3573016"/>
            <a:ext cx="2682337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sz="2400" dirty="0" smtClean="0"/>
              <a:t>Arq. César Toapanta</a:t>
            </a:r>
          </a:p>
          <a:p>
            <a:r>
              <a:rPr lang="es-EC" sz="2400" dirty="0" smtClean="0"/>
              <a:t>VOCAL</a:t>
            </a:r>
            <a:endParaRPr lang="es-EC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341411" y="4651395"/>
            <a:ext cx="2718245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sz="2400" dirty="0" err="1" smtClean="0"/>
              <a:t>Tlga</a:t>
            </a:r>
            <a:r>
              <a:rPr lang="es-EC" sz="2400" dirty="0" smtClean="0"/>
              <a:t>. Karina Cevallos</a:t>
            </a:r>
          </a:p>
          <a:p>
            <a:r>
              <a:rPr lang="es-EC" sz="2400" dirty="0" smtClean="0"/>
              <a:t>VOCAL</a:t>
            </a:r>
            <a:endParaRPr lang="es-EC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5341411" y="5733256"/>
            <a:ext cx="2632195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sz="2400" dirty="0" smtClean="0"/>
              <a:t>Eco. Pilar Tualombo</a:t>
            </a:r>
          </a:p>
          <a:p>
            <a:r>
              <a:rPr lang="es-EC" sz="2400" dirty="0" smtClean="0"/>
              <a:t>VOCAL</a:t>
            </a:r>
            <a:endParaRPr lang="es-EC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Abrir llave"/>
          <p:cNvSpPr/>
          <p:nvPr/>
        </p:nvSpPr>
        <p:spPr>
          <a:xfrm>
            <a:off x="4594183" y="1517883"/>
            <a:ext cx="747227" cy="4935453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194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1" y="97881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2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uyumbicho.gob.ec/wp-content/uploads/2022/04/uyumbicho-escudo-sin-fon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476428"/>
            <a:ext cx="10325730" cy="72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86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uyumbicho.gob.ec/wp-content/uploads/2022/04/bandera-de-Uyumbich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34941" cy="476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12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43045" y="2103239"/>
            <a:ext cx="72442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s-EC" sz="2400" dirty="0">
                <a:latin typeface="Cambria" pitchFamily="18" charset="0"/>
              </a:rPr>
              <a:t> Responsable de la Comisión</a:t>
            </a:r>
            <a:r>
              <a:rPr lang="es-EC" sz="2400" dirty="0" smtClean="0">
                <a:latin typeface="Cambria" pitchFamily="18" charset="0"/>
              </a:rPr>
              <a:t>: ECO. PILAR TUALOMBO </a:t>
            </a:r>
            <a:endParaRPr lang="es-EC" sz="2400" dirty="0">
              <a:latin typeface="Cambr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30634" y="893618"/>
            <a:ext cx="69822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COMISIÓN DE PRODUCTIVIDAD,</a:t>
            </a:r>
          </a:p>
          <a:p>
            <a:pPr algn="ctr"/>
            <a:r>
              <a:rPr lang="es-ES" sz="4000" b="1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SALUD Y</a:t>
            </a:r>
            <a:r>
              <a:rPr lang="es-ES" sz="40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MEDIO AMBIENTE</a:t>
            </a:r>
            <a:endParaRPr lang="es-ES" sz="40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3528" y="3312075"/>
            <a:ext cx="293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OBJETIVO DEL PROYECTO: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91150" y="4437112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ACTIVIDADES EFECTUADAS: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57257" y="4869160"/>
            <a:ext cx="84954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/>
              <a:t>Capacitación con el Ministerio de Medio Ambiente</a:t>
            </a:r>
            <a:endParaRPr lang="es-EC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/>
              <a:t>Fortalecimiento de las Granjas Agroecológicas productivas de la parroquia.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/>
              <a:t>Dotación de plántulas y abonos con el apoyo del GAD Provincial y Cantonal.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C" sz="2000" dirty="0" smtClean="0"/>
              <a:t>Se ha participado en ferias productivas en varios sitios.</a:t>
            </a:r>
            <a:endParaRPr lang="es-EC" sz="2000" dirty="0"/>
          </a:p>
        </p:txBody>
      </p:sp>
      <p:sp>
        <p:nvSpPr>
          <p:cNvPr id="2" name="1 Rectángulo"/>
          <p:cNvSpPr/>
          <p:nvPr/>
        </p:nvSpPr>
        <p:spPr>
          <a:xfrm>
            <a:off x="223664" y="2542633"/>
            <a:ext cx="65805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Proyectos en Productividad</a:t>
            </a:r>
            <a:endParaRPr lang="es-E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7257" y="3574757"/>
            <a:ext cx="8369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Coordinar e implementar todos los procesos, actividades y funciones necesarias para la prestación de los servicios acordados con los niveles de calidad </a:t>
            </a:r>
            <a:r>
              <a:rPr lang="es-EC" dirty="0" smtClean="0"/>
              <a:t>en el área productiva.</a:t>
            </a:r>
            <a:endParaRPr lang="es-EC" dirty="0"/>
          </a:p>
        </p:txBody>
      </p:sp>
      <p:pic>
        <p:nvPicPr>
          <p:cNvPr id="16386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1" y="99443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1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91150" y="911130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ACTIVIDADES EFECTUADAS: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22902" y="1628800"/>
            <a:ext cx="859757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s-MX" sz="2000" dirty="0"/>
              <a:t>Gestión con el Municipio del Cantón Mejía para Implementación del proyecto de un hidropónico a la Granja Agroecológica productiva ¨Uyumbicho</a:t>
            </a:r>
            <a:r>
              <a:rPr lang="es-MX" sz="2000" dirty="0" smtClean="0"/>
              <a:t>¨.</a:t>
            </a:r>
            <a:endParaRPr lang="es-EC" sz="20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es-MX" sz="2000" dirty="0" smtClean="0"/>
              <a:t>Gestión con el Municipio del Cantón Mejía para la Consecución e Implementación del proyecto de crianza de animales especies menores ( cuyes, pollos) a la Granja Agroecológica productiva  ¨Uyumbicho¨.</a:t>
            </a:r>
            <a:endParaRPr lang="es-EC" sz="20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es-MX" sz="2000" dirty="0" smtClean="0"/>
              <a:t>Gestión </a:t>
            </a:r>
            <a:r>
              <a:rPr lang="es-MX" sz="2000" dirty="0"/>
              <a:t>con el Dr. Henry Monga Concejal del Cantón Mejía y Consejero del Consejo Provincial de Pichincha para la Consecución e Implementación del proyecto crianza y reproducción de especies menores animales Ovinos en todas las granjas de </a:t>
            </a:r>
            <a:r>
              <a:rPr lang="es-MX" sz="2000" dirty="0" smtClean="0"/>
              <a:t>Mejía. </a:t>
            </a:r>
            <a:r>
              <a:rPr lang="es-MX" sz="2000" dirty="0"/>
              <a:t>a la Granja Agroecológica productiva  ¨Uyumbicho¨.(3 ovejas 2 hembras y 1 macho</a:t>
            </a:r>
            <a:r>
              <a:rPr lang="es-MX" sz="2000" dirty="0" smtClean="0"/>
              <a:t>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MX" sz="2000" dirty="0"/>
              <a:t>Gestión para Capacitación y Graduación como Productores Agroecológicos   a los integrantes de las Granjas Agroecológicas Productivas del Cantón Mejía. En convenio con el Municipio de Mejía y  el Centro de Capacitación CEPIC  y la empresa privada</a:t>
            </a:r>
            <a:r>
              <a:rPr lang="es-MX" sz="2000" dirty="0" smtClean="0"/>
              <a:t>.</a:t>
            </a:r>
            <a:endParaRPr lang="es-EC" sz="2000" dirty="0"/>
          </a:p>
          <a:p>
            <a:pPr marL="342900" indent="-342900">
              <a:buFont typeface="Arial" pitchFamily="34" charset="0"/>
              <a:buChar char="•"/>
            </a:pPr>
            <a:endParaRPr lang="es-EC" sz="2000" dirty="0"/>
          </a:p>
        </p:txBody>
      </p:sp>
      <p:pic>
        <p:nvPicPr>
          <p:cNvPr id="17410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32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5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91150" y="911130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ACTIVIDADES EFECTUADAS: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22902" y="1628800"/>
            <a:ext cx="85975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s-MX" sz="2000" dirty="0"/>
              <a:t>Gestión y Capacitación con la Politécnica de Chimborazo  en ¨Producción Agroecológica con los representantes del las  granjas del Cantón Mejía en convenio con el </a:t>
            </a:r>
            <a:r>
              <a:rPr lang="es-MX" sz="2000" dirty="0" err="1"/>
              <a:t>Gad</a:t>
            </a:r>
            <a:r>
              <a:rPr lang="es-MX" sz="2000" dirty="0"/>
              <a:t>. Mejía.</a:t>
            </a:r>
            <a:endParaRPr lang="es-EC" sz="20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es-MX" sz="2000" dirty="0"/>
              <a:t>Reconocimiento por parte de la CORPORACION  LIDERES PARA GOBERNAR. Categoría: Desarrollo Productivo, Empleo y Emprendimiento. Practica Ejemplar ¨GRANJAS AGROPRODUCTIVAS¨</a:t>
            </a:r>
            <a:endParaRPr lang="es-EC" sz="20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es-MX" sz="2000" dirty="0"/>
              <a:t>Gestión y apoyo a las granjas agroecológicas-productiva que se entregaron material para la construcción de invernaderos con madera de bambú, por parte del Consejo Provincial del Pichincha. </a:t>
            </a:r>
            <a:endParaRPr lang="es-EC" sz="2000" dirty="0"/>
          </a:p>
          <a:p>
            <a:pPr marL="342900" indent="-342900">
              <a:buFont typeface="Arial" pitchFamily="34" charset="0"/>
              <a:buChar char="•"/>
            </a:pPr>
            <a:endParaRPr lang="es-EC" sz="2000" dirty="0"/>
          </a:p>
        </p:txBody>
      </p:sp>
      <p:pic>
        <p:nvPicPr>
          <p:cNvPr id="18434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50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35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40521" t="33536" r="44688" b="40155"/>
          <a:stretch/>
        </p:blipFill>
        <p:spPr bwMode="auto">
          <a:xfrm>
            <a:off x="323528" y="332656"/>
            <a:ext cx="3672408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30625" t="20380" r="30313" b="25519"/>
          <a:stretch/>
        </p:blipFill>
        <p:spPr bwMode="auto">
          <a:xfrm>
            <a:off x="4211960" y="340118"/>
            <a:ext cx="3816424" cy="2800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29792" t="20381" r="29479" b="25703"/>
          <a:stretch/>
        </p:blipFill>
        <p:spPr bwMode="auto">
          <a:xfrm>
            <a:off x="309672" y="3428999"/>
            <a:ext cx="3686264" cy="2808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5"/>
          <a:srcRect l="40625" t="24271" r="44583" b="29966"/>
          <a:stretch/>
        </p:blipFill>
        <p:spPr bwMode="auto">
          <a:xfrm>
            <a:off x="4211960" y="3355712"/>
            <a:ext cx="4032448" cy="28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9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38958" t="19454" r="39271" b="24592"/>
          <a:stretch/>
        </p:blipFill>
        <p:spPr bwMode="auto">
          <a:xfrm>
            <a:off x="467544" y="476672"/>
            <a:ext cx="4248472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43020" t="26124" r="43021" b="29409"/>
          <a:stretch/>
        </p:blipFill>
        <p:spPr bwMode="auto">
          <a:xfrm>
            <a:off x="4850248" y="476672"/>
            <a:ext cx="3826208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40624" t="37241" r="44792" b="43305"/>
          <a:stretch/>
        </p:blipFill>
        <p:spPr bwMode="auto">
          <a:xfrm>
            <a:off x="467544" y="3726338"/>
            <a:ext cx="4248472" cy="2726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16" y="3726338"/>
            <a:ext cx="3765640" cy="2726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02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536504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 rotWithShape="1">
          <a:blip r:embed="rId3"/>
          <a:srcRect l="42187" t="32238" r="46042" b="40156"/>
          <a:stretch/>
        </p:blipFill>
        <p:spPr bwMode="auto">
          <a:xfrm>
            <a:off x="4803900" y="260648"/>
            <a:ext cx="4088579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42812" t="35203" r="42917" b="43305"/>
          <a:stretch/>
        </p:blipFill>
        <p:spPr bwMode="auto">
          <a:xfrm>
            <a:off x="251520" y="3645024"/>
            <a:ext cx="4536504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00" y="3645024"/>
            <a:ext cx="4232596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4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95536" y="1444714"/>
            <a:ext cx="293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OBJETIVO DEL PROYECTO: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91150" y="2420888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ACTIVIDADES EFECTUADAS: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95536" y="836712"/>
            <a:ext cx="46077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Proyectos en Salud</a:t>
            </a:r>
            <a:endParaRPr lang="es-E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1150" y="1844824"/>
            <a:ext cx="8369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M</a:t>
            </a:r>
            <a:r>
              <a:rPr lang="es-EC" dirty="0" smtClean="0"/>
              <a:t>antener </a:t>
            </a:r>
            <a:r>
              <a:rPr lang="es-EC" dirty="0"/>
              <a:t>y mejorar la </a:t>
            </a:r>
            <a:r>
              <a:rPr lang="es-EC" dirty="0" smtClean="0"/>
              <a:t>salud</a:t>
            </a:r>
            <a:r>
              <a:rPr lang="es-EC" dirty="0"/>
              <a:t> de la población, </a:t>
            </a:r>
            <a:r>
              <a:rPr lang="es-EC" dirty="0" smtClean="0"/>
              <a:t>siendo ésta </a:t>
            </a:r>
            <a:r>
              <a:rPr lang="es-EC" dirty="0"/>
              <a:t>el eje de todas </a:t>
            </a:r>
            <a:r>
              <a:rPr lang="es-EC" dirty="0" smtClean="0"/>
              <a:t>las políticas</a:t>
            </a:r>
            <a:r>
              <a:rPr lang="es-EC" dirty="0"/>
              <a:t>, programas y </a:t>
            </a:r>
            <a:r>
              <a:rPr lang="es-EC" dirty="0" smtClean="0"/>
              <a:t>acciones.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316049" y="2924944"/>
            <a:ext cx="83359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s-MX" dirty="0"/>
              <a:t>Campaña de Vacunación covid-19 al Barrio Santa Rosa Alto de Uyumbicho Gestión con Universidad Central del Ecuador a través de la Dra. Lucy </a:t>
            </a:r>
            <a:r>
              <a:rPr lang="es-MX" dirty="0" err="1"/>
              <a:t>Baldeón</a:t>
            </a:r>
            <a:r>
              <a:rPr lang="es-MX" dirty="0"/>
              <a:t> directora de INBIOMED-UCE. </a:t>
            </a:r>
            <a:endParaRPr lang="es-EC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MX" dirty="0"/>
              <a:t>Asistencia a </a:t>
            </a:r>
            <a:r>
              <a:rPr lang="es-MX" dirty="0" smtClean="0"/>
              <a:t>Mesas Técnicas Intersectoriales </a:t>
            </a:r>
            <a:r>
              <a:rPr lang="es-MX" dirty="0"/>
              <a:t>del Cantón Mejía   </a:t>
            </a:r>
            <a:r>
              <a:rPr lang="es-MX" u="sng" dirty="0"/>
              <a:t>¨Ecuador Crece sin Desnutrición Infantil¨</a:t>
            </a:r>
            <a:r>
              <a:rPr lang="es-MX" dirty="0"/>
              <a:t> liderado por la Alcaldía de Mejía, Acción Social de Mejía, con la Participación de los representantes de los </a:t>
            </a:r>
            <a:r>
              <a:rPr lang="es-MX" dirty="0" err="1"/>
              <a:t>Gads</a:t>
            </a:r>
            <a:r>
              <a:rPr lang="es-MX" dirty="0"/>
              <a:t>. Parroquiales de Mejía, representantes del Distrito MIES Mejía-Rumiñahui, EPAAGE-Mejía, Ministerio de Salud Pública, </a:t>
            </a:r>
            <a:r>
              <a:rPr lang="es-MX" dirty="0" err="1"/>
              <a:t>Cooprodem</a:t>
            </a:r>
            <a:r>
              <a:rPr lang="es-MX" dirty="0"/>
              <a:t>- Mejía, Ministerio de Educación y Secretaria Técnica Ecuador Crese sin Desnutrición Infantil.</a:t>
            </a:r>
            <a:endParaRPr lang="es-EC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MX" dirty="0"/>
              <a:t>Reunión con actores y autoridades sociales para la socialización de los problemas de  seguridad alimentaria, salud de la comunidad de la parroquia.</a:t>
            </a:r>
            <a:endParaRPr lang="es-EC" dirty="0"/>
          </a:p>
          <a:p>
            <a:pPr marL="285750" indent="-285750">
              <a:buFont typeface="Arial" pitchFamily="34" charset="0"/>
              <a:buChar char="•"/>
            </a:pPr>
            <a:r>
              <a:rPr lang="es-MX" dirty="0"/>
              <a:t>Coordinación de difusión  y apoyo al Subcentro de Salud para realizar campaña de Papa Nicolau y prevención del cáncer uterino</a:t>
            </a:r>
            <a:endParaRPr lang="es-EC" dirty="0" smtClean="0"/>
          </a:p>
        </p:txBody>
      </p:sp>
      <p:pic>
        <p:nvPicPr>
          <p:cNvPr id="19458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253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57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/>
          <p:nvPr/>
        </p:nvPicPr>
        <p:blipFill rotWithShape="1">
          <a:blip r:embed="rId2"/>
          <a:srcRect l="26596" t="18179" r="30550" b="25531"/>
          <a:stretch/>
        </p:blipFill>
        <p:spPr bwMode="auto">
          <a:xfrm>
            <a:off x="107504" y="116632"/>
            <a:ext cx="4392488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3"/>
          <a:srcRect l="35055" t="19155" r="39230" b="40775"/>
          <a:stretch/>
        </p:blipFill>
        <p:spPr bwMode="auto">
          <a:xfrm>
            <a:off x="4585854" y="116632"/>
            <a:ext cx="4378633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4"/>
          <a:srcRect l="25277" t="17005" r="28900" b="20254"/>
          <a:stretch/>
        </p:blipFill>
        <p:spPr bwMode="auto">
          <a:xfrm>
            <a:off x="107504" y="3573016"/>
            <a:ext cx="4392488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5"/>
          <a:srcRect l="35055" t="18569" r="39118" b="30216"/>
          <a:stretch/>
        </p:blipFill>
        <p:spPr bwMode="auto">
          <a:xfrm>
            <a:off x="4585853" y="3548035"/>
            <a:ext cx="4378633" cy="31933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38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45985" y="3356992"/>
            <a:ext cx="4327018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sz="3200" dirty="0" smtClean="0">
                <a:latin typeface="Cambria" pitchFamily="18" charset="0"/>
              </a:rPr>
              <a:t>PERSONAL OPERATIVO</a:t>
            </a:r>
          </a:p>
          <a:p>
            <a:r>
              <a:rPr lang="es-EC" sz="3200" dirty="0" smtClean="0">
                <a:latin typeface="Cambria" pitchFamily="18" charset="0"/>
              </a:rPr>
              <a:t>DEL GAD PARROQUIAL </a:t>
            </a:r>
          </a:p>
          <a:p>
            <a:r>
              <a:rPr lang="es-EC" sz="3200" dirty="0" smtClean="0">
                <a:latin typeface="Cambria" pitchFamily="18" charset="0"/>
              </a:rPr>
              <a:t>DE UYUMBICHO</a:t>
            </a:r>
            <a:endParaRPr lang="es-EC" sz="3200" dirty="0">
              <a:latin typeface="Cambria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41411" y="1713002"/>
            <a:ext cx="354539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sz="2000" dirty="0" smtClean="0"/>
              <a:t>José Cuji</a:t>
            </a:r>
          </a:p>
          <a:p>
            <a:r>
              <a:rPr lang="es-EC" sz="2000" dirty="0" smtClean="0"/>
              <a:t>OPERADOR RETROEXCAVADORA</a:t>
            </a:r>
            <a:endParaRPr lang="es-EC" sz="2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5341411" y="2793122"/>
            <a:ext cx="272978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sz="2000" dirty="0" smtClean="0"/>
              <a:t>José Vega</a:t>
            </a:r>
          </a:p>
          <a:p>
            <a:r>
              <a:rPr lang="es-EC" sz="2000" dirty="0" smtClean="0"/>
              <a:t>CONDUCTOR VOLQUETA</a:t>
            </a:r>
            <a:endParaRPr lang="es-EC" sz="20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341411" y="3873242"/>
            <a:ext cx="209018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sz="2000" dirty="0" smtClean="0"/>
              <a:t>José Puma</a:t>
            </a:r>
          </a:p>
          <a:p>
            <a:r>
              <a:rPr lang="es-EC" sz="2000" dirty="0" smtClean="0"/>
              <a:t>TRABAJOS VARIOS</a:t>
            </a:r>
            <a:endParaRPr lang="es-EC" sz="2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341411" y="4941168"/>
            <a:ext cx="209018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sz="2000" dirty="0" smtClean="0"/>
              <a:t>Segundo Quishpe</a:t>
            </a:r>
          </a:p>
          <a:p>
            <a:r>
              <a:rPr lang="es-EC" sz="2000" dirty="0" smtClean="0"/>
              <a:t>TRABAJOS VARIOS</a:t>
            </a:r>
            <a:endParaRPr lang="es-EC" sz="2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5341411" y="6033482"/>
            <a:ext cx="209018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sz="2000" dirty="0" smtClean="0"/>
              <a:t>Alirio Rodríguez</a:t>
            </a:r>
          </a:p>
          <a:p>
            <a:r>
              <a:rPr lang="es-EC" sz="2000" dirty="0" smtClean="0"/>
              <a:t>TRABAJOS VARIOS</a:t>
            </a:r>
            <a:endParaRPr lang="es-EC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Abrir llave"/>
          <p:cNvSpPr/>
          <p:nvPr/>
        </p:nvSpPr>
        <p:spPr>
          <a:xfrm>
            <a:off x="4594183" y="1916832"/>
            <a:ext cx="747227" cy="4536504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218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5" y="103351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54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40224" t="25021" r="44396" b="26313"/>
          <a:stretch/>
        </p:blipFill>
        <p:spPr bwMode="auto">
          <a:xfrm>
            <a:off x="107504" y="116632"/>
            <a:ext cx="4608512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9671" t="18570" r="13626" b="20449"/>
          <a:stretch/>
        </p:blipFill>
        <p:spPr bwMode="auto">
          <a:xfrm>
            <a:off x="4788024" y="136300"/>
            <a:ext cx="4248472" cy="3364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25055" t="17787" r="29223" b="20439"/>
          <a:stretch/>
        </p:blipFill>
        <p:spPr bwMode="auto">
          <a:xfrm>
            <a:off x="128789" y="3645024"/>
            <a:ext cx="4587227" cy="309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5"/>
          <a:srcRect l="36157" t="17592" r="40110" b="24944"/>
          <a:stretch/>
        </p:blipFill>
        <p:spPr bwMode="auto">
          <a:xfrm>
            <a:off x="4788024" y="3627156"/>
            <a:ext cx="4248472" cy="3114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005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64688" y="1628800"/>
            <a:ext cx="293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OBJETIVO DEL PROYECTO: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09342" y="2924944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ACTIVIDADES EFECTUADAS: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89305" y="908720"/>
            <a:ext cx="72630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Proyectos en Medio Ambiente</a:t>
            </a:r>
            <a:endParaRPr lang="es-E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00207" y="1988840"/>
            <a:ext cx="8369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Proteger, restaurar y promover el uso sostenible de los ecosistemas </a:t>
            </a:r>
            <a:r>
              <a:rPr lang="es-EC" dirty="0" smtClean="0"/>
              <a:t> terrestres</a:t>
            </a:r>
            <a:r>
              <a:rPr lang="es-EC" dirty="0"/>
              <a:t>, el manejo sostenible de los bosques, combatir la desertificación, y detener y revertir la degradación de la tierra y detener la pérdida de </a:t>
            </a:r>
            <a:r>
              <a:rPr lang="es-EC" dirty="0" smtClean="0"/>
              <a:t>biodiversidad.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409342" y="3212976"/>
            <a:ext cx="83177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Limpieza periódica de quebradas y cauces naturales con personal del GAD Parroquial.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Se ha mantenido reuniones con el Departamento de Servicios Generales del GAD Mejía con el objeto de buscar estrategias y mejorar la recolección de deshechos en la parroquia.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Construcción de canastas para colocar la basura y se ha colocado en sitios estratégicos.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Actividades de reforestación.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Se presentó una acción de protección en contra de Inmobiliar por parte del </a:t>
            </a:r>
            <a:r>
              <a:rPr lang="es-EC" dirty="0" err="1" smtClean="0"/>
              <a:t>Gad</a:t>
            </a:r>
            <a:r>
              <a:rPr lang="es-EC" dirty="0" smtClean="0"/>
              <a:t> Parroquial con el afán de seguir precautelando el bosque Santa Catalina. También se realizaron varias actividades que coadyuvan a conseguir este objetivo.</a:t>
            </a:r>
            <a:endParaRPr lang="es-EC" dirty="0"/>
          </a:p>
        </p:txBody>
      </p:sp>
      <p:pic>
        <p:nvPicPr>
          <p:cNvPr id="20482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1" y="165770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Santy\Redmi Note 8 Pro\Fotos 5-4-2023\IMG_20220728_092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4464496" cy="340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Santy\Redmi Note 8 Pro\Fotos 5-4-2023\IMG_20221024_145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327876" cy="34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Santy\Redmi Note 8 Pro\Fotos 5-4-2023\IMG_20220518_1748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60445"/>
            <a:ext cx="4464496" cy="313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5"/>
          <a:srcRect l="25729" t="20751" r="27083" b="19775"/>
          <a:stretch/>
        </p:blipFill>
        <p:spPr bwMode="auto">
          <a:xfrm rot="10800000">
            <a:off x="4644008" y="3560444"/>
            <a:ext cx="4327876" cy="3135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22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 rotWithShape="1">
          <a:blip r:embed="rId2"/>
          <a:srcRect l="21667" t="20937" r="25833" b="25333"/>
          <a:stretch/>
        </p:blipFill>
        <p:spPr bwMode="auto">
          <a:xfrm>
            <a:off x="179512" y="3573016"/>
            <a:ext cx="4392488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3"/>
          <a:srcRect l="40729" t="37981" r="44479" b="44047"/>
          <a:stretch/>
        </p:blipFill>
        <p:spPr bwMode="auto">
          <a:xfrm>
            <a:off x="179512" y="188640"/>
            <a:ext cx="4464496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4"/>
          <a:srcRect l="35834" t="17601" r="40000" b="24592"/>
          <a:stretch/>
        </p:blipFill>
        <p:spPr bwMode="auto">
          <a:xfrm>
            <a:off x="4657862" y="188640"/>
            <a:ext cx="4090602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5"/>
          <a:srcRect l="20521" t="21121" r="26771" b="21257"/>
          <a:stretch/>
        </p:blipFill>
        <p:spPr bwMode="auto">
          <a:xfrm>
            <a:off x="4729028" y="3573016"/>
            <a:ext cx="4019436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655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Santy\Redmi Note 8 Pro\Fotos 5-4-2023\IMG_20230208_115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053" y="3356992"/>
            <a:ext cx="4402689" cy="33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Santy\Redmi Note 8 Pro\Fotos 5-4-2023\IMG_20230214_132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668" y="114300"/>
            <a:ext cx="4410075" cy="313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Santy\Redmi Note 8 Pro\Fotos 5-4-2023\IMG_20220818_0931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64337"/>
            <a:ext cx="4101553" cy="545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43045" y="2103239"/>
            <a:ext cx="71023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s-EC" sz="2400" dirty="0" smtClean="0">
                <a:latin typeface="Cambria" pitchFamily="18" charset="0"/>
              </a:rPr>
              <a:t>Responsable de la Comisión: ARQ. CÉSAR TOAPANTA</a:t>
            </a:r>
            <a:endParaRPr lang="es-EC" sz="2400" dirty="0">
              <a:latin typeface="Cambr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08100" y="893618"/>
            <a:ext cx="70273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COMISIÓN DE OBRAS PÚBLICAS </a:t>
            </a:r>
          </a:p>
          <a:p>
            <a:pPr algn="ctr"/>
            <a:r>
              <a:rPr lang="es-ES" sz="40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Y VIALIDAD</a:t>
            </a:r>
            <a:endParaRPr lang="es-ES" sz="40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3528" y="3312075"/>
            <a:ext cx="293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OBJETIVO DEL PROYECTO: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05895" y="4068742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ACTIVIDADES EFECTUADAS: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87401" y="2542633"/>
            <a:ext cx="53579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Proyectos en Vialidad</a:t>
            </a:r>
            <a:endParaRPr lang="es-E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7257" y="3681898"/>
            <a:ext cx="836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Mejorar y/o mantener en buenas condiciones la vialidad en la parroquia.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369591" y="4468852"/>
            <a:ext cx="83359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En coordinación con el Gobierno Municipal, se adoquinó el pasaje s/n del barrio San José de </a:t>
            </a:r>
            <a:r>
              <a:rPr lang="es-EC" dirty="0" err="1"/>
              <a:t>Casiganda</a:t>
            </a:r>
            <a:r>
              <a:rPr lang="es-EC" dirty="0"/>
              <a:t> parte alta.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En coordinación con los moradores de la parte alta del barrio San Sebastián se procedió con el mejoramiento vial mixto (empedrado – adoquinado) de la calle s/n.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Bacheo en varias vías de la parroquia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Mantenimiento vial con material pétreo en distintas calles de la parroquia.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/>
              <a:t>Seguimiento e inspección en obras ejecutadas por el Municipio de </a:t>
            </a:r>
            <a:r>
              <a:rPr lang="es-EC" dirty="0" smtClean="0"/>
              <a:t>Mejía.</a:t>
            </a:r>
            <a:endParaRPr lang="es-EC" dirty="0"/>
          </a:p>
        </p:txBody>
      </p:sp>
      <p:pic>
        <p:nvPicPr>
          <p:cNvPr id="21506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2" y="150668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Santy\Redmi Note 8 Pro\Fotos 5-4-2023\IMG_20220916_0915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0" y="114300"/>
            <a:ext cx="44100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D:\Santy\Redmi Note 8 Pro\Fotos 5-4-2023\IMG_20220916_0915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0" y="3488482"/>
            <a:ext cx="44100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D:\Santy\Redmi Note 8 Pro\Fotos 5-4-2023\IMG_20230217_1729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14300"/>
            <a:ext cx="4385687" cy="668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5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D:\Santy\Redmi Note 8 Pro\Fotos 5-4-2023\IMG_20220603_0917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4100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D:\Santy\Redmi Note 8 Pro\Fotos 5-4-2023\IMG_20220531_082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21" y="134857"/>
            <a:ext cx="44100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D:\Santy\Redmi Note 8 Pro\Fotos 5-4-2023\IMG_20220623_080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475988"/>
            <a:ext cx="44100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D:\Santy\Redmi Note 8 Pro\Fotos 5-4-2023\IMG_20220804_1112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21" y="3485829"/>
            <a:ext cx="44100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4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85049" y="2013520"/>
            <a:ext cx="293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OBJETIVO DEL PROYECTO: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72710" y="3193515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ACTIVIDADES EFECTUADAS: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85049" y="1282813"/>
            <a:ext cx="65749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Proyectos en Alcantarillado</a:t>
            </a:r>
            <a:endParaRPr lang="es-E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14975" y="2424073"/>
            <a:ext cx="8369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</a:t>
            </a:r>
            <a:r>
              <a:rPr lang="es-EC" dirty="0" smtClean="0"/>
              <a:t>vacuar </a:t>
            </a:r>
            <a:r>
              <a:rPr lang="es-EC" dirty="0"/>
              <a:t>el </a:t>
            </a:r>
            <a:r>
              <a:rPr lang="es-EC" dirty="0" smtClean="0"/>
              <a:t>agua, </a:t>
            </a:r>
            <a:r>
              <a:rPr lang="es-EC" dirty="0"/>
              <a:t>ya sea la procedente de los episodios de lluvia, o el agua residual generada por la actividad </a:t>
            </a:r>
            <a:r>
              <a:rPr lang="es-EC" dirty="0" smtClean="0"/>
              <a:t>humana</a:t>
            </a:r>
            <a:r>
              <a:rPr lang="es-EC" dirty="0"/>
              <a:t> </a:t>
            </a:r>
            <a:r>
              <a:rPr lang="es-EC" dirty="0" smtClean="0"/>
              <a:t>en la parroquia.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463613" y="3645024"/>
            <a:ext cx="8335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Se procedió a alcantarillar el pasaje s/n del barrio Bellavista en un tramo de 90 </a:t>
            </a:r>
            <a:r>
              <a:rPr lang="es-EC" dirty="0" err="1" smtClean="0"/>
              <a:t>mts</a:t>
            </a:r>
            <a:r>
              <a:rPr lang="es-EC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Mantenimiento periódico de sumideros en la parroquia.</a:t>
            </a:r>
          </a:p>
        </p:txBody>
      </p:sp>
      <p:pic>
        <p:nvPicPr>
          <p:cNvPr id="22530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450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7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Santy\Redmi Note 8 Pro\Fotos 5-4-2023\IMG_20221208_1137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" y="188640"/>
            <a:ext cx="464674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D:\Santy\Redmi Note 8 Pro\Fotos 5-4-2023\IMG_20221208_092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122044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GAD UYUMBICHO\Rendición de cuentas\Rendición de cuentas 2021\IMG_20200617_1400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12213"/>
            <a:ext cx="4176464" cy="312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55776" y="1124744"/>
            <a:ext cx="3164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Base Legal</a:t>
            </a:r>
            <a:endParaRPr lang="es-ES" sz="54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ortar rectángulo de esquina sencilla"/>
          <p:cNvSpPr/>
          <p:nvPr/>
        </p:nvSpPr>
        <p:spPr>
          <a:xfrm>
            <a:off x="640160" y="2348880"/>
            <a:ext cx="7884876" cy="3744416"/>
          </a:xfrm>
          <a:prstGeom prst="snip1Rect">
            <a:avLst>
              <a:gd name="adj" fmla="val 277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74320" lvl="0" indent="-274320" algn="just"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s-ES" sz="2000" b="1" dirty="0" smtClean="0">
                <a:solidFill>
                  <a:schemeClr val="tx1"/>
                </a:solidFill>
                <a:latin typeface="Cambria" pitchFamily="18" charset="0"/>
              </a:rPr>
              <a:t>Art. 204 de la Constitución .-El pueblo es el mandante y primer fiscalizador del poder público, en ejercicio de su derecho a la participación.</a:t>
            </a:r>
          </a:p>
          <a:p>
            <a:pPr lvl="0" algn="just">
              <a:buClr>
                <a:srgbClr val="0BD0D9"/>
              </a:buClr>
              <a:buSzPct val="95000"/>
            </a:pPr>
            <a:endParaRPr lang="es-ES" sz="20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marL="274320" lvl="0" indent="-274320" algn="just"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s-ES" sz="2000" b="1" dirty="0" smtClean="0">
                <a:solidFill>
                  <a:schemeClr val="tx1"/>
                </a:solidFill>
                <a:latin typeface="Cambria" pitchFamily="18" charset="0"/>
              </a:rPr>
              <a:t>El Art. 98 de la Ley Orgánica de Participación Ciudadana y Control Social, establece que “los actos de la administración pública están sujetos a los principios de transparencia y publicidad”. La participación ciudadana en la gestión pública garantiza la rendición de cuentas, es decir que los servidores públicos informen, expliquen, generen y entreguen información clara, veraz</a:t>
            </a:r>
            <a:endParaRPr lang="es-EC" sz="2000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ctr"/>
            <a:endParaRPr lang="es-EC" sz="20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10242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377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3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85049" y="2013520"/>
            <a:ext cx="293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OBJETIVO DEL PROYECTO: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72710" y="2841938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ACTIVIDADES EFECTUADAS: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92744" y="1282813"/>
            <a:ext cx="79516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Trabajos varios de Obras Públicas</a:t>
            </a:r>
            <a:endParaRPr lang="es-E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14975" y="2424073"/>
            <a:ext cx="836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Mantener y o mejorar la infraestructura pública.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476158" y="3243327"/>
            <a:ext cx="8335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Mantenimiento periódico de espacios verdes.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Mantenimiento general de las vías con maquinaria, volqueta y personal del GAD Parroquial.</a:t>
            </a:r>
          </a:p>
        </p:txBody>
      </p:sp>
      <p:pic>
        <p:nvPicPr>
          <p:cNvPr id="23554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" y="78377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GAD UYUMBICHO\FOTOS GAD 2019-2023\Trabajo en puente de Pilopata con Retro\IMG_20191211_122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28392"/>
            <a:ext cx="4410075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D:\Santy\Redmi Note 8 Pro\Fotos 5-4-2023\IMG_20220825_140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317"/>
            <a:ext cx="44100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D:\Santy\Redmi Note 8 Pro\Fotos 5-4-2023\IMG_20220916_125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21" y="115190"/>
            <a:ext cx="44100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D:\Santy\Redmi Note 8 Pro\Fotos 5-4-2023\IMG_20220916_1315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21" y="3498676"/>
            <a:ext cx="44100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94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GAD UYUMBICHO\FOTOS GAD 2019-2023\IMG_20200709_141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866"/>
            <a:ext cx="4229515" cy="33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DELL\Downloads\WhatsApp Image 2023-04-24 at 15.35.2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18" y="49648"/>
            <a:ext cx="4391025" cy="332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DELL\Downloads\WhatsApp Image 2023-04-24 at 15.36.5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8" y="3429000"/>
            <a:ext cx="422496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Users\DELL\Downloads\WhatsApp Image 2023-04-24 at 13.54.2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42475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5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43045" y="1556792"/>
            <a:ext cx="75370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s-EC" sz="2400" dirty="0">
                <a:latin typeface="Cambria" pitchFamily="18" charset="0"/>
              </a:rPr>
              <a:t>Responsable de la </a:t>
            </a:r>
            <a:r>
              <a:rPr lang="es-EC" sz="2400" dirty="0" smtClean="0">
                <a:latin typeface="Cambria" pitchFamily="18" charset="0"/>
              </a:rPr>
              <a:t>Comisión: SR. FREDY VILLAVICENCIO</a:t>
            </a:r>
            <a:endParaRPr lang="es-EC" sz="2400" dirty="0">
              <a:latin typeface="Cambr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39544" y="893618"/>
            <a:ext cx="65644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COMISIÓN DE PLANIFICACIÓN</a:t>
            </a:r>
            <a:endParaRPr lang="es-ES" sz="40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5895" y="2060848"/>
            <a:ext cx="3156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OBJETIVO DE LA COMISIÓN: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05895" y="3284984"/>
            <a:ext cx="311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accent1"/>
                </a:solidFill>
              </a:rPr>
              <a:t>ACTIVIDADES EFECTUADAS: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05895" y="3645024"/>
            <a:ext cx="8335966" cy="2888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dirty="0"/>
              <a:t>En coordinación </a:t>
            </a:r>
            <a:r>
              <a:rPr lang="es-ES" dirty="0" smtClean="0"/>
              <a:t>con los </a:t>
            </a:r>
            <a:r>
              <a:rPr lang="es-ES" dirty="0"/>
              <a:t>demás miembros del gobierno parroquial se analiza , discute y aprueban los presupuestos </a:t>
            </a:r>
            <a:r>
              <a:rPr lang="es-ES" dirty="0" smtClean="0"/>
              <a:t>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dirty="0" smtClean="0"/>
              <a:t>Verificación de las cuentas presupuestarias y su ejecución.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dirty="0" smtClean="0"/>
              <a:t>Seguimiento y evaluación del cumplimiento de metas en el programa SIGAD, de la Secretaría de Planificación.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dirty="0" smtClean="0"/>
              <a:t>Control de uso de la retroexcavadora.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dirty="0" smtClean="0"/>
              <a:t>Control, cuidado y conservación de la casa del pueblo.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sz="1600" dirty="0" smtClean="0">
                <a:ea typeface="Calibri"/>
                <a:cs typeface="Times New Roman"/>
              </a:rPr>
              <a:t>Control cuidado y conservación de la Piscina Laura Carbo de Ayora.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s-ES" sz="1600" dirty="0" smtClean="0">
                <a:ea typeface="Calibri"/>
                <a:cs typeface="Times New Roman"/>
              </a:rPr>
              <a:t>Reemplazo al señor Presidente en ausencia por comisiones y o vacaciones.</a:t>
            </a:r>
            <a:endParaRPr lang="es-EC" sz="1600" dirty="0">
              <a:ea typeface="Calibri"/>
              <a:cs typeface="Times New Roman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6963" y="2420888"/>
            <a:ext cx="8321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Desarrollar integralmente la Planificación </a:t>
            </a:r>
            <a:r>
              <a:rPr lang="es-EC" dirty="0" smtClean="0"/>
              <a:t>institucional</a:t>
            </a:r>
            <a:r>
              <a:rPr lang="es-EC" dirty="0"/>
              <a:t> </a:t>
            </a:r>
            <a:r>
              <a:rPr lang="es-EC" dirty="0" smtClean="0"/>
              <a:t>formulando el plan estratégico de desarrollo y los lineamientos necesarios para la construcción del POA y del Plan de Ordenamiento Territorial.</a:t>
            </a:r>
            <a:endParaRPr lang="es-EC" dirty="0"/>
          </a:p>
        </p:txBody>
      </p:sp>
      <p:pic>
        <p:nvPicPr>
          <p:cNvPr id="24578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668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01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UNTA\Downloads\WhatsApp Image 2022-04-21 at 3.26.46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04456" cy="31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GAD UYUMBICHO\Rendición de cuentas\Rendición de cuentas 2021\Ayudas\WhatsApp Image 2022-04-29 at 11.53.49 AM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454" y="3341599"/>
            <a:ext cx="4732460" cy="354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2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115616" y="1700808"/>
            <a:ext cx="6768752" cy="415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GRACIAS </a:t>
            </a:r>
          </a:p>
          <a:p>
            <a:pPr algn="ctr"/>
            <a:r>
              <a:rPr lang="es-ES" sz="8800" b="1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SU GENTIL</a:t>
            </a:r>
          </a:p>
          <a:p>
            <a:pPr algn="ctr"/>
            <a:r>
              <a:rPr lang="es-ES" sz="88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ATENCIÓN</a:t>
            </a:r>
            <a:endParaRPr lang="es-ES" sz="88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8674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1450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3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28643" y="1314610"/>
            <a:ext cx="6783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Información Financiera</a:t>
            </a:r>
            <a:endParaRPr lang="es-ES" sz="54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2708920"/>
            <a:ext cx="590709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GAD UYUMBICHO\Rendición de cuentas\flec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6" y="100438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88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28643" y="1314610"/>
            <a:ext cx="6783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Información Financiera</a:t>
            </a:r>
            <a:endParaRPr lang="es-ES" sz="54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3" y="2852936"/>
            <a:ext cx="7887531" cy="25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GAD UYUMBICHO\Rendición de cuentas\flec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3" y="188640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5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77563" y="836712"/>
            <a:ext cx="6783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Información Financiera</a:t>
            </a:r>
            <a:endParaRPr lang="es-ES" sz="54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4608512" cy="504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GAD UYUMBICHO\Rendición de cuentas\flec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3" y="188640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2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28643" y="1314610"/>
            <a:ext cx="6783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Información Financiera</a:t>
            </a:r>
            <a:endParaRPr lang="es-ES" sz="54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45" y="3501008"/>
            <a:ext cx="7538443" cy="148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D:\GAD UYUMBICHO\Rendición de cuentas\flec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3" y="92232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8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827584" y="908720"/>
            <a:ext cx="6783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Información Financiera</a:t>
            </a:r>
            <a:endParaRPr lang="es-ES" sz="5400" b="1" cap="none" spc="0" dirty="0">
              <a:ln w="31550" cmpd="sng">
                <a:solidFill>
                  <a:srgbClr val="00B050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858652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GAD UYUMBICHO\Rendición de cuentas\flech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697"/>
            <a:ext cx="7602537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47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19581</TotalTime>
  <Words>1458</Words>
  <Application>Microsoft Office PowerPoint</Application>
  <PresentationFormat>Presentación en pantalla (4:3)</PresentationFormat>
  <Paragraphs>152</Paragraphs>
  <Slides>45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306</cp:revision>
  <cp:lastPrinted>2021-06-30T21:05:10Z</cp:lastPrinted>
  <dcterms:created xsi:type="dcterms:W3CDTF">2020-10-08T14:41:07Z</dcterms:created>
  <dcterms:modified xsi:type="dcterms:W3CDTF">2023-05-09T20:05:39Z</dcterms:modified>
</cp:coreProperties>
</file>