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0" r:id="rId2"/>
    <p:sldId id="298" r:id="rId3"/>
    <p:sldId id="306" r:id="rId4"/>
    <p:sldId id="266" r:id="rId5"/>
    <p:sldId id="303" r:id="rId6"/>
    <p:sldId id="305" r:id="rId7"/>
    <p:sldId id="304" r:id="rId8"/>
    <p:sldId id="270" r:id="rId9"/>
    <p:sldId id="292" r:id="rId10"/>
    <p:sldId id="299" r:id="rId11"/>
    <p:sldId id="300" r:id="rId12"/>
    <p:sldId id="302" r:id="rId13"/>
    <p:sldId id="28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6"/>
    <a:srgbClr val="0085AE"/>
    <a:srgbClr val="3AA7BB"/>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0" autoAdjust="0"/>
    <p:restoredTop sz="95688" autoAdjust="0"/>
  </p:normalViewPr>
  <p:slideViewPr>
    <p:cSldViewPr snapToGrid="0" showGuides="1">
      <p:cViewPr>
        <p:scale>
          <a:sx n="65" d="100"/>
          <a:sy n="65" d="100"/>
        </p:scale>
        <p:origin x="-708" y="-21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73DDA-EF99-4D0F-AD1E-35929B033D15}" type="datetimeFigureOut">
              <a:rPr lang="zh-CN" altLang="en-US" smtClean="0"/>
              <a:t>2022/6/28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03264-7A87-4363-AFA4-CCAB038A6429}" type="slidenum">
              <a:rPr lang="zh-CN" altLang="en-US" smtClean="0"/>
              <a:t>‹Nº›</a:t>
            </a:fld>
            <a:endParaRPr lang="zh-CN" altLang="en-US"/>
          </a:p>
        </p:txBody>
      </p:sp>
    </p:spTree>
    <p:extLst>
      <p:ext uri="{BB962C8B-B14F-4D97-AF65-F5344CB8AC3E}">
        <p14:creationId xmlns:p14="http://schemas.microsoft.com/office/powerpoint/2010/main" val="332152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a:t>
            </a:fld>
            <a:endParaRPr lang="zh-CN" altLang="en-US"/>
          </a:p>
        </p:txBody>
      </p:sp>
    </p:spTree>
    <p:extLst>
      <p:ext uri="{BB962C8B-B14F-4D97-AF65-F5344CB8AC3E}">
        <p14:creationId xmlns:p14="http://schemas.microsoft.com/office/powerpoint/2010/main" val="419275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12</a:t>
            </a:fld>
            <a:endParaRPr lang="zh-CN" altLang="en-US"/>
          </a:p>
        </p:txBody>
      </p:sp>
    </p:spTree>
    <p:extLst>
      <p:ext uri="{BB962C8B-B14F-4D97-AF65-F5344CB8AC3E}">
        <p14:creationId xmlns:p14="http://schemas.microsoft.com/office/powerpoint/2010/main" val="47877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13</a:t>
            </a:fld>
            <a:endParaRPr lang="zh-CN" altLang="en-US"/>
          </a:p>
        </p:txBody>
      </p:sp>
    </p:spTree>
    <p:extLst>
      <p:ext uri="{BB962C8B-B14F-4D97-AF65-F5344CB8AC3E}">
        <p14:creationId xmlns:p14="http://schemas.microsoft.com/office/powerpoint/2010/main" val="328348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2</a:t>
            </a:fld>
            <a:endParaRPr lang="zh-CN" altLang="en-US"/>
          </a:p>
        </p:txBody>
      </p:sp>
    </p:spTree>
    <p:extLst>
      <p:ext uri="{BB962C8B-B14F-4D97-AF65-F5344CB8AC3E}">
        <p14:creationId xmlns:p14="http://schemas.microsoft.com/office/powerpoint/2010/main" val="399091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4</a:t>
            </a:fld>
            <a:endParaRPr lang="zh-CN" altLang="en-US"/>
          </a:p>
        </p:txBody>
      </p:sp>
    </p:spTree>
    <p:extLst>
      <p:ext uri="{BB962C8B-B14F-4D97-AF65-F5344CB8AC3E}">
        <p14:creationId xmlns:p14="http://schemas.microsoft.com/office/powerpoint/2010/main" val="153268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5</a:t>
            </a:fld>
            <a:endParaRPr lang="zh-CN" altLang="en-US"/>
          </a:p>
        </p:txBody>
      </p:sp>
    </p:spTree>
    <p:extLst>
      <p:ext uri="{BB962C8B-B14F-4D97-AF65-F5344CB8AC3E}">
        <p14:creationId xmlns:p14="http://schemas.microsoft.com/office/powerpoint/2010/main" val="379609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6</a:t>
            </a:fld>
            <a:endParaRPr lang="zh-CN" altLang="en-US"/>
          </a:p>
        </p:txBody>
      </p:sp>
    </p:spTree>
    <p:extLst>
      <p:ext uri="{BB962C8B-B14F-4D97-AF65-F5344CB8AC3E}">
        <p14:creationId xmlns:p14="http://schemas.microsoft.com/office/powerpoint/2010/main" val="193173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8</a:t>
            </a:fld>
            <a:endParaRPr lang="zh-CN" altLang="en-US"/>
          </a:p>
        </p:txBody>
      </p:sp>
    </p:spTree>
    <p:extLst>
      <p:ext uri="{BB962C8B-B14F-4D97-AF65-F5344CB8AC3E}">
        <p14:creationId xmlns:p14="http://schemas.microsoft.com/office/powerpoint/2010/main" val="149296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9</a:t>
            </a:fld>
            <a:endParaRPr lang="zh-CN" altLang="en-US"/>
          </a:p>
        </p:txBody>
      </p:sp>
    </p:spTree>
    <p:extLst>
      <p:ext uri="{BB962C8B-B14F-4D97-AF65-F5344CB8AC3E}">
        <p14:creationId xmlns:p14="http://schemas.microsoft.com/office/powerpoint/2010/main" val="382708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69981-A6EB-4ED8-871A-D4919E73289E}" type="slidenum">
              <a:rPr lang="zh-CN" altLang="en-US" smtClean="0"/>
              <a:t>10</a:t>
            </a:fld>
            <a:endParaRPr lang="zh-CN" altLang="en-US"/>
          </a:p>
        </p:txBody>
      </p:sp>
    </p:spTree>
    <p:extLst>
      <p:ext uri="{BB962C8B-B14F-4D97-AF65-F5344CB8AC3E}">
        <p14:creationId xmlns:p14="http://schemas.microsoft.com/office/powerpoint/2010/main" val="66013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69981-A6EB-4ED8-871A-D4919E73289E}" type="slidenum">
              <a:rPr lang="zh-CN" altLang="en-US" smtClean="0"/>
              <a:t>11</a:t>
            </a:fld>
            <a:endParaRPr lang="zh-CN" altLang="en-US"/>
          </a:p>
        </p:txBody>
      </p:sp>
    </p:spTree>
    <p:extLst>
      <p:ext uri="{BB962C8B-B14F-4D97-AF65-F5344CB8AC3E}">
        <p14:creationId xmlns:p14="http://schemas.microsoft.com/office/powerpoint/2010/main" val="149329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20601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FED0EA90-7795-4749-888D-60C300EE35EB}"/>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a:extLst>
              <a:ext uri="{FF2B5EF4-FFF2-40B4-BE49-F238E27FC236}">
                <a16:creationId xmlns:a16="http://schemas.microsoft.com/office/drawing/2014/main" xmlns="" id="{65697559-FEAD-4314-A72D-43B33F3BC8E6}"/>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a:extLst>
              <a:ext uri="{FF2B5EF4-FFF2-40B4-BE49-F238E27FC236}">
                <a16:creationId xmlns:a16="http://schemas.microsoft.com/office/drawing/2014/main" xmlns="" id="{032B7C4B-9DE7-42E6-9E55-A2C717C78A9E}"/>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a:extLst>
              <a:ext uri="{FF2B5EF4-FFF2-40B4-BE49-F238E27FC236}">
                <a16:creationId xmlns:a16="http://schemas.microsoft.com/office/drawing/2014/main" xmlns="" id="{42A96E9B-CD21-4656-9030-A7F4AE07A2C1}"/>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6" name="TextBox 57">
            <a:extLst>
              <a:ext uri="{FF2B5EF4-FFF2-40B4-BE49-F238E27FC236}">
                <a16:creationId xmlns:a16="http://schemas.microsoft.com/office/drawing/2014/main" xmlns="" id="{57049035-9568-4049-AD08-86954D460E03}"/>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7" name="TextBox 58">
            <a:extLst>
              <a:ext uri="{FF2B5EF4-FFF2-40B4-BE49-F238E27FC236}">
                <a16:creationId xmlns:a16="http://schemas.microsoft.com/office/drawing/2014/main" xmlns="" id="{CFCB8C34-4DE8-4D50-BF41-744A8E3DEE47}"/>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 name="TextBox 60">
            <a:extLst>
              <a:ext uri="{FF2B5EF4-FFF2-40B4-BE49-F238E27FC236}">
                <a16:creationId xmlns:a16="http://schemas.microsoft.com/office/drawing/2014/main" xmlns="" id="{90C65F52-4D9D-48E3-AB24-E6E9CA323DEE}"/>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4203778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20702" y="1378857"/>
            <a:ext cx="2561770" cy="2561770"/>
          </a:xfrm>
          <a:custGeom>
            <a:avLst/>
            <a:gdLst>
              <a:gd name="connsiteX0" fmla="*/ 1280885 w 2561770"/>
              <a:gd name="connsiteY0" fmla="*/ 0 h 2561770"/>
              <a:gd name="connsiteX1" fmla="*/ 2561770 w 2561770"/>
              <a:gd name="connsiteY1" fmla="*/ 1280885 h 2561770"/>
              <a:gd name="connsiteX2" fmla="*/ 1280885 w 2561770"/>
              <a:gd name="connsiteY2" fmla="*/ 2561770 h 2561770"/>
              <a:gd name="connsiteX3" fmla="*/ 0 w 2561770"/>
              <a:gd name="connsiteY3" fmla="*/ 1280885 h 2561770"/>
              <a:gd name="connsiteX4" fmla="*/ 1280885 w 2561770"/>
              <a:gd name="connsiteY4" fmla="*/ 0 h 25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70" h="2561770">
                <a:moveTo>
                  <a:pt x="1280885" y="0"/>
                </a:moveTo>
                <a:cubicBezTo>
                  <a:pt x="1988298" y="0"/>
                  <a:pt x="2561770" y="573472"/>
                  <a:pt x="2561770" y="1280885"/>
                </a:cubicBezTo>
                <a:cubicBezTo>
                  <a:pt x="2561770" y="1988298"/>
                  <a:pt x="1988298" y="2561770"/>
                  <a:pt x="1280885" y="2561770"/>
                </a:cubicBezTo>
                <a:cubicBezTo>
                  <a:pt x="573472" y="2561770"/>
                  <a:pt x="0" y="1988298"/>
                  <a:pt x="0" y="1280885"/>
                </a:cubicBezTo>
                <a:cubicBezTo>
                  <a:pt x="0" y="573472"/>
                  <a:pt x="573472" y="0"/>
                  <a:pt x="1280885"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18786318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4564564" cy="6858000"/>
          </a:xfrm>
          <a:custGeom>
            <a:avLst/>
            <a:gdLst>
              <a:gd name="connsiteX0" fmla="*/ 0 w 4564564"/>
              <a:gd name="connsiteY0" fmla="*/ 0 h 6858000"/>
              <a:gd name="connsiteX1" fmla="*/ 2066831 w 4564564"/>
              <a:gd name="connsiteY1" fmla="*/ 0 h 6858000"/>
              <a:gd name="connsiteX2" fmla="*/ 4564564 w 4564564"/>
              <a:gd name="connsiteY2" fmla="*/ 3428999 h 6858000"/>
              <a:gd name="connsiteX3" fmla="*/ 4564563 w 4564564"/>
              <a:gd name="connsiteY3" fmla="*/ 3429000 h 6858000"/>
              <a:gd name="connsiteX4" fmla="*/ 4564564 w 4564564"/>
              <a:gd name="connsiteY4" fmla="*/ 3429001 h 6858000"/>
              <a:gd name="connsiteX5" fmla="*/ 2066831 w 4564564"/>
              <a:gd name="connsiteY5" fmla="*/ 6858000 h 6858000"/>
              <a:gd name="connsiteX6" fmla="*/ 0 w 45645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4564" h="6858000">
                <a:moveTo>
                  <a:pt x="0" y="0"/>
                </a:moveTo>
                <a:lnTo>
                  <a:pt x="2066831" y="0"/>
                </a:lnTo>
                <a:lnTo>
                  <a:pt x="4564564" y="3428999"/>
                </a:lnTo>
                <a:lnTo>
                  <a:pt x="4564563" y="3429000"/>
                </a:lnTo>
                <a:lnTo>
                  <a:pt x="4564564" y="3429001"/>
                </a:lnTo>
                <a:lnTo>
                  <a:pt x="2066831"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380690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45396" y="1552093"/>
            <a:ext cx="3318388" cy="3318388"/>
          </a:xfrm>
          <a:custGeom>
            <a:avLst/>
            <a:gdLst>
              <a:gd name="connsiteX0" fmla="*/ 1659194 w 3318388"/>
              <a:gd name="connsiteY0" fmla="*/ 0 h 3318388"/>
              <a:gd name="connsiteX1" fmla="*/ 3318388 w 3318388"/>
              <a:gd name="connsiteY1" fmla="*/ 1659194 h 3318388"/>
              <a:gd name="connsiteX2" fmla="*/ 1659194 w 3318388"/>
              <a:gd name="connsiteY2" fmla="*/ 3318388 h 3318388"/>
              <a:gd name="connsiteX3" fmla="*/ 0 w 3318388"/>
              <a:gd name="connsiteY3" fmla="*/ 1659194 h 3318388"/>
              <a:gd name="connsiteX4" fmla="*/ 1659194 w 3318388"/>
              <a:gd name="connsiteY4" fmla="*/ 0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88" h="3318388">
                <a:moveTo>
                  <a:pt x="1659194" y="0"/>
                </a:moveTo>
                <a:cubicBezTo>
                  <a:pt x="2575542" y="0"/>
                  <a:pt x="3318388" y="742846"/>
                  <a:pt x="3318388" y="1659194"/>
                </a:cubicBezTo>
                <a:cubicBezTo>
                  <a:pt x="3318388" y="2575542"/>
                  <a:pt x="2575542" y="3318388"/>
                  <a:pt x="1659194" y="3318388"/>
                </a:cubicBezTo>
                <a:cubicBezTo>
                  <a:pt x="742846" y="3318388"/>
                  <a:pt x="0" y="2575542"/>
                  <a:pt x="0" y="1659194"/>
                </a:cubicBezTo>
                <a:cubicBezTo>
                  <a:pt x="0" y="742846"/>
                  <a:pt x="742846" y="0"/>
                  <a:pt x="1659194"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48773704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78103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21193" y="2698240"/>
            <a:ext cx="2107448" cy="2108210"/>
          </a:xfrm>
          <a:custGeom>
            <a:avLst/>
            <a:gdLst>
              <a:gd name="connsiteX0" fmla="*/ 1053724 w 2107448"/>
              <a:gd name="connsiteY0" fmla="*/ 0 h 2108210"/>
              <a:gd name="connsiteX1" fmla="*/ 2107448 w 2107448"/>
              <a:gd name="connsiteY1" fmla="*/ 1054105 h 2108210"/>
              <a:gd name="connsiteX2" fmla="*/ 1053724 w 2107448"/>
              <a:gd name="connsiteY2" fmla="*/ 2108210 h 2108210"/>
              <a:gd name="connsiteX3" fmla="*/ 0 w 2107448"/>
              <a:gd name="connsiteY3" fmla="*/ 1054105 h 2108210"/>
              <a:gd name="connsiteX4" fmla="*/ 1053724 w 2107448"/>
              <a:gd name="connsiteY4" fmla="*/ 0 h 21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448" h="2108210">
                <a:moveTo>
                  <a:pt x="1053724" y="0"/>
                </a:moveTo>
                <a:cubicBezTo>
                  <a:pt x="1635680" y="0"/>
                  <a:pt x="2107448" y="471939"/>
                  <a:pt x="2107448" y="1054105"/>
                </a:cubicBezTo>
                <a:cubicBezTo>
                  <a:pt x="2107448" y="1636271"/>
                  <a:pt x="1635680" y="2108210"/>
                  <a:pt x="1053724" y="2108210"/>
                </a:cubicBezTo>
                <a:cubicBezTo>
                  <a:pt x="471768" y="2108210"/>
                  <a:pt x="0" y="1636271"/>
                  <a:pt x="0" y="1054105"/>
                </a:cubicBezTo>
                <a:cubicBezTo>
                  <a:pt x="0" y="471939"/>
                  <a:pt x="471768" y="0"/>
                  <a:pt x="105372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0988355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469359" y="2830089"/>
            <a:ext cx="1272060" cy="1906431"/>
          </a:xfrm>
          <a:custGeom>
            <a:avLst/>
            <a:gdLst>
              <a:gd name="connsiteX0" fmla="*/ 0 w 1272060"/>
              <a:gd name="connsiteY0" fmla="*/ 0 h 1906431"/>
              <a:gd name="connsiteX1" fmla="*/ 1272060 w 1272060"/>
              <a:gd name="connsiteY1" fmla="*/ 0 h 1906431"/>
              <a:gd name="connsiteX2" fmla="*/ 1272060 w 1272060"/>
              <a:gd name="connsiteY2" fmla="*/ 1906431 h 1906431"/>
              <a:gd name="connsiteX3" fmla="*/ 0 w 1272060"/>
              <a:gd name="connsiteY3" fmla="*/ 1906431 h 1906431"/>
            </a:gdLst>
            <a:ahLst/>
            <a:cxnLst>
              <a:cxn ang="0">
                <a:pos x="connsiteX0" y="connsiteY0"/>
              </a:cxn>
              <a:cxn ang="0">
                <a:pos x="connsiteX1" y="connsiteY1"/>
              </a:cxn>
              <a:cxn ang="0">
                <a:pos x="connsiteX2" y="connsiteY2"/>
              </a:cxn>
              <a:cxn ang="0">
                <a:pos x="connsiteX3" y="connsiteY3"/>
              </a:cxn>
            </a:cxnLst>
            <a:rect l="l" t="t" r="r" b="b"/>
            <a:pathLst>
              <a:path w="1272060" h="1906431">
                <a:moveTo>
                  <a:pt x="0" y="0"/>
                </a:moveTo>
                <a:lnTo>
                  <a:pt x="1272060" y="0"/>
                </a:lnTo>
                <a:lnTo>
                  <a:pt x="1272060" y="1906431"/>
                </a:lnTo>
                <a:lnTo>
                  <a:pt x="0" y="190643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3819787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108672"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8137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5188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223971" y="2127249"/>
            <a:ext cx="1859354" cy="1859354"/>
          </a:xfrm>
          <a:custGeom>
            <a:avLst/>
            <a:gdLst>
              <a:gd name="connsiteX0" fmla="*/ 929677 w 1859354"/>
              <a:gd name="connsiteY0" fmla="*/ 0 h 1859354"/>
              <a:gd name="connsiteX1" fmla="*/ 1859354 w 1859354"/>
              <a:gd name="connsiteY1" fmla="*/ 929677 h 1859354"/>
              <a:gd name="connsiteX2" fmla="*/ 929677 w 1859354"/>
              <a:gd name="connsiteY2" fmla="*/ 1859354 h 1859354"/>
              <a:gd name="connsiteX3" fmla="*/ 0 w 1859354"/>
              <a:gd name="connsiteY3" fmla="*/ 929677 h 1859354"/>
              <a:gd name="connsiteX4" fmla="*/ 929677 w 1859354"/>
              <a:gd name="connsiteY4" fmla="*/ 0 h 1859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354" h="1859354">
                <a:moveTo>
                  <a:pt x="929677" y="0"/>
                </a:moveTo>
                <a:cubicBezTo>
                  <a:pt x="1443123" y="0"/>
                  <a:pt x="1859354" y="416231"/>
                  <a:pt x="1859354" y="929677"/>
                </a:cubicBezTo>
                <a:cubicBezTo>
                  <a:pt x="1859354" y="1443123"/>
                  <a:pt x="1443123" y="1859354"/>
                  <a:pt x="929677" y="1859354"/>
                </a:cubicBezTo>
                <a:cubicBezTo>
                  <a:pt x="416231" y="1859354"/>
                  <a:pt x="0" y="1443123"/>
                  <a:pt x="0" y="929677"/>
                </a:cubicBezTo>
                <a:cubicBezTo>
                  <a:pt x="0" y="416231"/>
                  <a:pt x="416231" y="0"/>
                  <a:pt x="92967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5788819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6416673"/>
            <a:ext cx="12192000" cy="361950"/>
          </a:xfrm>
          <a:prstGeom prst="rect">
            <a:avLst/>
          </a:prstGeom>
          <a:solidFill>
            <a:srgbClr val="007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6496050"/>
            <a:ext cx="12192000" cy="361950"/>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522514" y="341992"/>
            <a:ext cx="159658" cy="703036"/>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451903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5" r:id="rId4"/>
    <p:sldLayoutId id="2147483674" r:id="rId5"/>
    <p:sldLayoutId id="2147483662" r:id="rId6"/>
    <p:sldLayoutId id="2147483665" r:id="rId7"/>
    <p:sldLayoutId id="2147483668" r:id="rId8"/>
    <p:sldLayoutId id="2147483669" r:id="rId9"/>
  </p:sldLayoutIdLst>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18"/>
          <p:cNvSpPr/>
          <p:nvPr/>
        </p:nvSpPr>
        <p:spPr>
          <a:xfrm flipH="1">
            <a:off x="0" y="0"/>
            <a:ext cx="12192000" cy="6858000"/>
          </a:xfrm>
          <a:prstGeom prst="triangle">
            <a:avLst>
              <a:gd name="adj" fmla="val 0"/>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6905" y="0"/>
            <a:ext cx="6843252"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43052" y="2201638"/>
            <a:ext cx="6948948" cy="2019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0" y="4127463"/>
            <a:ext cx="6843252" cy="2730537"/>
          </a:xfrm>
          <a:custGeom>
            <a:avLst/>
            <a:gdLst>
              <a:gd name="connsiteX0" fmla="*/ 4854289 w 6843252"/>
              <a:gd name="connsiteY0" fmla="*/ 0 h 2730537"/>
              <a:gd name="connsiteX1" fmla="*/ 6843252 w 6843252"/>
              <a:gd name="connsiteY1" fmla="*/ 2730537 h 2730537"/>
              <a:gd name="connsiteX2" fmla="*/ 0 w 6843252"/>
              <a:gd name="connsiteY2" fmla="*/ 2730537 h 2730537"/>
            </a:gdLst>
            <a:ahLst/>
            <a:cxnLst>
              <a:cxn ang="0">
                <a:pos x="connsiteX0" y="connsiteY0"/>
              </a:cxn>
              <a:cxn ang="0">
                <a:pos x="connsiteX1" y="connsiteY1"/>
              </a:cxn>
              <a:cxn ang="0">
                <a:pos x="connsiteX2" y="connsiteY2"/>
              </a:cxn>
            </a:cxnLst>
            <a:rect l="l" t="t" r="r" b="b"/>
            <a:pathLst>
              <a:path w="6843252" h="2730537">
                <a:moveTo>
                  <a:pt x="4854289" y="0"/>
                </a:moveTo>
                <a:lnTo>
                  <a:pt x="6843252" y="2730537"/>
                </a:lnTo>
                <a:lnTo>
                  <a:pt x="0" y="273053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146968" y="0"/>
            <a:ext cx="5467414" cy="6858000"/>
          </a:xfrm>
          <a:custGeom>
            <a:avLst/>
            <a:gdLst>
              <a:gd name="connsiteX0" fmla="*/ 0 w 5467414"/>
              <a:gd name="connsiteY0" fmla="*/ 0 h 6858000"/>
              <a:gd name="connsiteX1" fmla="*/ 471948 w 5467414"/>
              <a:gd name="connsiteY1" fmla="*/ 0 h 6858000"/>
              <a:gd name="connsiteX2" fmla="*/ 5467414 w 5467414"/>
              <a:gd name="connsiteY2" fmla="*/ 6858000 h 6858000"/>
              <a:gd name="connsiteX3" fmla="*/ 4995466 w 54674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67414" h="6858000">
                <a:moveTo>
                  <a:pt x="0" y="0"/>
                </a:moveTo>
                <a:lnTo>
                  <a:pt x="471948" y="0"/>
                </a:lnTo>
                <a:lnTo>
                  <a:pt x="5467414" y="6858000"/>
                </a:lnTo>
                <a:lnTo>
                  <a:pt x="4995466" y="68580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860157" y="1999951"/>
            <a:ext cx="2128813" cy="1015663"/>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6000" b="1" u="none" strike="noStrike" kern="1200" cap="none" spc="0" normalizeH="0" baseline="0" noProof="0" dirty="0">
              <a:ln>
                <a:noFill/>
              </a:ln>
              <a:solidFill>
                <a:schemeClr val="bg1"/>
              </a:solidFill>
              <a:effectLst/>
              <a:uLnTx/>
              <a:uFillTx/>
              <a:latin typeface="Century Gothic" panose="020B0502020202020204" pitchFamily="34" charset="0"/>
              <a:ea typeface="微软雅黑"/>
              <a:cs typeface="Arial" panose="020B0604020202020204" pitchFamily="34" charset="0"/>
            </a:endParaRPr>
          </a:p>
        </p:txBody>
      </p:sp>
      <p:sp>
        <p:nvSpPr>
          <p:cNvPr id="24" name="文本框 23"/>
          <p:cNvSpPr txBox="1"/>
          <p:nvPr/>
        </p:nvSpPr>
        <p:spPr>
          <a:xfrm>
            <a:off x="6066504" y="2341705"/>
            <a:ext cx="5963782" cy="1631216"/>
          </a:xfrm>
          <a:prstGeom prst="rect">
            <a:avLst/>
          </a:prstGeom>
          <a:noFill/>
        </p:spPr>
        <p:txBody>
          <a:bodyPr wrap="square" rtlCol="0">
            <a:spAutoFit/>
            <a:scene3d>
              <a:camera prst="orthographicFront"/>
              <a:lightRig rig="threePt" dir="t"/>
            </a:scene3d>
            <a:sp3d contourW="12700"/>
          </a:bodyPr>
          <a:lstStyle/>
          <a:p>
            <a:pPr algn="just"/>
            <a:r>
              <a:rPr lang="es-ES" sz="2000" b="1" dirty="0"/>
              <a:t>Informe de inspección técnica al </a:t>
            </a:r>
            <a:r>
              <a:rPr lang="es-ES" sz="2000" b="1" i="1" dirty="0"/>
              <a:t>“Bosque y vegetación Protegida </a:t>
            </a:r>
            <a:r>
              <a:rPr lang="es-ES" sz="2000" b="1" i="1" dirty="0" smtClean="0"/>
              <a:t>de </a:t>
            </a:r>
            <a:r>
              <a:rPr lang="es-ES" sz="2000" b="1" i="1" dirty="0"/>
              <a:t>la Hacienda Santa Catalina del Instituto Autónomo de Investigación Agropecuaria (INIAP) de </a:t>
            </a:r>
            <a:r>
              <a:rPr lang="es-ES" sz="2000" b="1" i="1" dirty="0" err="1" smtClean="0"/>
              <a:t>Uyumbicho</a:t>
            </a:r>
            <a:r>
              <a:rPr lang="es-ES" sz="2000" b="1" dirty="0" smtClean="0"/>
              <a:t>, </a:t>
            </a:r>
            <a:r>
              <a:rPr lang="es-ES" sz="2000" b="1" dirty="0"/>
              <a:t>cantón </a:t>
            </a:r>
            <a:r>
              <a:rPr lang="es-ES" sz="2000" b="1" dirty="0" smtClean="0"/>
              <a:t>Mejía”</a:t>
            </a:r>
            <a:endParaRPr lang="es-EC" sz="2000" dirty="0"/>
          </a:p>
        </p:txBody>
      </p:sp>
      <p:sp>
        <p:nvSpPr>
          <p:cNvPr id="25" name="文本框 24"/>
          <p:cNvSpPr txBox="1"/>
          <p:nvPr/>
        </p:nvSpPr>
        <p:spPr>
          <a:xfrm>
            <a:off x="6740013" y="4566838"/>
            <a:ext cx="5451987" cy="1138773"/>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dirty="0" err="1" smtClean="0">
                <a:ln>
                  <a:noFill/>
                </a:ln>
                <a:effectLst/>
                <a:uLnTx/>
                <a:uFillTx/>
                <a:latin typeface="Century Gothic" panose="020B0502020202020204" pitchFamily="34" charset="0"/>
                <a:ea typeface="微软雅黑"/>
                <a:cs typeface="+mn-cs"/>
              </a:rPr>
              <a:t>Dirección</a:t>
            </a:r>
            <a:r>
              <a:rPr kumimoji="0" lang="en-US" altLang="zh-CN" sz="1600" b="1" i="1" u="none" strike="noStrike" kern="1200" cap="none" spc="0" normalizeH="0" noProof="0" dirty="0" smtClean="0">
                <a:ln>
                  <a:noFill/>
                </a:ln>
                <a:effectLst/>
                <a:uLnTx/>
                <a:uFillTx/>
                <a:latin typeface="Century Gothic" panose="020B0502020202020204" pitchFamily="34" charset="0"/>
                <a:ea typeface="微软雅黑"/>
                <a:cs typeface="+mn-cs"/>
              </a:rPr>
              <a:t> de </a:t>
            </a:r>
            <a:r>
              <a:rPr kumimoji="0" lang="en-US" altLang="zh-CN" sz="1600" b="1" i="1" u="none" strike="noStrike" kern="1200" cap="none" spc="0" normalizeH="0" noProof="0" dirty="0" err="1" smtClean="0">
                <a:ln>
                  <a:noFill/>
                </a:ln>
                <a:effectLst/>
                <a:uLnTx/>
                <a:uFillTx/>
                <a:latin typeface="Century Gothic" panose="020B0502020202020204" pitchFamily="34" charset="0"/>
                <a:ea typeface="微软雅黑"/>
                <a:cs typeface="+mn-cs"/>
              </a:rPr>
              <a:t>Ambiente</a:t>
            </a:r>
            <a:endParaRPr kumimoji="0" lang="en-US" altLang="zh-CN" sz="1600" b="1" i="1" u="none" strike="noStrike" kern="1200" cap="none" spc="0" normalizeH="0" noProof="0" dirty="0" smtClean="0">
              <a:ln>
                <a:noFill/>
              </a:ln>
              <a:effectLst/>
              <a:uLnTx/>
              <a:uFillTx/>
              <a:latin typeface="Century Gothic" panose="020B0502020202020204" pitchFamily="34" charset="0"/>
              <a:ea typeface="微软雅黑"/>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altLang="zh-CN" sz="1200" i="1" noProof="0" dirty="0">
              <a:latin typeface="Century Gothic" panose="020B0502020202020204" pitchFamily="34" charset="0"/>
              <a:ea typeface="微软雅黑"/>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1400" b="0" i="1" u="none" strike="noStrike" kern="1200" cap="none" spc="0" normalizeH="0" dirty="0" smtClean="0">
              <a:ln>
                <a:noFill/>
              </a:ln>
              <a:effectLst/>
              <a:uLnTx/>
              <a:uFillTx/>
              <a:latin typeface="Century Gothic" panose="020B0502020202020204" pitchFamily="34" charset="0"/>
              <a:ea typeface="微软雅黑"/>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400" i="1" noProof="0" dirty="0" smtClean="0">
                <a:latin typeface="Century Gothic" panose="020B0502020202020204" pitchFamily="34" charset="0"/>
                <a:ea typeface="微软雅黑"/>
              </a:rPr>
              <a:t>29 de </a:t>
            </a:r>
            <a:r>
              <a:rPr lang="en-US" altLang="zh-CN" sz="1400" i="1" noProof="0" dirty="0" err="1" smtClean="0">
                <a:latin typeface="Century Gothic" panose="020B0502020202020204" pitchFamily="34" charset="0"/>
                <a:ea typeface="微软雅黑"/>
              </a:rPr>
              <a:t>junio</a:t>
            </a:r>
            <a:r>
              <a:rPr lang="en-US" altLang="zh-CN" sz="1400" i="1" noProof="0" dirty="0" smtClean="0">
                <a:latin typeface="Century Gothic" panose="020B0502020202020204" pitchFamily="34" charset="0"/>
                <a:ea typeface="微软雅黑"/>
              </a:rPr>
              <a:t> de 2022</a:t>
            </a:r>
            <a:endParaRPr kumimoji="0" lang="en-US" altLang="zh-CN" sz="1400" b="0" i="1" u="none" strike="noStrike" kern="1200" cap="none" spc="0" normalizeH="0" noProof="0" dirty="0" smtClean="0">
              <a:ln>
                <a:noFill/>
              </a:ln>
              <a:effectLst/>
              <a:uLnTx/>
              <a:uFillTx/>
              <a:latin typeface="Century Gothic" panose="020B0502020202020204" pitchFamily="34" charset="0"/>
              <a:ea typeface="微软雅黑"/>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zh-CN" sz="1200" b="0" i="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微软雅黑"/>
              <a:cs typeface="+mn-cs"/>
            </a:endParaRPr>
          </a:p>
        </p:txBody>
      </p:sp>
      <p:pic>
        <p:nvPicPr>
          <p:cNvPr id="3" name="2 Marcador de posición de imagen"/>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2050" name="Imagen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218" y="132735"/>
            <a:ext cx="3352308" cy="134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20367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 presetClass="entr" presetSubtype="2" fill="hold" grpId="0" nodeType="afterEffect" nodePh="1">
                                  <p:stCondLst>
                                    <p:cond delay="0"/>
                                  </p:stCondLst>
                                  <p:endCondLst>
                                    <p:cond evt="begin" delay="0">
                                      <p:tn val="26"/>
                                    </p:cond>
                                  </p:end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ppt_x</p:attrName>
                                        </p:attrNameLst>
                                      </p:cBhvr>
                                      <p:tavLst>
                                        <p:tav tm="0">
                                          <p:val>
                                            <p:strVal val="#ppt_x-#ppt_w*1.125000"/>
                                          </p:val>
                                        </p:tav>
                                        <p:tav tm="100000">
                                          <p:val>
                                            <p:strVal val="#ppt_x"/>
                                          </p:val>
                                        </p:tav>
                                      </p:tavLst>
                                    </p:anim>
                                    <p:animEffect transition="in" filter="wipe(right)">
                                      <p:cBhvr>
                                        <p:cTn id="34" dur="500"/>
                                        <p:tgtEl>
                                          <p:spTgt spid="24"/>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0" grpId="0" animBg="1"/>
      <p:bldP spid="13" grpId="0" animBg="1"/>
      <p:bldP spid="15" grpId="0" animBg="1"/>
      <p:bldP spid="23"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824625" y="307695"/>
            <a:ext cx="4707495"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CONCLUSIONES</a:t>
            </a:r>
            <a:endParaRPr lang="zh-CN" altLang="en-US" sz="3200" b="1" dirty="0">
              <a:solidFill>
                <a:schemeClr val="tx1">
                  <a:lumMod val="75000"/>
                  <a:lumOff val="25000"/>
                </a:schemeClr>
              </a:solidFill>
              <a:latin typeface="+mn-ea"/>
            </a:endParaRPr>
          </a:p>
        </p:txBody>
      </p:sp>
      <p:pic>
        <p:nvPicPr>
          <p:cNvPr id="51" name="Picture 2" descr="E:\002-KIMS BUSINESS\007-04-1-FIVERR\01-PPT-TEMPLATE\COVER-PSD\05-cut-01.png">
            <a:extLst>
              <a:ext uri="{FF2B5EF4-FFF2-40B4-BE49-F238E27FC236}">
                <a16:creationId xmlns="" xmlns:a16="http://schemas.microsoft.com/office/drawing/2014/main" id="{B6A3263E-C13B-4224-ABD1-24A062F999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52" name="Pentagon 2">
            <a:extLst>
              <a:ext uri="{FF2B5EF4-FFF2-40B4-BE49-F238E27FC236}">
                <a16:creationId xmlns="" xmlns:a16="http://schemas.microsoft.com/office/drawing/2014/main" id="{EC91CDC1-3EB4-4F0C-9E9C-53B69B88FEAB}"/>
              </a:ext>
            </a:extLst>
          </p:cNvPr>
          <p:cNvSpPr/>
          <p:nvPr/>
        </p:nvSpPr>
        <p:spPr>
          <a:xfrm rot="5400000">
            <a:off x="4065119" y="1260267"/>
            <a:ext cx="1193403" cy="6609938"/>
          </a:xfrm>
          <a:prstGeom prst="round2SameRect">
            <a:avLst>
              <a:gd name="adj1" fmla="val 50000"/>
              <a:gd name="adj2" fmla="val 0"/>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Rounded Rectangle 23">
            <a:extLst>
              <a:ext uri="{FF2B5EF4-FFF2-40B4-BE49-F238E27FC236}">
                <a16:creationId xmlns="" xmlns:a16="http://schemas.microsoft.com/office/drawing/2014/main" id="{C9E0D9A0-6215-4717-910A-9C201927AAAC}"/>
              </a:ext>
            </a:extLst>
          </p:cNvPr>
          <p:cNvSpPr/>
          <p:nvPr/>
        </p:nvSpPr>
        <p:spPr>
          <a:xfrm rot="18900000">
            <a:off x="7047994" y="4056912"/>
            <a:ext cx="837070" cy="837070"/>
          </a:xfrm>
          <a:prstGeom prst="ellipse">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54" name="Rounded Rectangle 24">
            <a:extLst>
              <a:ext uri="{FF2B5EF4-FFF2-40B4-BE49-F238E27FC236}">
                <a16:creationId xmlns="" xmlns:a16="http://schemas.microsoft.com/office/drawing/2014/main" id="{722105D9-2D3F-471A-AB56-0AD85C2D89D3}"/>
              </a:ext>
            </a:extLst>
          </p:cNvPr>
          <p:cNvSpPr/>
          <p:nvPr/>
        </p:nvSpPr>
        <p:spPr>
          <a:xfrm rot="18900000">
            <a:off x="7121797" y="413902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30">
            <a:extLst>
              <a:ext uri="{FF2B5EF4-FFF2-40B4-BE49-F238E27FC236}">
                <a16:creationId xmlns="" xmlns:a16="http://schemas.microsoft.com/office/drawing/2014/main" id="{88009422-B16B-4133-83E1-B082A4672F12}"/>
              </a:ext>
            </a:extLst>
          </p:cNvPr>
          <p:cNvSpPr txBox="1"/>
          <p:nvPr/>
        </p:nvSpPr>
        <p:spPr>
          <a:xfrm>
            <a:off x="7245543" y="4287868"/>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03</a:t>
            </a:r>
            <a:endParaRPr lang="ko-KR" altLang="en-US" b="1" dirty="0">
              <a:solidFill>
                <a:schemeClr val="tx1">
                  <a:lumMod val="75000"/>
                  <a:lumOff val="25000"/>
                </a:schemeClr>
              </a:solidFill>
              <a:cs typeface="Arial" pitchFamily="34" charset="0"/>
            </a:endParaRPr>
          </a:p>
        </p:txBody>
      </p:sp>
      <p:sp>
        <p:nvSpPr>
          <p:cNvPr id="56" name="Pentagon 3">
            <a:extLst>
              <a:ext uri="{FF2B5EF4-FFF2-40B4-BE49-F238E27FC236}">
                <a16:creationId xmlns="" xmlns:a16="http://schemas.microsoft.com/office/drawing/2014/main" id="{C1D42788-7FEE-42D1-B48E-4074AE8BC7DC}"/>
              </a:ext>
            </a:extLst>
          </p:cNvPr>
          <p:cNvSpPr/>
          <p:nvPr/>
        </p:nvSpPr>
        <p:spPr>
          <a:xfrm rot="5400000">
            <a:off x="6480657" y="-1276287"/>
            <a:ext cx="1255941" cy="6023606"/>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Rounded Rectangle 5">
            <a:extLst>
              <a:ext uri="{FF2B5EF4-FFF2-40B4-BE49-F238E27FC236}">
                <a16:creationId xmlns="" xmlns:a16="http://schemas.microsoft.com/office/drawing/2014/main" id="{7C9717D2-7487-44AB-963C-B326428D39F0}"/>
              </a:ext>
            </a:extLst>
          </p:cNvPr>
          <p:cNvSpPr/>
          <p:nvPr/>
        </p:nvSpPr>
        <p:spPr>
          <a:xfrm rot="18900000">
            <a:off x="9216420" y="1695212"/>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58" name="Rounded Rectangle 6">
            <a:extLst>
              <a:ext uri="{FF2B5EF4-FFF2-40B4-BE49-F238E27FC236}">
                <a16:creationId xmlns="" xmlns:a16="http://schemas.microsoft.com/office/drawing/2014/main" id="{01D9D2C7-5D6D-4421-B52F-AFB86B8122E5}"/>
              </a:ext>
            </a:extLst>
          </p:cNvPr>
          <p:cNvSpPr/>
          <p:nvPr/>
        </p:nvSpPr>
        <p:spPr>
          <a:xfrm rot="18900000">
            <a:off x="9320453" y="1771812"/>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TextBox 34">
            <a:extLst>
              <a:ext uri="{FF2B5EF4-FFF2-40B4-BE49-F238E27FC236}">
                <a16:creationId xmlns="" xmlns:a16="http://schemas.microsoft.com/office/drawing/2014/main" id="{D908C519-108B-4EEC-A681-12611F5EC7BD}"/>
              </a:ext>
            </a:extLst>
          </p:cNvPr>
          <p:cNvSpPr txBox="1"/>
          <p:nvPr/>
        </p:nvSpPr>
        <p:spPr>
          <a:xfrm>
            <a:off x="9360804" y="1862785"/>
            <a:ext cx="499358"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01</a:t>
            </a:r>
            <a:endParaRPr lang="ko-KR" altLang="en-US" b="1" dirty="0">
              <a:solidFill>
                <a:schemeClr val="tx1">
                  <a:lumMod val="75000"/>
                  <a:lumOff val="25000"/>
                </a:schemeClr>
              </a:solidFill>
              <a:cs typeface="Arial" pitchFamily="34" charset="0"/>
            </a:endParaRPr>
          </a:p>
        </p:txBody>
      </p:sp>
      <p:pic>
        <p:nvPicPr>
          <p:cNvPr id="60" name="Picture 2" descr="E:\002-KIMS BUSINESS\007-04-1-FIVERR\01-PPT-TEMPLATE\COVER-PSD\05-cut-01.png">
            <a:extLst>
              <a:ext uri="{FF2B5EF4-FFF2-40B4-BE49-F238E27FC236}">
                <a16:creationId xmlns="" xmlns:a16="http://schemas.microsoft.com/office/drawing/2014/main" id="{1CF44090-0A8D-4104-9377-6E1A86CE16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61" name="Pentagon 13">
            <a:extLst>
              <a:ext uri="{FF2B5EF4-FFF2-40B4-BE49-F238E27FC236}">
                <a16:creationId xmlns="" xmlns:a16="http://schemas.microsoft.com/office/drawing/2014/main" id="{990085BB-8839-429F-8B93-546D066CBA4E}"/>
              </a:ext>
            </a:extLst>
          </p:cNvPr>
          <p:cNvSpPr/>
          <p:nvPr/>
        </p:nvSpPr>
        <p:spPr>
          <a:xfrm rot="16200000">
            <a:off x="6299629" y="2102845"/>
            <a:ext cx="1209368" cy="7357044"/>
          </a:xfrm>
          <a:prstGeom prst="round2SameRect">
            <a:avLst>
              <a:gd name="adj1" fmla="val 50000"/>
              <a:gd name="adj2" fmla="val 0"/>
            </a:avLst>
          </a:prstGeom>
          <a:solidFill>
            <a:srgbClr val="92D050"/>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Rounded Rectangle 19">
            <a:extLst>
              <a:ext uri="{FF2B5EF4-FFF2-40B4-BE49-F238E27FC236}">
                <a16:creationId xmlns="" xmlns:a16="http://schemas.microsoft.com/office/drawing/2014/main" id="{108503C6-EDE4-4A18-9FC9-F6812CEE7E64}"/>
              </a:ext>
            </a:extLst>
          </p:cNvPr>
          <p:cNvSpPr/>
          <p:nvPr/>
        </p:nvSpPr>
        <p:spPr>
          <a:xfrm rot="18900000">
            <a:off x="3317677" y="5139858"/>
            <a:ext cx="837070" cy="837070"/>
          </a:xfrm>
          <a:prstGeom prst="ellipse">
            <a:avLst/>
          </a:prstGeom>
          <a:solidFill>
            <a:schemeClr val="accent1">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63" name="Rounded Rectangle 20">
            <a:extLst>
              <a:ext uri="{FF2B5EF4-FFF2-40B4-BE49-F238E27FC236}">
                <a16:creationId xmlns="" xmlns:a16="http://schemas.microsoft.com/office/drawing/2014/main" id="{82BA0DAB-6F48-4F0D-AFF2-012716954A59}"/>
              </a:ext>
            </a:extLst>
          </p:cNvPr>
          <p:cNvSpPr/>
          <p:nvPr/>
        </p:nvSpPr>
        <p:spPr>
          <a:xfrm rot="18900000">
            <a:off x="3395629" y="5217810"/>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39">
            <a:extLst>
              <a:ext uri="{FF2B5EF4-FFF2-40B4-BE49-F238E27FC236}">
                <a16:creationId xmlns="" xmlns:a16="http://schemas.microsoft.com/office/drawing/2014/main" id="{4B442D5B-3A15-4816-BA36-EED934997048}"/>
              </a:ext>
            </a:extLst>
          </p:cNvPr>
          <p:cNvSpPr txBox="1"/>
          <p:nvPr/>
        </p:nvSpPr>
        <p:spPr>
          <a:xfrm>
            <a:off x="3487036" y="5373727"/>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04</a:t>
            </a:r>
            <a:endParaRPr lang="ko-KR" altLang="en-US" b="1" dirty="0">
              <a:solidFill>
                <a:schemeClr val="tx1">
                  <a:lumMod val="75000"/>
                  <a:lumOff val="25000"/>
                </a:schemeClr>
              </a:solidFill>
              <a:cs typeface="Arial" pitchFamily="34" charset="0"/>
            </a:endParaRPr>
          </a:p>
        </p:txBody>
      </p:sp>
      <p:sp>
        <p:nvSpPr>
          <p:cNvPr id="65" name="Pentagon 12">
            <a:extLst>
              <a:ext uri="{FF2B5EF4-FFF2-40B4-BE49-F238E27FC236}">
                <a16:creationId xmlns="" xmlns:a16="http://schemas.microsoft.com/office/drawing/2014/main" id="{F8C3B833-E9A6-44F3-B82A-330D8112A147}"/>
              </a:ext>
            </a:extLst>
          </p:cNvPr>
          <p:cNvSpPr/>
          <p:nvPr/>
        </p:nvSpPr>
        <p:spPr>
          <a:xfrm rot="16200000">
            <a:off x="5129196" y="-454510"/>
            <a:ext cx="1562222" cy="7190725"/>
          </a:xfrm>
          <a:prstGeom prst="round2SameRect">
            <a:avLst>
              <a:gd name="adj1" fmla="val 50000"/>
              <a:gd name="adj2" fmla="val 0"/>
            </a:avLst>
          </a:prstGeom>
          <a:solidFill>
            <a:srgbClr val="92D050"/>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ounded Rectangle 15">
            <a:extLst>
              <a:ext uri="{FF2B5EF4-FFF2-40B4-BE49-F238E27FC236}">
                <a16:creationId xmlns="" xmlns:a16="http://schemas.microsoft.com/office/drawing/2014/main" id="{7BA80F39-A1CD-4B3A-992E-9E1C874D46B9}"/>
              </a:ext>
            </a:extLst>
          </p:cNvPr>
          <p:cNvSpPr/>
          <p:nvPr/>
        </p:nvSpPr>
        <p:spPr>
          <a:xfrm rot="18900000">
            <a:off x="2483775" y="2876546"/>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67" name="Rounded Rectangle 16">
            <a:extLst>
              <a:ext uri="{FF2B5EF4-FFF2-40B4-BE49-F238E27FC236}">
                <a16:creationId xmlns="" xmlns:a16="http://schemas.microsoft.com/office/drawing/2014/main" id="{B46CB5F9-193E-48E0-9BB8-8BD389621111}"/>
              </a:ext>
            </a:extLst>
          </p:cNvPr>
          <p:cNvSpPr/>
          <p:nvPr/>
        </p:nvSpPr>
        <p:spPr>
          <a:xfrm rot="18900000">
            <a:off x="2561646" y="297360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43">
            <a:extLst>
              <a:ext uri="{FF2B5EF4-FFF2-40B4-BE49-F238E27FC236}">
                <a16:creationId xmlns="" xmlns:a16="http://schemas.microsoft.com/office/drawing/2014/main" id="{F9132068-439B-46FC-89A7-FE9A40D7ABD9}"/>
              </a:ext>
            </a:extLst>
          </p:cNvPr>
          <p:cNvSpPr txBox="1"/>
          <p:nvPr/>
        </p:nvSpPr>
        <p:spPr>
          <a:xfrm>
            <a:off x="2666689" y="3124116"/>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02</a:t>
            </a:r>
            <a:endParaRPr lang="ko-KR" altLang="en-US" b="1" dirty="0">
              <a:solidFill>
                <a:schemeClr val="tx1">
                  <a:lumMod val="75000"/>
                  <a:lumOff val="25000"/>
                </a:schemeClr>
              </a:solidFill>
              <a:cs typeface="Arial" pitchFamily="34" charset="0"/>
            </a:endParaRPr>
          </a:p>
        </p:txBody>
      </p:sp>
      <p:pic>
        <p:nvPicPr>
          <p:cNvPr id="69" name="Picture 2" descr="E:\002-KIMS BUSINESS\007-04-1-FIVERR\01-PPT-TEMPLATE\COVER-PSD\05-cut-01.png">
            <a:extLst>
              <a:ext uri="{FF2B5EF4-FFF2-40B4-BE49-F238E27FC236}">
                <a16:creationId xmlns="" xmlns:a16="http://schemas.microsoft.com/office/drawing/2014/main" id="{8ED7E0D8-3BB3-467C-8BF5-163C519138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E:\002-KIMS BUSINESS\007-04-1-FIVERR\01-PPT-TEMPLATE\COVER-PSD\05-cut-01.png">
            <a:extLst>
              <a:ext uri="{FF2B5EF4-FFF2-40B4-BE49-F238E27FC236}">
                <a16:creationId xmlns="" xmlns:a16="http://schemas.microsoft.com/office/drawing/2014/main" id="{479D0A52-EC8D-47A6-8893-FA5D89B173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47">
            <a:extLst>
              <a:ext uri="{FF2B5EF4-FFF2-40B4-BE49-F238E27FC236}">
                <a16:creationId xmlns="" xmlns:a16="http://schemas.microsoft.com/office/drawing/2014/main" id="{838B60D9-21B3-4DE5-AF8F-64EDB3CFF0CD}"/>
              </a:ext>
            </a:extLst>
          </p:cNvPr>
          <p:cNvSpPr txBox="1"/>
          <p:nvPr/>
        </p:nvSpPr>
        <p:spPr>
          <a:xfrm>
            <a:off x="4154538" y="1142372"/>
            <a:ext cx="4823599" cy="1169551"/>
          </a:xfrm>
          <a:prstGeom prst="rect">
            <a:avLst/>
          </a:prstGeom>
          <a:noFill/>
        </p:spPr>
        <p:txBody>
          <a:bodyPr wrap="square" rtlCol="0">
            <a:spAutoFit/>
          </a:bodyPr>
          <a:lstStyle/>
          <a:p>
            <a:pPr algn="r"/>
            <a:r>
              <a:rPr lang="es-ES" sz="1400" dirty="0" smtClean="0">
                <a:solidFill>
                  <a:schemeClr val="bg1"/>
                </a:solidFill>
              </a:rPr>
              <a:t>El </a:t>
            </a:r>
            <a:r>
              <a:rPr lang="es-ES" sz="1400" b="1" i="1" dirty="0" smtClean="0">
                <a:solidFill>
                  <a:schemeClr val="bg1"/>
                </a:solidFill>
              </a:rPr>
              <a:t>“Bosque </a:t>
            </a:r>
            <a:r>
              <a:rPr lang="es-ES" sz="1400" b="1" i="1" dirty="0">
                <a:solidFill>
                  <a:schemeClr val="bg1"/>
                </a:solidFill>
              </a:rPr>
              <a:t>y Vegetación Protegida </a:t>
            </a:r>
            <a:r>
              <a:rPr lang="es-ES" sz="1400" b="1" i="1" dirty="0" smtClean="0">
                <a:solidFill>
                  <a:schemeClr val="bg1"/>
                </a:solidFill>
              </a:rPr>
              <a:t>de </a:t>
            </a:r>
            <a:r>
              <a:rPr lang="es-ES" sz="1400" b="1" i="1" dirty="0">
                <a:solidFill>
                  <a:schemeClr val="bg1"/>
                </a:solidFill>
              </a:rPr>
              <a:t>la Hacienda Santa Catalina”</a:t>
            </a:r>
            <a:r>
              <a:rPr lang="es-ES" sz="1400" i="1" dirty="0">
                <a:solidFill>
                  <a:schemeClr val="bg1"/>
                </a:solidFill>
              </a:rPr>
              <a:t> </a:t>
            </a:r>
            <a:r>
              <a:rPr lang="es-ES" sz="1400" dirty="0" smtClean="0">
                <a:solidFill>
                  <a:schemeClr val="bg1"/>
                </a:solidFill>
              </a:rPr>
              <a:t>, se </a:t>
            </a:r>
            <a:r>
              <a:rPr lang="es-ES" sz="1400" dirty="0">
                <a:solidFill>
                  <a:schemeClr val="bg1"/>
                </a:solidFill>
              </a:rPr>
              <a:t>ubica en un área de </a:t>
            </a:r>
            <a:r>
              <a:rPr lang="es-ES" sz="1400" dirty="0" smtClean="0">
                <a:solidFill>
                  <a:schemeClr val="bg1"/>
                </a:solidFill>
              </a:rPr>
              <a:t>alta  </a:t>
            </a:r>
            <a:r>
              <a:rPr lang="es-ES" sz="1400" dirty="0">
                <a:solidFill>
                  <a:schemeClr val="bg1"/>
                </a:solidFill>
              </a:rPr>
              <a:t>susceptibilidad a movimiento en masa y en su parte media y baja en un área de </a:t>
            </a:r>
            <a:r>
              <a:rPr lang="es-ES" sz="1400" dirty="0" smtClean="0">
                <a:solidFill>
                  <a:schemeClr val="bg1"/>
                </a:solidFill>
              </a:rPr>
              <a:t>media. Durante el último año han existido antecedentes de fuertes  deslizamientos</a:t>
            </a:r>
            <a:r>
              <a:rPr lang="es-ES" sz="1050" dirty="0" smtClean="0">
                <a:solidFill>
                  <a:schemeClr val="bg1"/>
                </a:solidFill>
              </a:rPr>
              <a:t>.</a:t>
            </a:r>
            <a:endParaRPr lang="en-US" altLang="ko-KR" sz="1050" dirty="0">
              <a:solidFill>
                <a:schemeClr val="bg1"/>
              </a:solidFill>
              <a:cs typeface="Arial" pitchFamily="34" charset="0"/>
            </a:endParaRPr>
          </a:p>
        </p:txBody>
      </p:sp>
      <p:sp>
        <p:nvSpPr>
          <p:cNvPr id="75" name="TextBox 50">
            <a:extLst>
              <a:ext uri="{FF2B5EF4-FFF2-40B4-BE49-F238E27FC236}">
                <a16:creationId xmlns="" xmlns:a16="http://schemas.microsoft.com/office/drawing/2014/main" id="{690B2730-D589-4FD0-9D5F-B6100941679A}"/>
              </a:ext>
            </a:extLst>
          </p:cNvPr>
          <p:cNvSpPr txBox="1"/>
          <p:nvPr/>
        </p:nvSpPr>
        <p:spPr>
          <a:xfrm>
            <a:off x="3334605" y="2379979"/>
            <a:ext cx="5899303" cy="1569660"/>
          </a:xfrm>
          <a:prstGeom prst="rect">
            <a:avLst/>
          </a:prstGeom>
          <a:noFill/>
        </p:spPr>
        <p:txBody>
          <a:bodyPr wrap="square" rtlCol="0">
            <a:spAutoFit/>
          </a:bodyPr>
          <a:lstStyle/>
          <a:p>
            <a:pPr lvl="0" algn="just"/>
            <a:r>
              <a:rPr lang="es-ES" sz="1200" dirty="0"/>
              <a:t>El bosque inicia en una cota 2972 msnm (Avenida Simón Bolívar) y llega a 2574 msnm Río San Pedro,  la diferencia de nivel de 398 m., este dato es determinante para que no se permita la implementación de actividades antrópicas (movimiento de tierras, tala de bosque, apertura de vías, implementación de infraestructura con fines industriales o habitacionales), que podrían ocasionar acumulación de escombros/restos de vegetación/palizada,  los cuales por efectos de escorrentía/ pluviosidad/ podrían ocasionar depósitos/acumulación de materiales en la parte baja y lo que es peor, </a:t>
            </a:r>
            <a:r>
              <a:rPr lang="es-ES" sz="1200" b="1" dirty="0"/>
              <a:t>REPRESAMIENTOS</a:t>
            </a:r>
            <a:r>
              <a:rPr lang="es-ES" sz="1200" dirty="0"/>
              <a:t> en el río San Pedro.</a:t>
            </a:r>
            <a:endParaRPr lang="es-EC" sz="1200" dirty="0"/>
          </a:p>
        </p:txBody>
      </p:sp>
      <p:sp>
        <p:nvSpPr>
          <p:cNvPr id="78" name="TextBox 53">
            <a:extLst>
              <a:ext uri="{FF2B5EF4-FFF2-40B4-BE49-F238E27FC236}">
                <a16:creationId xmlns="" xmlns:a16="http://schemas.microsoft.com/office/drawing/2014/main" id="{355A6711-B368-4D1C-A5FF-38620AB64EF9}"/>
              </a:ext>
            </a:extLst>
          </p:cNvPr>
          <p:cNvSpPr txBox="1"/>
          <p:nvPr/>
        </p:nvSpPr>
        <p:spPr>
          <a:xfrm>
            <a:off x="1312606" y="3998921"/>
            <a:ext cx="5613539" cy="1308050"/>
          </a:xfrm>
          <a:prstGeom prst="rect">
            <a:avLst/>
          </a:prstGeom>
          <a:noFill/>
        </p:spPr>
        <p:txBody>
          <a:bodyPr wrap="square" rtlCol="0">
            <a:spAutoFit/>
          </a:bodyPr>
          <a:lstStyle/>
          <a:p>
            <a:pPr lvl="0" algn="r"/>
            <a:r>
              <a:rPr lang="es-ES" sz="1400" dirty="0" smtClean="0">
                <a:solidFill>
                  <a:schemeClr val="bg1"/>
                </a:solidFill>
              </a:rPr>
              <a:t>Se considera uno </a:t>
            </a:r>
            <a:r>
              <a:rPr lang="es-ES" sz="1400" dirty="0">
                <a:solidFill>
                  <a:schemeClr val="bg1"/>
                </a:solidFill>
              </a:rPr>
              <a:t>de los  últimos relictos de vegetación de bosque andino; por lo que, es esencial su conservación para mantener el equilibrio ecológico, prevención de erosión, aluviones y deslaves; así como, regular  los diversos ciclos biológicos, interacciones entre seres humanos, vida animal, vegetal y el ecosistema</a:t>
            </a:r>
            <a:r>
              <a:rPr lang="es-ES" sz="1100" dirty="0"/>
              <a:t>.</a:t>
            </a:r>
            <a:endParaRPr lang="es-EC" sz="1100" dirty="0"/>
          </a:p>
          <a:p>
            <a:pPr algn="r"/>
            <a:r>
              <a:rPr lang="en-US" altLang="ko-KR" sz="900" dirty="0" smtClean="0">
                <a:solidFill>
                  <a:schemeClr val="bg1"/>
                </a:solidFill>
                <a:cs typeface="Arial" pitchFamily="34" charset="0"/>
              </a:rPr>
              <a:t>   </a:t>
            </a:r>
            <a:endParaRPr lang="en-US" altLang="ko-KR" sz="900" dirty="0">
              <a:solidFill>
                <a:schemeClr val="bg1"/>
              </a:solidFill>
              <a:cs typeface="Arial" pitchFamily="34" charset="0"/>
            </a:endParaRPr>
          </a:p>
        </p:txBody>
      </p:sp>
      <p:sp>
        <p:nvSpPr>
          <p:cNvPr id="81" name="TextBox 56">
            <a:extLst>
              <a:ext uri="{FF2B5EF4-FFF2-40B4-BE49-F238E27FC236}">
                <a16:creationId xmlns="" xmlns:a16="http://schemas.microsoft.com/office/drawing/2014/main" id="{A5CBA540-40F1-41BE-AF48-21E529ABF41B}"/>
              </a:ext>
            </a:extLst>
          </p:cNvPr>
          <p:cNvSpPr txBox="1"/>
          <p:nvPr/>
        </p:nvSpPr>
        <p:spPr>
          <a:xfrm>
            <a:off x="4217137" y="5188121"/>
            <a:ext cx="6430331" cy="1200329"/>
          </a:xfrm>
          <a:prstGeom prst="rect">
            <a:avLst/>
          </a:prstGeom>
          <a:noFill/>
        </p:spPr>
        <p:txBody>
          <a:bodyPr wrap="square" rtlCol="0">
            <a:spAutoFit/>
          </a:bodyPr>
          <a:lstStyle/>
          <a:p>
            <a:pPr lvl="0" algn="just"/>
            <a:r>
              <a:rPr lang="es-ES" sz="1200" dirty="0"/>
              <a:t>El avance de la frontera agrícola en la zona ha determinado la pérdida, de parte de la cobertura vegetal nativa y por </a:t>
            </a:r>
            <a:r>
              <a:rPr lang="es-ES" sz="1200" dirty="0" smtClean="0"/>
              <a:t>consiguiente del </a:t>
            </a:r>
            <a:r>
              <a:rPr lang="es-ES" sz="1200" dirty="0"/>
              <a:t>hábitat de especies amenazadas como el oso andino (</a:t>
            </a:r>
            <a:r>
              <a:rPr lang="es-ES" sz="1200" i="1" dirty="0" err="1"/>
              <a:t>Tremarctos</a:t>
            </a:r>
            <a:r>
              <a:rPr lang="es-ES" sz="1200" dirty="0"/>
              <a:t> </a:t>
            </a:r>
            <a:r>
              <a:rPr lang="es-ES" sz="1200" i="1" dirty="0" err="1"/>
              <a:t>ornatus</a:t>
            </a:r>
            <a:r>
              <a:rPr lang="es-ES" sz="1200" dirty="0"/>
              <a:t>) y el puma (</a:t>
            </a:r>
            <a:r>
              <a:rPr lang="es-ES" sz="1200" i="1" dirty="0"/>
              <a:t>Puma</a:t>
            </a:r>
            <a:r>
              <a:rPr lang="es-ES" sz="1200" dirty="0"/>
              <a:t> </a:t>
            </a:r>
            <a:r>
              <a:rPr lang="es-ES" sz="1200" i="1" dirty="0" err="1"/>
              <a:t>concolor</a:t>
            </a:r>
            <a:r>
              <a:rPr lang="es-ES" sz="1200" dirty="0"/>
              <a:t>) consideradas especies “paraguas”</a:t>
            </a:r>
            <a:r>
              <a:rPr lang="es-ES" sz="1200" baseline="30000" dirty="0"/>
              <a:t> </a:t>
            </a:r>
            <a:r>
              <a:rPr lang="es-ES" sz="1200" dirty="0"/>
              <a:t>que regulan las poblaciones. Conservar este relicto de flora y fauna permitirá conformar un corredor biológico que permita el regreso especies de mamíferos y asegure su supervivencia de otras especies</a:t>
            </a:r>
            <a:r>
              <a:rPr lang="es-ES" sz="1100" dirty="0" smtClean="0"/>
              <a:t>.</a:t>
            </a:r>
            <a:endParaRPr lang="es-EC" sz="1100" dirty="0"/>
          </a:p>
        </p:txBody>
      </p:sp>
      <p:pic>
        <p:nvPicPr>
          <p:cNvPr id="3074" name="Picture 2" descr="El puma, ¡un animal depredador que no ruge! | Hogarmani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22398" y="3478007"/>
            <a:ext cx="2704936" cy="161972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59" y="1014726"/>
            <a:ext cx="2218692" cy="2958255"/>
          </a:xfrm>
          <a:prstGeom prst="rect">
            <a:avLst/>
          </a:prstGeom>
        </p:spPr>
      </p:pic>
    </p:spTree>
    <p:extLst>
      <p:ext uri="{BB962C8B-B14F-4D97-AF65-F5344CB8AC3E}">
        <p14:creationId xmlns:p14="http://schemas.microsoft.com/office/powerpoint/2010/main" val="126865102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animBg="1"/>
      <p:bldP spid="57" grpId="0" animBg="1"/>
      <p:bldP spid="58" grpId="0" animBg="1"/>
      <p:bldP spid="59" grpId="0"/>
      <p:bldP spid="61" grpId="0" animBg="1"/>
      <p:bldP spid="62" grpId="0" animBg="1"/>
      <p:bldP spid="63" grpId="0" animBg="1"/>
      <p:bldP spid="64" grpId="0"/>
      <p:bldP spid="65" grpId="0" animBg="1"/>
      <p:bldP spid="66" grpId="0" animBg="1"/>
      <p:bldP spid="67" grpId="0" animBg="1"/>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824625" y="307695"/>
            <a:ext cx="4707495"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CONCLUSIONES</a:t>
            </a:r>
            <a:endParaRPr lang="zh-CN" altLang="en-US" sz="3200" b="1" dirty="0">
              <a:solidFill>
                <a:schemeClr val="tx1">
                  <a:lumMod val="75000"/>
                  <a:lumOff val="25000"/>
                </a:schemeClr>
              </a:solidFill>
              <a:latin typeface="+mn-ea"/>
            </a:endParaRPr>
          </a:p>
        </p:txBody>
      </p:sp>
      <p:pic>
        <p:nvPicPr>
          <p:cNvPr id="51" name="Picture 2" descr="E:\002-KIMS BUSINESS\007-04-1-FIVERR\01-PPT-TEMPLATE\COVER-PSD\05-cut-01.png">
            <a:extLst>
              <a:ext uri="{FF2B5EF4-FFF2-40B4-BE49-F238E27FC236}">
                <a16:creationId xmlns="" xmlns:a16="http://schemas.microsoft.com/office/drawing/2014/main" id="{B6A3263E-C13B-4224-ABD1-24A062F999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52" name="Pentagon 2">
            <a:extLst>
              <a:ext uri="{FF2B5EF4-FFF2-40B4-BE49-F238E27FC236}">
                <a16:creationId xmlns="" xmlns:a16="http://schemas.microsoft.com/office/drawing/2014/main" id="{EC91CDC1-3EB4-4F0C-9E9C-53B69B88FEAB}"/>
              </a:ext>
            </a:extLst>
          </p:cNvPr>
          <p:cNvSpPr/>
          <p:nvPr/>
        </p:nvSpPr>
        <p:spPr>
          <a:xfrm rot="5400000">
            <a:off x="3814398" y="1039039"/>
            <a:ext cx="1222897" cy="7081888"/>
          </a:xfrm>
          <a:prstGeom prst="round2SameRect">
            <a:avLst>
              <a:gd name="adj1" fmla="val 50000"/>
              <a:gd name="adj2" fmla="val 0"/>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Rounded Rectangle 23">
            <a:extLst>
              <a:ext uri="{FF2B5EF4-FFF2-40B4-BE49-F238E27FC236}">
                <a16:creationId xmlns="" xmlns:a16="http://schemas.microsoft.com/office/drawing/2014/main" id="{C9E0D9A0-6215-4717-910A-9C201927AAAC}"/>
              </a:ext>
            </a:extLst>
          </p:cNvPr>
          <p:cNvSpPr/>
          <p:nvPr/>
        </p:nvSpPr>
        <p:spPr>
          <a:xfrm rot="18900000">
            <a:off x="7047994" y="4056912"/>
            <a:ext cx="837070" cy="837070"/>
          </a:xfrm>
          <a:prstGeom prst="ellipse">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54" name="Rounded Rectangle 24">
            <a:extLst>
              <a:ext uri="{FF2B5EF4-FFF2-40B4-BE49-F238E27FC236}">
                <a16:creationId xmlns="" xmlns:a16="http://schemas.microsoft.com/office/drawing/2014/main" id="{722105D9-2D3F-471A-AB56-0AD85C2D89D3}"/>
              </a:ext>
            </a:extLst>
          </p:cNvPr>
          <p:cNvSpPr/>
          <p:nvPr/>
        </p:nvSpPr>
        <p:spPr>
          <a:xfrm rot="18900000">
            <a:off x="7121797" y="413902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30">
            <a:extLst>
              <a:ext uri="{FF2B5EF4-FFF2-40B4-BE49-F238E27FC236}">
                <a16:creationId xmlns="" xmlns:a16="http://schemas.microsoft.com/office/drawing/2014/main" id="{88009422-B16B-4133-83E1-B082A4672F12}"/>
              </a:ext>
            </a:extLst>
          </p:cNvPr>
          <p:cNvSpPr txBox="1"/>
          <p:nvPr/>
        </p:nvSpPr>
        <p:spPr>
          <a:xfrm>
            <a:off x="7245543" y="4287868"/>
            <a:ext cx="498353" cy="369332"/>
          </a:xfrm>
          <a:prstGeom prst="rect">
            <a:avLst/>
          </a:prstGeom>
          <a:noFill/>
        </p:spPr>
        <p:txBody>
          <a:bodyPr wrap="square" rtlCol="0">
            <a:spAutoFit/>
          </a:bodyPr>
          <a:lstStyle/>
          <a:p>
            <a:pPr algn="ctr"/>
            <a:r>
              <a:rPr lang="en-US" altLang="ko-KR" b="1" dirty="0" smtClean="0">
                <a:solidFill>
                  <a:schemeClr val="tx1">
                    <a:lumMod val="75000"/>
                    <a:lumOff val="25000"/>
                  </a:schemeClr>
                </a:solidFill>
                <a:cs typeface="Arial" pitchFamily="34" charset="0"/>
              </a:rPr>
              <a:t>07</a:t>
            </a:r>
            <a:endParaRPr lang="ko-KR" altLang="en-US" b="1" dirty="0">
              <a:solidFill>
                <a:schemeClr val="tx1">
                  <a:lumMod val="75000"/>
                  <a:lumOff val="25000"/>
                </a:schemeClr>
              </a:solidFill>
              <a:cs typeface="Arial" pitchFamily="34" charset="0"/>
            </a:endParaRPr>
          </a:p>
        </p:txBody>
      </p:sp>
      <p:sp>
        <p:nvSpPr>
          <p:cNvPr id="56" name="Pentagon 3">
            <a:extLst>
              <a:ext uri="{FF2B5EF4-FFF2-40B4-BE49-F238E27FC236}">
                <a16:creationId xmlns="" xmlns:a16="http://schemas.microsoft.com/office/drawing/2014/main" id="{C1D42788-7FEE-42D1-B48E-4074AE8BC7DC}"/>
              </a:ext>
            </a:extLst>
          </p:cNvPr>
          <p:cNvSpPr/>
          <p:nvPr/>
        </p:nvSpPr>
        <p:spPr>
          <a:xfrm rot="5400000">
            <a:off x="6539650" y="-863332"/>
            <a:ext cx="1255941" cy="6023606"/>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7" name="Rounded Rectangle 5">
            <a:extLst>
              <a:ext uri="{FF2B5EF4-FFF2-40B4-BE49-F238E27FC236}">
                <a16:creationId xmlns="" xmlns:a16="http://schemas.microsoft.com/office/drawing/2014/main" id="{7C9717D2-7487-44AB-963C-B326428D39F0}"/>
              </a:ext>
            </a:extLst>
          </p:cNvPr>
          <p:cNvSpPr/>
          <p:nvPr/>
        </p:nvSpPr>
        <p:spPr>
          <a:xfrm rot="18900000">
            <a:off x="9216420" y="1695212"/>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58" name="Rounded Rectangle 6">
            <a:extLst>
              <a:ext uri="{FF2B5EF4-FFF2-40B4-BE49-F238E27FC236}">
                <a16:creationId xmlns="" xmlns:a16="http://schemas.microsoft.com/office/drawing/2014/main" id="{01D9D2C7-5D6D-4421-B52F-AFB86B8122E5}"/>
              </a:ext>
            </a:extLst>
          </p:cNvPr>
          <p:cNvSpPr/>
          <p:nvPr/>
        </p:nvSpPr>
        <p:spPr>
          <a:xfrm rot="18900000">
            <a:off x="9320453" y="1771812"/>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TextBox 34">
            <a:extLst>
              <a:ext uri="{FF2B5EF4-FFF2-40B4-BE49-F238E27FC236}">
                <a16:creationId xmlns="" xmlns:a16="http://schemas.microsoft.com/office/drawing/2014/main" id="{D908C519-108B-4EEC-A681-12611F5EC7BD}"/>
              </a:ext>
            </a:extLst>
          </p:cNvPr>
          <p:cNvSpPr txBox="1"/>
          <p:nvPr/>
        </p:nvSpPr>
        <p:spPr>
          <a:xfrm>
            <a:off x="9420050" y="1928416"/>
            <a:ext cx="499358" cy="369332"/>
          </a:xfrm>
          <a:prstGeom prst="rect">
            <a:avLst/>
          </a:prstGeom>
          <a:noFill/>
        </p:spPr>
        <p:txBody>
          <a:bodyPr wrap="square" rtlCol="0">
            <a:spAutoFit/>
          </a:bodyPr>
          <a:lstStyle/>
          <a:p>
            <a:pPr algn="ctr"/>
            <a:r>
              <a:rPr lang="es-EC" altLang="ko-KR" b="1" dirty="0" smtClean="0">
                <a:solidFill>
                  <a:schemeClr val="tx1">
                    <a:lumMod val="75000"/>
                    <a:lumOff val="25000"/>
                  </a:schemeClr>
                </a:solidFill>
                <a:cs typeface="Arial" pitchFamily="34" charset="0"/>
              </a:rPr>
              <a:t>05</a:t>
            </a:r>
            <a:endParaRPr lang="ko-KR" altLang="en-US" b="1" dirty="0">
              <a:solidFill>
                <a:schemeClr val="tx1">
                  <a:lumMod val="75000"/>
                  <a:lumOff val="25000"/>
                </a:schemeClr>
              </a:solidFill>
              <a:cs typeface="Arial" pitchFamily="34" charset="0"/>
            </a:endParaRPr>
          </a:p>
        </p:txBody>
      </p:sp>
      <p:pic>
        <p:nvPicPr>
          <p:cNvPr id="60" name="Picture 2" descr="E:\002-KIMS BUSINESS\007-04-1-FIVERR\01-PPT-TEMPLATE\COVER-PSD\05-cut-01.png">
            <a:extLst>
              <a:ext uri="{FF2B5EF4-FFF2-40B4-BE49-F238E27FC236}">
                <a16:creationId xmlns="" xmlns:a16="http://schemas.microsoft.com/office/drawing/2014/main" id="{1CF44090-0A8D-4104-9377-6E1A86CE16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61" name="Pentagon 13">
            <a:extLst>
              <a:ext uri="{FF2B5EF4-FFF2-40B4-BE49-F238E27FC236}">
                <a16:creationId xmlns="" xmlns:a16="http://schemas.microsoft.com/office/drawing/2014/main" id="{990085BB-8839-429F-8B93-546D066CBA4E}"/>
              </a:ext>
            </a:extLst>
          </p:cNvPr>
          <p:cNvSpPr/>
          <p:nvPr/>
        </p:nvSpPr>
        <p:spPr>
          <a:xfrm rot="16200000">
            <a:off x="6289205" y="2003931"/>
            <a:ext cx="1230215" cy="7357044"/>
          </a:xfrm>
          <a:prstGeom prst="round2SameRect">
            <a:avLst>
              <a:gd name="adj1" fmla="val 50000"/>
              <a:gd name="adj2" fmla="val 0"/>
            </a:avLst>
          </a:prstGeom>
          <a:solidFill>
            <a:srgbClr val="92D050"/>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Rounded Rectangle 19">
            <a:extLst>
              <a:ext uri="{FF2B5EF4-FFF2-40B4-BE49-F238E27FC236}">
                <a16:creationId xmlns="" xmlns:a16="http://schemas.microsoft.com/office/drawing/2014/main" id="{108503C6-EDE4-4A18-9FC9-F6812CEE7E64}"/>
              </a:ext>
            </a:extLst>
          </p:cNvPr>
          <p:cNvSpPr/>
          <p:nvPr/>
        </p:nvSpPr>
        <p:spPr>
          <a:xfrm rot="18900000">
            <a:off x="3317677" y="5139858"/>
            <a:ext cx="837070" cy="837070"/>
          </a:xfrm>
          <a:prstGeom prst="ellipse">
            <a:avLst/>
          </a:prstGeom>
          <a:solidFill>
            <a:schemeClr val="accent1">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63" name="Rounded Rectangle 20">
            <a:extLst>
              <a:ext uri="{FF2B5EF4-FFF2-40B4-BE49-F238E27FC236}">
                <a16:creationId xmlns="" xmlns:a16="http://schemas.microsoft.com/office/drawing/2014/main" id="{82BA0DAB-6F48-4F0D-AFF2-012716954A59}"/>
              </a:ext>
            </a:extLst>
          </p:cNvPr>
          <p:cNvSpPr/>
          <p:nvPr/>
        </p:nvSpPr>
        <p:spPr>
          <a:xfrm rot="18900000">
            <a:off x="3395629" y="5217810"/>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39">
            <a:extLst>
              <a:ext uri="{FF2B5EF4-FFF2-40B4-BE49-F238E27FC236}">
                <a16:creationId xmlns="" xmlns:a16="http://schemas.microsoft.com/office/drawing/2014/main" id="{4B442D5B-3A15-4816-BA36-EED934997048}"/>
              </a:ext>
            </a:extLst>
          </p:cNvPr>
          <p:cNvSpPr txBox="1"/>
          <p:nvPr/>
        </p:nvSpPr>
        <p:spPr>
          <a:xfrm>
            <a:off x="3487036" y="5373727"/>
            <a:ext cx="498353" cy="369332"/>
          </a:xfrm>
          <a:prstGeom prst="rect">
            <a:avLst/>
          </a:prstGeom>
          <a:noFill/>
        </p:spPr>
        <p:txBody>
          <a:bodyPr wrap="square" rtlCol="0">
            <a:spAutoFit/>
          </a:bodyPr>
          <a:lstStyle/>
          <a:p>
            <a:pPr algn="ctr"/>
            <a:r>
              <a:rPr lang="en-US" altLang="ko-KR" b="1" dirty="0" smtClean="0">
                <a:solidFill>
                  <a:schemeClr val="tx1">
                    <a:lumMod val="75000"/>
                    <a:lumOff val="25000"/>
                  </a:schemeClr>
                </a:solidFill>
                <a:cs typeface="Arial" pitchFamily="34" charset="0"/>
              </a:rPr>
              <a:t>08</a:t>
            </a:r>
            <a:endParaRPr lang="ko-KR" altLang="en-US" b="1" dirty="0">
              <a:solidFill>
                <a:schemeClr val="tx1">
                  <a:lumMod val="75000"/>
                  <a:lumOff val="25000"/>
                </a:schemeClr>
              </a:solidFill>
              <a:cs typeface="Arial" pitchFamily="34" charset="0"/>
            </a:endParaRPr>
          </a:p>
        </p:txBody>
      </p:sp>
      <p:sp>
        <p:nvSpPr>
          <p:cNvPr id="65" name="Pentagon 12">
            <a:extLst>
              <a:ext uri="{FF2B5EF4-FFF2-40B4-BE49-F238E27FC236}">
                <a16:creationId xmlns="" xmlns:a16="http://schemas.microsoft.com/office/drawing/2014/main" id="{F8C3B833-E9A6-44F3-B82A-330D8112A147}"/>
              </a:ext>
            </a:extLst>
          </p:cNvPr>
          <p:cNvSpPr/>
          <p:nvPr/>
        </p:nvSpPr>
        <p:spPr>
          <a:xfrm rot="16200000">
            <a:off x="5647556" y="-547874"/>
            <a:ext cx="1137225" cy="7802450"/>
          </a:xfrm>
          <a:prstGeom prst="round2SameRect">
            <a:avLst>
              <a:gd name="adj1" fmla="val 50000"/>
              <a:gd name="adj2" fmla="val 0"/>
            </a:avLst>
          </a:prstGeom>
          <a:solidFill>
            <a:srgbClr val="92D050"/>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ounded Rectangle 15">
            <a:extLst>
              <a:ext uri="{FF2B5EF4-FFF2-40B4-BE49-F238E27FC236}">
                <a16:creationId xmlns="" xmlns:a16="http://schemas.microsoft.com/office/drawing/2014/main" id="{7BA80F39-A1CD-4B3A-992E-9E1C874D46B9}"/>
              </a:ext>
            </a:extLst>
          </p:cNvPr>
          <p:cNvSpPr/>
          <p:nvPr/>
        </p:nvSpPr>
        <p:spPr>
          <a:xfrm rot="18900000">
            <a:off x="2483775" y="2876546"/>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67" name="Rounded Rectangle 16">
            <a:extLst>
              <a:ext uri="{FF2B5EF4-FFF2-40B4-BE49-F238E27FC236}">
                <a16:creationId xmlns="" xmlns:a16="http://schemas.microsoft.com/office/drawing/2014/main" id="{B46CB5F9-193E-48E0-9BB8-8BD389621111}"/>
              </a:ext>
            </a:extLst>
          </p:cNvPr>
          <p:cNvSpPr/>
          <p:nvPr/>
        </p:nvSpPr>
        <p:spPr>
          <a:xfrm rot="18900000">
            <a:off x="2561646" y="297360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43">
            <a:extLst>
              <a:ext uri="{FF2B5EF4-FFF2-40B4-BE49-F238E27FC236}">
                <a16:creationId xmlns="" xmlns:a16="http://schemas.microsoft.com/office/drawing/2014/main" id="{F9132068-439B-46FC-89A7-FE9A40D7ABD9}"/>
              </a:ext>
            </a:extLst>
          </p:cNvPr>
          <p:cNvSpPr txBox="1"/>
          <p:nvPr/>
        </p:nvSpPr>
        <p:spPr>
          <a:xfrm>
            <a:off x="2655962" y="3137537"/>
            <a:ext cx="498353" cy="369332"/>
          </a:xfrm>
          <a:prstGeom prst="rect">
            <a:avLst/>
          </a:prstGeom>
          <a:noFill/>
        </p:spPr>
        <p:txBody>
          <a:bodyPr wrap="square" rtlCol="0">
            <a:spAutoFit/>
          </a:bodyPr>
          <a:lstStyle/>
          <a:p>
            <a:pPr algn="ctr"/>
            <a:r>
              <a:rPr lang="en-US" altLang="ko-KR" b="1" dirty="0" smtClean="0">
                <a:solidFill>
                  <a:schemeClr val="tx1">
                    <a:lumMod val="75000"/>
                    <a:lumOff val="25000"/>
                  </a:schemeClr>
                </a:solidFill>
                <a:cs typeface="Arial" pitchFamily="34" charset="0"/>
              </a:rPr>
              <a:t>06</a:t>
            </a:r>
            <a:endParaRPr lang="ko-KR" altLang="en-US" b="1" dirty="0">
              <a:solidFill>
                <a:schemeClr val="tx1">
                  <a:lumMod val="75000"/>
                  <a:lumOff val="25000"/>
                </a:schemeClr>
              </a:solidFill>
              <a:cs typeface="Arial" pitchFamily="34" charset="0"/>
            </a:endParaRPr>
          </a:p>
        </p:txBody>
      </p:sp>
      <p:pic>
        <p:nvPicPr>
          <p:cNvPr id="69" name="Picture 2" descr="E:\002-KIMS BUSINESS\007-04-1-FIVERR\01-PPT-TEMPLATE\COVER-PSD\05-cut-01.png">
            <a:extLst>
              <a:ext uri="{FF2B5EF4-FFF2-40B4-BE49-F238E27FC236}">
                <a16:creationId xmlns="" xmlns:a16="http://schemas.microsoft.com/office/drawing/2014/main" id="{8ED7E0D8-3BB3-467C-8BF5-163C519138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E:\002-KIMS BUSINESS\007-04-1-FIVERR\01-PPT-TEMPLATE\COVER-PSD\05-cut-01.png">
            <a:extLst>
              <a:ext uri="{FF2B5EF4-FFF2-40B4-BE49-F238E27FC236}">
                <a16:creationId xmlns="" xmlns:a16="http://schemas.microsoft.com/office/drawing/2014/main" id="{479D0A52-EC8D-47A6-8893-FA5D89B173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53">
            <a:extLst>
              <a:ext uri="{FF2B5EF4-FFF2-40B4-BE49-F238E27FC236}">
                <a16:creationId xmlns="" xmlns:a16="http://schemas.microsoft.com/office/drawing/2014/main" id="{355A6711-B368-4D1C-A5FF-38620AB64EF9}"/>
              </a:ext>
            </a:extLst>
          </p:cNvPr>
          <p:cNvSpPr txBox="1"/>
          <p:nvPr/>
        </p:nvSpPr>
        <p:spPr>
          <a:xfrm>
            <a:off x="4228676" y="1557249"/>
            <a:ext cx="5052470" cy="1446550"/>
          </a:xfrm>
          <a:prstGeom prst="rect">
            <a:avLst/>
          </a:prstGeom>
          <a:noFill/>
        </p:spPr>
        <p:txBody>
          <a:bodyPr wrap="square" rtlCol="0">
            <a:spAutoFit/>
          </a:bodyPr>
          <a:lstStyle/>
          <a:p>
            <a:pPr algn="just"/>
            <a:r>
              <a:rPr lang="es-ES" sz="1400" dirty="0">
                <a:solidFill>
                  <a:schemeClr val="bg1"/>
                </a:solidFill>
              </a:rPr>
              <a:t>B</a:t>
            </a:r>
            <a:r>
              <a:rPr lang="es-ES" sz="1400" dirty="0" smtClean="0">
                <a:solidFill>
                  <a:schemeClr val="bg1"/>
                </a:solidFill>
              </a:rPr>
              <a:t>rinda </a:t>
            </a:r>
            <a:r>
              <a:rPr lang="es-ES" sz="1400" dirty="0">
                <a:solidFill>
                  <a:schemeClr val="bg1"/>
                </a:solidFill>
              </a:rPr>
              <a:t>servicios ambientales (provisión de agua, regulación climática, paisaje, turismo, captura de carbono y provisión de oxígeno, entre otras) para toda la provincia y, especialmente, a la parroquia de </a:t>
            </a:r>
            <a:r>
              <a:rPr lang="es-ES" sz="1400" dirty="0" err="1">
                <a:solidFill>
                  <a:schemeClr val="bg1"/>
                </a:solidFill>
              </a:rPr>
              <a:t>Uyumbicho</a:t>
            </a:r>
            <a:r>
              <a:rPr lang="es-ES" sz="1400" dirty="0">
                <a:solidFill>
                  <a:schemeClr val="bg1"/>
                </a:solidFill>
              </a:rPr>
              <a:t>, quienes se benefician del agua proveniente de las vertientes naturales.</a:t>
            </a:r>
            <a:r>
              <a:rPr lang="es-EC" sz="1400" dirty="0">
                <a:solidFill>
                  <a:schemeClr val="bg1"/>
                </a:solidFill>
              </a:rPr>
              <a:t> </a:t>
            </a:r>
          </a:p>
          <a:p>
            <a:r>
              <a:rPr lang="es-ES" sz="900" dirty="0"/>
              <a:t>.</a:t>
            </a:r>
            <a:endParaRPr lang="es-EC" sz="900" dirty="0"/>
          </a:p>
          <a:p>
            <a:pPr algn="r"/>
            <a:r>
              <a:rPr lang="en-US" altLang="ko-KR" sz="900" dirty="0" smtClean="0">
                <a:solidFill>
                  <a:schemeClr val="bg1"/>
                </a:solidFill>
                <a:cs typeface="Arial" pitchFamily="34" charset="0"/>
              </a:rPr>
              <a:t>   </a:t>
            </a:r>
            <a:endParaRPr lang="en-US" altLang="ko-KR" sz="900" dirty="0">
              <a:solidFill>
                <a:schemeClr val="bg1"/>
              </a:solidFill>
              <a:cs typeface="Arial" pitchFamily="34" charset="0"/>
            </a:endParaRPr>
          </a:p>
        </p:txBody>
      </p:sp>
      <p:pic>
        <p:nvPicPr>
          <p:cNvPr id="2050" name="Picture 2" descr="Día Internacional para la protección de los Osos: tres historias sobre el  oso de anteojo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02044" y="895943"/>
            <a:ext cx="2844248" cy="184876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47">
            <a:extLst>
              <a:ext uri="{FF2B5EF4-FFF2-40B4-BE49-F238E27FC236}">
                <a16:creationId xmlns="" xmlns:a16="http://schemas.microsoft.com/office/drawing/2014/main" id="{838B60D9-21B3-4DE5-AF8F-64EDB3CFF0CD}"/>
              </a:ext>
            </a:extLst>
          </p:cNvPr>
          <p:cNvSpPr txBox="1"/>
          <p:nvPr/>
        </p:nvSpPr>
        <p:spPr>
          <a:xfrm>
            <a:off x="3390644" y="2938348"/>
            <a:ext cx="6520272" cy="646331"/>
          </a:xfrm>
          <a:prstGeom prst="rect">
            <a:avLst/>
          </a:prstGeom>
          <a:noFill/>
        </p:spPr>
        <p:txBody>
          <a:bodyPr wrap="square" rtlCol="0">
            <a:spAutoFit/>
          </a:bodyPr>
          <a:lstStyle/>
          <a:p>
            <a:pPr lvl="0"/>
            <a:r>
              <a:rPr lang="es-ES" dirty="0" smtClean="0"/>
              <a:t>El </a:t>
            </a:r>
            <a:r>
              <a:rPr lang="es-ES" dirty="0"/>
              <a:t>bosque regula del ciclo del agua evitando fenómenos como los aluviones y deslaves protegiendo la vida humana y animal</a:t>
            </a:r>
            <a:endParaRPr lang="es-EC" dirty="0"/>
          </a:p>
        </p:txBody>
      </p:sp>
      <p:sp>
        <p:nvSpPr>
          <p:cNvPr id="29" name="TextBox 50">
            <a:extLst>
              <a:ext uri="{FF2B5EF4-FFF2-40B4-BE49-F238E27FC236}">
                <a16:creationId xmlns="" xmlns:a16="http://schemas.microsoft.com/office/drawing/2014/main" id="{690B2730-D589-4FD0-9D5F-B6100941679A}"/>
              </a:ext>
            </a:extLst>
          </p:cNvPr>
          <p:cNvSpPr txBox="1"/>
          <p:nvPr/>
        </p:nvSpPr>
        <p:spPr>
          <a:xfrm>
            <a:off x="908143" y="3978999"/>
            <a:ext cx="5899303" cy="1169551"/>
          </a:xfrm>
          <a:prstGeom prst="rect">
            <a:avLst/>
          </a:prstGeom>
          <a:noFill/>
        </p:spPr>
        <p:txBody>
          <a:bodyPr wrap="square" rtlCol="0">
            <a:spAutoFit/>
          </a:bodyPr>
          <a:lstStyle/>
          <a:p>
            <a:pPr lvl="0"/>
            <a:r>
              <a:rPr lang="es-ES" sz="1400" dirty="0">
                <a:solidFill>
                  <a:schemeClr val="bg1"/>
                </a:solidFill>
              </a:rPr>
              <a:t>Previo a cualquier intervención en el bosque deben realizarse todos los estudios correspondientes al inventario forestal y fuentes hídricas validados por el </a:t>
            </a:r>
            <a:r>
              <a:rPr lang="es-ES" sz="1400" dirty="0" err="1">
                <a:solidFill>
                  <a:schemeClr val="bg1"/>
                </a:solidFill>
              </a:rPr>
              <a:t>MAATE</a:t>
            </a:r>
            <a:r>
              <a:rPr lang="es-ES" sz="1400" dirty="0">
                <a:solidFill>
                  <a:schemeClr val="bg1"/>
                </a:solidFill>
              </a:rPr>
              <a:t>, que constituyen los únicos documentos </a:t>
            </a:r>
            <a:r>
              <a:rPr lang="es-ES" sz="1400" dirty="0" smtClean="0">
                <a:solidFill>
                  <a:schemeClr val="bg1"/>
                </a:solidFill>
              </a:rPr>
              <a:t>habilitantes </a:t>
            </a:r>
            <a:r>
              <a:rPr lang="es-ES" sz="1400" dirty="0">
                <a:solidFill>
                  <a:schemeClr val="bg1"/>
                </a:solidFill>
              </a:rPr>
              <a:t>para estimar posibles afectaciones al patrimonio forestal e hídrico de la zona.</a:t>
            </a:r>
            <a:endParaRPr lang="es-EC" sz="1400" dirty="0">
              <a:solidFill>
                <a:schemeClr val="bg1"/>
              </a:solidFill>
            </a:endParaRPr>
          </a:p>
        </p:txBody>
      </p:sp>
      <p:sp>
        <p:nvSpPr>
          <p:cNvPr id="30" name="TextBox 53">
            <a:extLst>
              <a:ext uri="{FF2B5EF4-FFF2-40B4-BE49-F238E27FC236}">
                <a16:creationId xmlns="" xmlns:a16="http://schemas.microsoft.com/office/drawing/2014/main" id="{355A6711-B368-4D1C-A5FF-38620AB64EF9}"/>
              </a:ext>
            </a:extLst>
          </p:cNvPr>
          <p:cNvSpPr txBox="1"/>
          <p:nvPr/>
        </p:nvSpPr>
        <p:spPr>
          <a:xfrm>
            <a:off x="4450225" y="5081048"/>
            <a:ext cx="6035877" cy="1384995"/>
          </a:xfrm>
          <a:prstGeom prst="rect">
            <a:avLst/>
          </a:prstGeom>
          <a:noFill/>
        </p:spPr>
        <p:txBody>
          <a:bodyPr wrap="square" rtlCol="0">
            <a:spAutoFit/>
          </a:bodyPr>
          <a:lstStyle/>
          <a:p>
            <a:pPr lvl="0"/>
            <a:r>
              <a:rPr lang="es-ES" sz="1400" dirty="0" smtClean="0"/>
              <a:t>Para el análisis de viabilidad técnica y riegos o cualquier tipo de intervención que se plantee realizar se debe considerar que en el área del bosque se ubica la subestación Eléctrica Santa Rosa con redes de alta tensión de 230 </a:t>
            </a:r>
            <a:r>
              <a:rPr lang="es-ES" sz="1400" dirty="0" err="1" smtClean="0"/>
              <a:t>kw</a:t>
            </a:r>
            <a:r>
              <a:rPr lang="es-ES" sz="1400" dirty="0" smtClean="0"/>
              <a:t> y la termoeléctrica Santa Rosa con capacidad de generación 51MW.</a:t>
            </a:r>
            <a:endParaRPr lang="es-EC" sz="1400" dirty="0" smtClean="0"/>
          </a:p>
          <a:p>
            <a:pPr algn="r"/>
            <a:r>
              <a:rPr lang="en-US" altLang="ko-KR" sz="1400" dirty="0" smtClean="0">
                <a:solidFill>
                  <a:schemeClr val="bg1"/>
                </a:solidFill>
                <a:cs typeface="Arial" pitchFamily="34" charset="0"/>
              </a:rPr>
              <a:t>   </a:t>
            </a:r>
            <a:endParaRPr lang="en-US" altLang="ko-KR" sz="1400" dirty="0">
              <a:solidFill>
                <a:schemeClr val="bg1"/>
              </a:solidFill>
              <a:cs typeface="Arial" pitchFamily="34" charset="0"/>
            </a:endParaRPr>
          </a:p>
        </p:txBody>
      </p:sp>
    </p:spTree>
    <p:extLst>
      <p:ext uri="{BB962C8B-B14F-4D97-AF65-F5344CB8AC3E}">
        <p14:creationId xmlns:p14="http://schemas.microsoft.com/office/powerpoint/2010/main" val="166477811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animBg="1"/>
      <p:bldP spid="57" grpId="0" animBg="1"/>
      <p:bldP spid="58" grpId="0" animBg="1"/>
      <p:bldP spid="59" grpId="0"/>
      <p:bldP spid="61" grpId="0" animBg="1"/>
      <p:bldP spid="62" grpId="0" animBg="1"/>
      <p:bldP spid="63" grpId="0" animBg="1"/>
      <p:bldP spid="64" grpId="0"/>
      <p:bldP spid="65" grpId="0" animBg="1"/>
      <p:bldP spid="66" grpId="0" animBg="1"/>
      <p:bldP spid="67" grpId="0" animBg="1"/>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496050"/>
            <a:ext cx="12192000" cy="361950"/>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71948" y="919239"/>
            <a:ext cx="6312310" cy="2138278"/>
            <a:chOff x="867260" y="1835701"/>
            <a:chExt cx="5139840" cy="1946478"/>
          </a:xfrm>
        </p:grpSpPr>
        <p:sp>
          <p:nvSpPr>
            <p:cNvPr id="12" name="矩形 11"/>
            <p:cNvSpPr/>
            <p:nvPr/>
          </p:nvSpPr>
          <p:spPr>
            <a:xfrm>
              <a:off x="874713" y="1943101"/>
              <a:ext cx="5132387" cy="1704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0" name="矩形 9"/>
            <p:cNvSpPr/>
            <p:nvPr/>
          </p:nvSpPr>
          <p:spPr>
            <a:xfrm>
              <a:off x="867260" y="1835701"/>
              <a:ext cx="5089753" cy="1946478"/>
            </a:xfrm>
            <a:prstGeom prst="rect">
              <a:avLst/>
            </a:prstGeom>
          </p:spPr>
          <p:txBody>
            <a:bodyPr wrap="square">
              <a:spAutoFit/>
              <a:scene3d>
                <a:camera prst="orthographicFront"/>
                <a:lightRig rig="threePt" dir="t"/>
              </a:scene3d>
              <a:sp3d contourW="12700"/>
            </a:bodyPr>
            <a:lstStyle/>
            <a:p>
              <a:pPr algn="just">
                <a:lnSpc>
                  <a:spcPct val="120000"/>
                </a:lnSpc>
              </a:pPr>
              <a:r>
                <a:rPr lang="es-ES" sz="1400" dirty="0" smtClean="0"/>
                <a:t>Dada la importancia del bosque expuesta, se exhorte </a:t>
              </a:r>
              <a:r>
                <a:rPr lang="es-ES" sz="1400" dirty="0"/>
                <a:t>al Autoridad Ambiental Nacional (MAATE) </a:t>
              </a:r>
              <a:r>
                <a:rPr lang="es-ES" sz="1400" dirty="0" smtClean="0"/>
                <a:t>para que  se </a:t>
              </a:r>
              <a:r>
                <a:rPr lang="es-ES" sz="1400" dirty="0"/>
                <a:t>incluya dentro de la categoría de Bosque Protector </a:t>
              </a:r>
              <a:r>
                <a:rPr lang="es-ES" sz="1400" dirty="0" smtClean="0"/>
                <a:t>Nacional o </a:t>
              </a:r>
              <a:r>
                <a:rPr lang="es-ES" sz="1400" dirty="0"/>
                <a:t>la que corresponda, conforme su análisis técnico y </a:t>
              </a:r>
              <a:r>
                <a:rPr lang="es-ES" sz="1400" dirty="0" smtClean="0"/>
                <a:t>jurídico. Se considera que </a:t>
              </a:r>
              <a:r>
                <a:rPr lang="es-ES" sz="1400" dirty="0" smtClean="0"/>
                <a:t>el </a:t>
              </a:r>
              <a:r>
                <a:rPr lang="es-ES" sz="1400" dirty="0"/>
                <a:t>área en mención podría cumplir con los requisitos establecidos en el Código Orgánico de Ambiente (CODA), esto con la finalidad de conservar,  proteger y preservar el Bosque y Vegetación Protegidos de la Hacienda Santa Catalina</a:t>
              </a:r>
              <a:endParaRPr lang="zh-CN" altLang="en-US" sz="1400" dirty="0">
                <a:solidFill>
                  <a:schemeClr val="tx1">
                    <a:lumMod val="75000"/>
                    <a:lumOff val="25000"/>
                  </a:schemeClr>
                </a:solidFill>
                <a:latin typeface="+mn-ea"/>
              </a:endParaRPr>
            </a:p>
          </p:txBody>
        </p:sp>
      </p:grpSp>
      <p:grpSp>
        <p:nvGrpSpPr>
          <p:cNvPr id="14" name="组合 13"/>
          <p:cNvGrpSpPr/>
          <p:nvPr/>
        </p:nvGrpSpPr>
        <p:grpSpPr>
          <a:xfrm>
            <a:off x="777071" y="2939950"/>
            <a:ext cx="5132387" cy="1865126"/>
            <a:chOff x="874713" y="3922713"/>
            <a:chExt cx="5132387" cy="1865126"/>
          </a:xfrm>
        </p:grpSpPr>
        <p:sp>
          <p:nvSpPr>
            <p:cNvPr id="19" name="矩形 18"/>
            <p:cNvSpPr/>
            <p:nvPr/>
          </p:nvSpPr>
          <p:spPr>
            <a:xfrm>
              <a:off x="874713" y="3922713"/>
              <a:ext cx="5132387" cy="1704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p:cNvSpPr/>
            <p:nvPr/>
          </p:nvSpPr>
          <p:spPr>
            <a:xfrm>
              <a:off x="981635" y="3922713"/>
              <a:ext cx="4982830" cy="1865126"/>
            </a:xfrm>
            <a:prstGeom prst="rect">
              <a:avLst/>
            </a:prstGeom>
          </p:spPr>
          <p:txBody>
            <a:bodyPr wrap="square">
              <a:spAutoFit/>
              <a:scene3d>
                <a:camera prst="orthographicFront"/>
                <a:lightRig rig="threePt" dir="t"/>
              </a:scene3d>
              <a:sp3d contourW="12700"/>
            </a:bodyPr>
            <a:lstStyle/>
            <a:p>
              <a:pPr algn="just">
                <a:lnSpc>
                  <a:spcPct val="120000"/>
                </a:lnSpc>
              </a:pPr>
              <a:r>
                <a:rPr lang="es-ES" sz="1600" dirty="0"/>
                <a:t>S</a:t>
              </a:r>
              <a:r>
                <a:rPr lang="es-ES" sz="1600" dirty="0" smtClean="0"/>
                <a:t>olicitar a la Dirección de Riegos y Ambiente del </a:t>
              </a:r>
              <a:r>
                <a:rPr lang="es-ES" sz="1600" dirty="0"/>
                <a:t>GAD Municipal de Mejía que realice un informe técnico a profundidad, respecto de los riesgos y posibles afectaciones en el caso de la intervención antrópica en el área, tomando en cuenta las características de la zona.</a:t>
              </a:r>
              <a:endParaRPr lang="zh-CN" altLang="en-US" sz="1600" dirty="0">
                <a:solidFill>
                  <a:schemeClr val="tx1">
                    <a:lumMod val="75000"/>
                    <a:lumOff val="25000"/>
                  </a:schemeClr>
                </a:solidFill>
                <a:latin typeface="+mn-ea"/>
              </a:endParaRPr>
            </a:p>
          </p:txBody>
        </p:sp>
      </p:grpSp>
      <p:grpSp>
        <p:nvGrpSpPr>
          <p:cNvPr id="21" name="组合 20"/>
          <p:cNvGrpSpPr/>
          <p:nvPr/>
        </p:nvGrpSpPr>
        <p:grpSpPr>
          <a:xfrm>
            <a:off x="6184899" y="2768850"/>
            <a:ext cx="5132387" cy="1704974"/>
            <a:chOff x="6184899" y="2768850"/>
            <a:chExt cx="5132387" cy="1704974"/>
          </a:xfrm>
        </p:grpSpPr>
        <p:sp>
          <p:nvSpPr>
            <p:cNvPr id="26" name="矩形 25"/>
            <p:cNvSpPr/>
            <p:nvPr/>
          </p:nvSpPr>
          <p:spPr>
            <a:xfrm>
              <a:off x="6184899" y="2768850"/>
              <a:ext cx="5132387" cy="17049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矩形 23"/>
            <p:cNvSpPr/>
            <p:nvPr/>
          </p:nvSpPr>
          <p:spPr>
            <a:xfrm>
              <a:off x="6184899" y="2837989"/>
              <a:ext cx="5029946" cy="1569660"/>
            </a:xfrm>
            <a:prstGeom prst="rect">
              <a:avLst/>
            </a:prstGeom>
          </p:spPr>
          <p:txBody>
            <a:bodyPr wrap="square">
              <a:spAutoFit/>
              <a:scene3d>
                <a:camera prst="orthographicFront"/>
                <a:lightRig rig="threePt" dir="t"/>
              </a:scene3d>
              <a:sp3d contourW="12700"/>
            </a:bodyPr>
            <a:lstStyle/>
            <a:p>
              <a:pPr lvl="0" algn="just"/>
              <a:r>
                <a:rPr lang="es-ES" sz="1600" dirty="0"/>
                <a:t>Que la Cámara Provincial delegue a la Dirección de Ambiente del GADPP, la coordinación para la conformación de una mesa técnica de trabajo con las entidades competentes, para la ejecución de las acciones pertinentes y lograr la declaración como Bosque Protector o la categoría que corresponda.</a:t>
              </a:r>
              <a:endParaRPr lang="es-EC" sz="1600" dirty="0"/>
            </a:p>
          </p:txBody>
        </p:sp>
      </p:grpSp>
      <p:grpSp>
        <p:nvGrpSpPr>
          <p:cNvPr id="28" name="组合 27"/>
          <p:cNvGrpSpPr/>
          <p:nvPr/>
        </p:nvGrpSpPr>
        <p:grpSpPr>
          <a:xfrm>
            <a:off x="5058697" y="4605973"/>
            <a:ext cx="6813756" cy="1986555"/>
            <a:chOff x="6184900" y="4465304"/>
            <a:chExt cx="5132387" cy="1787358"/>
          </a:xfrm>
        </p:grpSpPr>
        <p:sp>
          <p:nvSpPr>
            <p:cNvPr id="33" name="矩形 32"/>
            <p:cNvSpPr/>
            <p:nvPr/>
          </p:nvSpPr>
          <p:spPr>
            <a:xfrm>
              <a:off x="6184900" y="4465304"/>
              <a:ext cx="5132387" cy="1704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31" name="矩形 30"/>
            <p:cNvSpPr/>
            <p:nvPr/>
          </p:nvSpPr>
          <p:spPr>
            <a:xfrm>
              <a:off x="6184900" y="4544502"/>
              <a:ext cx="5132387" cy="1708160"/>
            </a:xfrm>
            <a:prstGeom prst="rect">
              <a:avLst/>
            </a:prstGeom>
          </p:spPr>
          <p:txBody>
            <a:bodyPr wrap="square">
              <a:spAutoFit/>
              <a:scene3d>
                <a:camera prst="orthographicFront"/>
                <a:lightRig rig="threePt" dir="t"/>
              </a:scene3d>
              <a:sp3d contourW="12700"/>
            </a:bodyPr>
            <a:lstStyle/>
            <a:p>
              <a:pPr lvl="0" algn="just"/>
              <a:r>
                <a:rPr lang="es-ES" sz="1500" dirty="0" smtClean="0"/>
                <a:t>Solicitar al GAD </a:t>
              </a:r>
              <a:r>
                <a:rPr lang="es-ES" sz="1500" dirty="0"/>
                <a:t>Municipal </a:t>
              </a:r>
              <a:r>
                <a:rPr lang="es-ES" sz="1500" dirty="0" smtClean="0"/>
                <a:t>de Mejía que dentro del análisis de Prohibición de Cambio de Uso del Suelo para el presente caso, considere el presente Informe; así como, lo </a:t>
              </a:r>
              <a:r>
                <a:rPr lang="es-ES" sz="1500" dirty="0"/>
                <a:t>establecido en la primera disposición general de la ordenanza para la Declaratoria de Bosque y Vegetación Protegida a una parte de la Hacienda Santa Catalina del Instituto Autónomo de Investigaciones</a:t>
              </a:r>
              <a:r>
                <a:rPr lang="es-ES" sz="1500" i="1" dirty="0"/>
                <a:t> </a:t>
              </a:r>
              <a:r>
                <a:rPr lang="es-ES" sz="1500" dirty="0"/>
                <a:t>Agropecuarias (INIAP</a:t>
              </a:r>
              <a:r>
                <a:rPr lang="es-ES" sz="1500" i="1" dirty="0" smtClean="0"/>
                <a:t>), </a:t>
              </a:r>
              <a:r>
                <a:rPr lang="es-ES" sz="1500" dirty="0" smtClean="0"/>
                <a:t>que se relaciona con la </a:t>
              </a:r>
              <a:r>
                <a:rPr lang="es-ES" sz="1500" b="1" i="1" dirty="0" smtClean="0"/>
                <a:t>Prohibición </a:t>
              </a:r>
              <a:r>
                <a:rPr lang="es-ES" sz="1500" b="1" i="1" dirty="0"/>
                <a:t>de Cambio de Uso de </a:t>
              </a:r>
              <a:r>
                <a:rPr lang="es-ES" sz="1500" b="1" i="1" dirty="0" smtClean="0"/>
                <a:t>Suelo</a:t>
              </a:r>
              <a:r>
                <a:rPr lang="es-ES" sz="1500" b="1" i="1" dirty="0"/>
                <a:t>.</a:t>
              </a:r>
              <a:endParaRPr lang="zh-CN" altLang="en-US" sz="1500" dirty="0">
                <a:solidFill>
                  <a:schemeClr val="tx1">
                    <a:lumMod val="75000"/>
                    <a:lumOff val="25000"/>
                  </a:schemeClr>
                </a:solidFill>
                <a:latin typeface="+mn-ea"/>
              </a:endParaRPr>
            </a:p>
          </p:txBody>
        </p:sp>
      </p:grpSp>
      <p:sp>
        <p:nvSpPr>
          <p:cNvPr id="36" name="文本框 35"/>
          <p:cNvSpPr txBox="1"/>
          <p:nvPr/>
        </p:nvSpPr>
        <p:spPr>
          <a:xfrm>
            <a:off x="824625" y="307695"/>
            <a:ext cx="4673205"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RECOMENDACIONES</a:t>
            </a:r>
            <a:endParaRPr lang="zh-CN" altLang="en-US" sz="3200" b="1" dirty="0">
              <a:solidFill>
                <a:schemeClr val="tx1">
                  <a:lumMod val="75000"/>
                  <a:lumOff val="25000"/>
                </a:schemeClr>
              </a:solidFill>
              <a:latin typeface="+mn-ea"/>
            </a:endParaRPr>
          </a:p>
        </p:txBody>
      </p:sp>
      <p:pic>
        <p:nvPicPr>
          <p:cNvPr id="38" name="Imagen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3264" y="4706381"/>
            <a:ext cx="2400000" cy="1800000"/>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6271" y="154457"/>
            <a:ext cx="3397624" cy="2548218"/>
          </a:xfrm>
          <a:prstGeom prst="rect">
            <a:avLst/>
          </a:prstGeom>
        </p:spPr>
      </p:pic>
    </p:spTree>
    <p:extLst>
      <p:ext uri="{BB962C8B-B14F-4D97-AF65-F5344CB8AC3E}">
        <p14:creationId xmlns:p14="http://schemas.microsoft.com/office/powerpoint/2010/main" val="358457911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down)">
                                      <p:cBhvr>
                                        <p:cTn id="13" dur="500"/>
                                        <p:tgtEl>
                                          <p:spTgt spid="2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18"/>
          <p:cNvSpPr/>
          <p:nvPr/>
        </p:nvSpPr>
        <p:spPr>
          <a:xfrm flipH="1">
            <a:off x="0" y="0"/>
            <a:ext cx="12192000" cy="6858000"/>
          </a:xfrm>
          <a:prstGeom prst="triangle">
            <a:avLst>
              <a:gd name="adj" fmla="val 0"/>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0" y="0"/>
            <a:ext cx="6843252"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43052" y="2201638"/>
            <a:ext cx="6948948" cy="2019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0" y="4127463"/>
            <a:ext cx="6843252" cy="2730537"/>
          </a:xfrm>
          <a:custGeom>
            <a:avLst/>
            <a:gdLst>
              <a:gd name="connsiteX0" fmla="*/ 4854289 w 6843252"/>
              <a:gd name="connsiteY0" fmla="*/ 0 h 2730537"/>
              <a:gd name="connsiteX1" fmla="*/ 6843252 w 6843252"/>
              <a:gd name="connsiteY1" fmla="*/ 2730537 h 2730537"/>
              <a:gd name="connsiteX2" fmla="*/ 0 w 6843252"/>
              <a:gd name="connsiteY2" fmla="*/ 2730537 h 2730537"/>
            </a:gdLst>
            <a:ahLst/>
            <a:cxnLst>
              <a:cxn ang="0">
                <a:pos x="connsiteX0" y="connsiteY0"/>
              </a:cxn>
              <a:cxn ang="0">
                <a:pos x="connsiteX1" y="connsiteY1"/>
              </a:cxn>
              <a:cxn ang="0">
                <a:pos x="connsiteX2" y="connsiteY2"/>
              </a:cxn>
            </a:cxnLst>
            <a:rect l="l" t="t" r="r" b="b"/>
            <a:pathLst>
              <a:path w="6843252" h="2730537">
                <a:moveTo>
                  <a:pt x="4854289" y="0"/>
                </a:moveTo>
                <a:lnTo>
                  <a:pt x="6843252" y="2730537"/>
                </a:lnTo>
                <a:lnTo>
                  <a:pt x="0" y="2730537"/>
                </a:lnTo>
                <a:close/>
              </a:path>
            </a:pathLst>
          </a:custGeom>
          <a:solidFill>
            <a:srgbClr val="007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146968" y="0"/>
            <a:ext cx="5467414" cy="6858000"/>
          </a:xfrm>
          <a:custGeom>
            <a:avLst/>
            <a:gdLst>
              <a:gd name="connsiteX0" fmla="*/ 0 w 5467414"/>
              <a:gd name="connsiteY0" fmla="*/ 0 h 6858000"/>
              <a:gd name="connsiteX1" fmla="*/ 471948 w 5467414"/>
              <a:gd name="connsiteY1" fmla="*/ 0 h 6858000"/>
              <a:gd name="connsiteX2" fmla="*/ 5467414 w 5467414"/>
              <a:gd name="connsiteY2" fmla="*/ 6858000 h 6858000"/>
              <a:gd name="connsiteX3" fmla="*/ 4995466 w 54674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67414" h="6858000">
                <a:moveTo>
                  <a:pt x="0" y="0"/>
                </a:moveTo>
                <a:lnTo>
                  <a:pt x="471948" y="0"/>
                </a:lnTo>
                <a:lnTo>
                  <a:pt x="5467414" y="6858000"/>
                </a:lnTo>
                <a:lnTo>
                  <a:pt x="4995466" y="6858000"/>
                </a:lnTo>
                <a:close/>
              </a:path>
            </a:pathLst>
          </a:cu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463920" y="5313836"/>
            <a:ext cx="1621140" cy="326909"/>
            <a:chOff x="1293291" y="4956490"/>
            <a:chExt cx="1621140" cy="326909"/>
          </a:xfrm>
        </p:grpSpPr>
        <p:sp>
          <p:nvSpPr>
            <p:cNvPr id="21" name="圆角矩形 20"/>
            <p:cNvSpPr/>
            <p:nvPr/>
          </p:nvSpPr>
          <p:spPr>
            <a:xfrm>
              <a:off x="1293291" y="4956490"/>
              <a:ext cx="1621140" cy="326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2" name="文本框 21"/>
            <p:cNvSpPr txBox="1"/>
            <p:nvPr/>
          </p:nvSpPr>
          <p:spPr>
            <a:xfrm>
              <a:off x="2026010" y="4980570"/>
              <a:ext cx="184730" cy="27699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23" name="文本框 22"/>
          <p:cNvSpPr txBox="1"/>
          <p:nvPr/>
        </p:nvSpPr>
        <p:spPr>
          <a:xfrm>
            <a:off x="7115498" y="2685959"/>
            <a:ext cx="4696843" cy="83099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4800" b="1" dirty="0" smtClean="0">
                <a:solidFill>
                  <a:schemeClr val="bg1"/>
                </a:solidFill>
                <a:latin typeface="Century Gothic" panose="020B0502020202020204" pitchFamily="34" charset="0"/>
                <a:ea typeface="微软雅黑"/>
                <a:cs typeface="Arial" panose="020B0604020202020204" pitchFamily="34" charset="0"/>
              </a:rPr>
              <a:t>Gracias</a:t>
            </a:r>
            <a:endParaRPr kumimoji="0" lang="zh-CN" altLang="en-US" sz="4800" b="1" u="none" strike="noStrike" kern="1200" cap="none" spc="0" normalizeH="0" baseline="0" noProof="0" dirty="0">
              <a:ln>
                <a:noFill/>
              </a:ln>
              <a:solidFill>
                <a:schemeClr val="bg1"/>
              </a:solidFill>
              <a:effectLst/>
              <a:uLnTx/>
              <a:uFillTx/>
              <a:latin typeface="Century Gothic" panose="020B0502020202020204" pitchFamily="34" charset="0"/>
              <a:ea typeface="微软雅黑"/>
              <a:cs typeface="Arial" panose="020B0604020202020204" pitchFamily="34" charset="0"/>
            </a:endParaRPr>
          </a:p>
        </p:txBody>
      </p:sp>
      <p:sp>
        <p:nvSpPr>
          <p:cNvPr id="9" name="椭圆 8"/>
          <p:cNvSpPr/>
          <p:nvPr/>
        </p:nvSpPr>
        <p:spPr>
          <a:xfrm>
            <a:off x="5093629" y="3970829"/>
            <a:ext cx="1216742" cy="1216742"/>
          </a:xfrm>
          <a:prstGeom prst="ellipse">
            <a:avLst/>
          </a:prstGeom>
          <a:solidFill>
            <a:srgbClr val="3AA7B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2 Marcador de posición de imagen"/>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687191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0" grpId="0" animBg="1"/>
      <p:bldP spid="13" grpId="0" animBg="1"/>
      <p:bldP spid="15" grpId="0" animBg="1"/>
      <p:bldP spid="23"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400660" y="0"/>
            <a:ext cx="2969680" cy="6858000"/>
          </a:xfrm>
          <a:custGeom>
            <a:avLst/>
            <a:gdLst>
              <a:gd name="connsiteX0" fmla="*/ 0 w 2969680"/>
              <a:gd name="connsiteY0" fmla="*/ 0 h 6858000"/>
              <a:gd name="connsiteX1" fmla="*/ 471948 w 2969680"/>
              <a:gd name="connsiteY1" fmla="*/ 0 h 6858000"/>
              <a:gd name="connsiteX2" fmla="*/ 2733707 w 2969680"/>
              <a:gd name="connsiteY2" fmla="*/ 3105044 h 6858000"/>
              <a:gd name="connsiteX3" fmla="*/ 2733707 w 2969680"/>
              <a:gd name="connsiteY3" fmla="*/ 3105045 h 6858000"/>
              <a:gd name="connsiteX4" fmla="*/ 2969680 w 2969680"/>
              <a:gd name="connsiteY4" fmla="*/ 3429000 h 6858000"/>
              <a:gd name="connsiteX5" fmla="*/ 2733707 w 2969680"/>
              <a:gd name="connsiteY5" fmla="*/ 3752955 h 6858000"/>
              <a:gd name="connsiteX6" fmla="*/ 2733707 w 2969680"/>
              <a:gd name="connsiteY6" fmla="*/ 3752956 h 6858000"/>
              <a:gd name="connsiteX7" fmla="*/ 471948 w 2969680"/>
              <a:gd name="connsiteY7" fmla="*/ 6858000 h 6858000"/>
              <a:gd name="connsiteX8" fmla="*/ 0 w 2969680"/>
              <a:gd name="connsiteY8" fmla="*/ 6858000 h 6858000"/>
              <a:gd name="connsiteX9" fmla="*/ 2497733 w 2969680"/>
              <a:gd name="connsiteY9" fmla="*/ 3429001 h 6858000"/>
              <a:gd name="connsiteX10" fmla="*/ 2497732 w 2969680"/>
              <a:gd name="connsiteY10" fmla="*/ 3429000 h 6858000"/>
              <a:gd name="connsiteX11" fmla="*/ 2497733 w 2969680"/>
              <a:gd name="connsiteY11" fmla="*/ 3428999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2733707 w 2969680"/>
              <a:gd name="connsiteY4" fmla="*/ 3752955 h 6858000"/>
              <a:gd name="connsiteX5" fmla="*/ 2733707 w 2969680"/>
              <a:gd name="connsiteY5" fmla="*/ 3752956 h 6858000"/>
              <a:gd name="connsiteX6" fmla="*/ 471948 w 2969680"/>
              <a:gd name="connsiteY6" fmla="*/ 6858000 h 6858000"/>
              <a:gd name="connsiteX7" fmla="*/ 0 w 2969680"/>
              <a:gd name="connsiteY7" fmla="*/ 6858000 h 6858000"/>
              <a:gd name="connsiteX8" fmla="*/ 2497733 w 2969680"/>
              <a:gd name="connsiteY8" fmla="*/ 3429001 h 6858000"/>
              <a:gd name="connsiteX9" fmla="*/ 2497732 w 2969680"/>
              <a:gd name="connsiteY9" fmla="*/ 3429000 h 6858000"/>
              <a:gd name="connsiteX10" fmla="*/ 2497733 w 2969680"/>
              <a:gd name="connsiteY10" fmla="*/ 3428999 h 6858000"/>
              <a:gd name="connsiteX11" fmla="*/ 0 w 2969680"/>
              <a:gd name="connsiteY11" fmla="*/ 0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2733707 w 2969680"/>
              <a:gd name="connsiteY4" fmla="*/ 3752955 h 6858000"/>
              <a:gd name="connsiteX5" fmla="*/ 471948 w 2969680"/>
              <a:gd name="connsiteY5" fmla="*/ 6858000 h 6858000"/>
              <a:gd name="connsiteX6" fmla="*/ 0 w 2969680"/>
              <a:gd name="connsiteY6" fmla="*/ 6858000 h 6858000"/>
              <a:gd name="connsiteX7" fmla="*/ 2497733 w 2969680"/>
              <a:gd name="connsiteY7" fmla="*/ 3429001 h 6858000"/>
              <a:gd name="connsiteX8" fmla="*/ 2497732 w 2969680"/>
              <a:gd name="connsiteY8" fmla="*/ 3429000 h 6858000"/>
              <a:gd name="connsiteX9" fmla="*/ 2497733 w 2969680"/>
              <a:gd name="connsiteY9" fmla="*/ 3428999 h 6858000"/>
              <a:gd name="connsiteX10" fmla="*/ 0 w 2969680"/>
              <a:gd name="connsiteY10" fmla="*/ 0 h 6858000"/>
              <a:gd name="connsiteX0" fmla="*/ 0 w 2969680"/>
              <a:gd name="connsiteY0" fmla="*/ 0 h 6858000"/>
              <a:gd name="connsiteX1" fmla="*/ 471948 w 2969680"/>
              <a:gd name="connsiteY1" fmla="*/ 0 h 6858000"/>
              <a:gd name="connsiteX2" fmla="*/ 2733707 w 2969680"/>
              <a:gd name="connsiteY2" fmla="*/ 3105044 h 6858000"/>
              <a:gd name="connsiteX3" fmla="*/ 2969680 w 2969680"/>
              <a:gd name="connsiteY3" fmla="*/ 3429000 h 6858000"/>
              <a:gd name="connsiteX4" fmla="*/ 471948 w 2969680"/>
              <a:gd name="connsiteY4" fmla="*/ 6858000 h 6858000"/>
              <a:gd name="connsiteX5" fmla="*/ 0 w 2969680"/>
              <a:gd name="connsiteY5" fmla="*/ 6858000 h 6858000"/>
              <a:gd name="connsiteX6" fmla="*/ 2497733 w 2969680"/>
              <a:gd name="connsiteY6" fmla="*/ 3429001 h 6858000"/>
              <a:gd name="connsiteX7" fmla="*/ 2497732 w 2969680"/>
              <a:gd name="connsiteY7" fmla="*/ 3429000 h 6858000"/>
              <a:gd name="connsiteX8" fmla="*/ 2497733 w 2969680"/>
              <a:gd name="connsiteY8" fmla="*/ 3428999 h 6858000"/>
              <a:gd name="connsiteX9" fmla="*/ 0 w 2969680"/>
              <a:gd name="connsiteY9" fmla="*/ 0 h 6858000"/>
              <a:gd name="connsiteX0" fmla="*/ 0 w 2969680"/>
              <a:gd name="connsiteY0" fmla="*/ 0 h 6858000"/>
              <a:gd name="connsiteX1" fmla="*/ 471948 w 2969680"/>
              <a:gd name="connsiteY1" fmla="*/ 0 h 6858000"/>
              <a:gd name="connsiteX2" fmla="*/ 2969680 w 2969680"/>
              <a:gd name="connsiteY2" fmla="*/ 3429000 h 6858000"/>
              <a:gd name="connsiteX3" fmla="*/ 471948 w 2969680"/>
              <a:gd name="connsiteY3" fmla="*/ 6858000 h 6858000"/>
              <a:gd name="connsiteX4" fmla="*/ 0 w 2969680"/>
              <a:gd name="connsiteY4" fmla="*/ 6858000 h 6858000"/>
              <a:gd name="connsiteX5" fmla="*/ 2497733 w 2969680"/>
              <a:gd name="connsiteY5" fmla="*/ 3429001 h 6858000"/>
              <a:gd name="connsiteX6" fmla="*/ 2497732 w 2969680"/>
              <a:gd name="connsiteY6" fmla="*/ 3429000 h 6858000"/>
              <a:gd name="connsiteX7" fmla="*/ 2497733 w 2969680"/>
              <a:gd name="connsiteY7" fmla="*/ 3428999 h 6858000"/>
              <a:gd name="connsiteX8" fmla="*/ 0 w 296968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680" h="6858000">
                <a:moveTo>
                  <a:pt x="0" y="0"/>
                </a:moveTo>
                <a:lnTo>
                  <a:pt x="471948" y="0"/>
                </a:lnTo>
                <a:lnTo>
                  <a:pt x="2969680" y="3429000"/>
                </a:lnTo>
                <a:lnTo>
                  <a:pt x="471948" y="6858000"/>
                </a:lnTo>
                <a:lnTo>
                  <a:pt x="0" y="6858000"/>
                </a:lnTo>
                <a:lnTo>
                  <a:pt x="2497733" y="3429001"/>
                </a:lnTo>
                <a:lnTo>
                  <a:pt x="2497732" y="3429000"/>
                </a:lnTo>
                <a:lnTo>
                  <a:pt x="2497733" y="3428999"/>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760729" y="1428960"/>
            <a:ext cx="124230" cy="276999"/>
          </a:xfrm>
          <a:prstGeom prst="rect">
            <a:avLst/>
          </a:prstGeom>
          <a:noFill/>
        </p:spPr>
        <p:txBody>
          <a:bodyPr wrap="none" rtlCol="0">
            <a:spAutoFit/>
            <a:scene3d>
              <a:camera prst="orthographicFront"/>
              <a:lightRig rig="threePt" dir="t"/>
            </a:scene3d>
            <a:sp3d contourW="12700"/>
          </a:bodyPr>
          <a:lstStyle/>
          <a:p>
            <a:r>
              <a:rPr lang="es-EC" altLang="zh-CN" sz="1200" b="1" i="1" dirty="0" smtClean="0">
                <a:solidFill>
                  <a:schemeClr val="accent1"/>
                </a:solidFill>
                <a:latin typeface="Century Gothic" panose="020B0502020202020204" pitchFamily="34" charset="0"/>
                <a:ea typeface="+mj-ea"/>
                <a:cs typeface="经典综艺体简" panose="02010609000101010101" pitchFamily="49" charset="-122"/>
              </a:rPr>
              <a:t>  </a:t>
            </a:r>
            <a:endParaRPr lang="en-US" altLang="zh-CN" sz="1200" b="1" i="1" dirty="0" smtClean="0">
              <a:solidFill>
                <a:schemeClr val="accent1"/>
              </a:solidFill>
              <a:latin typeface="Century Gothic" panose="020B0502020202020204" pitchFamily="34" charset="0"/>
              <a:ea typeface="+mj-ea"/>
              <a:cs typeface="经典综艺体简" panose="02010609000101010101" pitchFamily="49" charset="-122"/>
            </a:endParaRPr>
          </a:p>
        </p:txBody>
      </p:sp>
      <p:sp>
        <p:nvSpPr>
          <p:cNvPr id="14" name="文本框 13"/>
          <p:cNvSpPr txBox="1"/>
          <p:nvPr/>
        </p:nvSpPr>
        <p:spPr>
          <a:xfrm>
            <a:off x="5678156" y="3409168"/>
            <a:ext cx="530915" cy="461665"/>
          </a:xfrm>
          <a:prstGeom prst="rect">
            <a:avLst/>
          </a:prstGeom>
          <a:noFill/>
        </p:spPr>
        <p:txBody>
          <a:bodyPr wrap="none" rtlCol="0">
            <a:spAutoFit/>
            <a:scene3d>
              <a:camera prst="orthographicFront"/>
              <a:lightRig rig="threePt" dir="t"/>
            </a:scene3d>
            <a:sp3d contourW="12700"/>
          </a:bodyPr>
          <a:lstStyle/>
          <a:p>
            <a:r>
              <a:rPr lang="en-US" altLang="zh-CN" sz="2400" b="1" i="1" dirty="0">
                <a:solidFill>
                  <a:schemeClr val="accent2"/>
                </a:solidFill>
                <a:latin typeface="Century Gothic" panose="020B0502020202020204" pitchFamily="34" charset="0"/>
                <a:ea typeface="+mj-ea"/>
                <a:cs typeface="经典综艺体简" panose="02010609000101010101" pitchFamily="49" charset="-122"/>
              </a:rPr>
              <a:t>2 </a:t>
            </a:r>
            <a:r>
              <a:rPr lang="en-US" altLang="zh-CN" sz="2400" b="1" i="1" dirty="0" smtClean="0">
                <a:solidFill>
                  <a:schemeClr val="accent2"/>
                </a:solidFill>
                <a:latin typeface="Century Gothic" panose="020B0502020202020204" pitchFamily="34" charset="0"/>
                <a:ea typeface="+mj-ea"/>
                <a:cs typeface="经典综艺体简" panose="02010609000101010101" pitchFamily="49" charset="-122"/>
              </a:rPr>
              <a:t>.</a:t>
            </a:r>
            <a:endParaRPr lang="zh-CN" altLang="en-US" sz="1200" b="1" dirty="0">
              <a:solidFill>
                <a:schemeClr val="accent2"/>
              </a:solidFill>
              <a:latin typeface="+mj-ea"/>
              <a:ea typeface="+mj-ea"/>
              <a:cs typeface="经典综艺体简" panose="02010609000101010101" pitchFamily="49" charset="-122"/>
            </a:endParaRPr>
          </a:p>
        </p:txBody>
      </p:sp>
      <p:grpSp>
        <p:nvGrpSpPr>
          <p:cNvPr id="16" name="组合 15"/>
          <p:cNvGrpSpPr/>
          <p:nvPr/>
        </p:nvGrpSpPr>
        <p:grpSpPr>
          <a:xfrm>
            <a:off x="6150880" y="2993051"/>
            <a:ext cx="5677326" cy="1355499"/>
            <a:chOff x="3797608" y="101982"/>
            <a:chExt cx="5072641" cy="847298"/>
          </a:xfrm>
        </p:grpSpPr>
        <p:sp>
          <p:nvSpPr>
            <p:cNvPr id="17" name="文本框 16"/>
            <p:cNvSpPr txBox="1"/>
            <p:nvPr/>
          </p:nvSpPr>
          <p:spPr>
            <a:xfrm>
              <a:off x="3797608" y="424476"/>
              <a:ext cx="184731" cy="461665"/>
            </a:xfrm>
            <a:prstGeom prst="rect">
              <a:avLst/>
            </a:prstGeom>
            <a:noFill/>
          </p:spPr>
          <p:txBody>
            <a:bodyPr wrap="none" rtlCol="0">
              <a:spAutoFit/>
              <a:scene3d>
                <a:camera prst="orthographicFront"/>
                <a:lightRig rig="threePt" dir="t"/>
              </a:scene3d>
              <a:sp3d contourW="12700"/>
            </a:bodyPr>
            <a:lstStyle/>
            <a:p>
              <a:endParaRPr lang="zh-CN" altLang="en-US" sz="2400" b="1" dirty="0">
                <a:solidFill>
                  <a:schemeClr val="accent1"/>
                </a:solidFill>
                <a:latin typeface="+mj-ea"/>
                <a:ea typeface="+mj-ea"/>
                <a:cs typeface="经典综艺体简" panose="02010609000101010101" pitchFamily="49" charset="-122"/>
              </a:endParaRPr>
            </a:p>
          </p:txBody>
        </p:sp>
        <p:sp>
          <p:nvSpPr>
            <p:cNvPr id="18" name="文本框 17"/>
            <p:cNvSpPr txBox="1"/>
            <p:nvPr/>
          </p:nvSpPr>
          <p:spPr>
            <a:xfrm>
              <a:off x="3889973" y="101982"/>
              <a:ext cx="4980276" cy="847298"/>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dirty="0" err="1" smtClean="0">
                  <a:solidFill>
                    <a:schemeClr val="tx1">
                      <a:lumMod val="75000"/>
                      <a:lumOff val="25000"/>
                    </a:schemeClr>
                  </a:solidFill>
                  <a:latin typeface="Century Gothic" panose="020B0502020202020204" pitchFamily="34" charset="0"/>
                  <a:ea typeface="+mj-ea"/>
                </a:rPr>
                <a:t>Prefecturatraslada</a:t>
              </a:r>
              <a:r>
                <a:rPr lang="en-US" altLang="zh-CN" dirty="0" smtClean="0">
                  <a:solidFill>
                    <a:schemeClr val="tx1">
                      <a:lumMod val="75000"/>
                      <a:lumOff val="25000"/>
                    </a:schemeClr>
                  </a:solidFill>
                  <a:latin typeface="Century Gothic" panose="020B0502020202020204" pitchFamily="34" charset="0"/>
                  <a:ea typeface="+mj-ea"/>
                </a:rPr>
                <a:t> la </a:t>
              </a:r>
              <a:r>
                <a:rPr lang="en-US" altLang="zh-CN" dirty="0" err="1" smtClean="0">
                  <a:solidFill>
                    <a:schemeClr val="tx1">
                      <a:lumMod val="75000"/>
                      <a:lumOff val="25000"/>
                    </a:schemeClr>
                  </a:solidFill>
                  <a:latin typeface="Century Gothic" panose="020B0502020202020204" pitchFamily="34" charset="0"/>
                  <a:ea typeface="+mj-ea"/>
                </a:rPr>
                <a:t>solicitud</a:t>
              </a:r>
              <a:r>
                <a:rPr lang="en-US" altLang="zh-CN" dirty="0" smtClean="0">
                  <a:solidFill>
                    <a:schemeClr val="tx1">
                      <a:lumMod val="75000"/>
                      <a:lumOff val="25000"/>
                    </a:schemeClr>
                  </a:solidFill>
                  <a:latin typeface="Century Gothic" panose="020B0502020202020204" pitchFamily="34" charset="0"/>
                  <a:ea typeface="+mj-ea"/>
                </a:rPr>
                <a:t> del </a:t>
              </a:r>
              <a:r>
                <a:rPr lang="en-US" altLang="zh-CN" dirty="0" err="1" smtClean="0">
                  <a:solidFill>
                    <a:schemeClr val="tx1">
                      <a:lumMod val="75000"/>
                      <a:lumOff val="25000"/>
                    </a:schemeClr>
                  </a:solidFill>
                  <a:latin typeface="Century Gothic" panose="020B0502020202020204" pitchFamily="34" charset="0"/>
                  <a:ea typeface="+mj-ea"/>
                </a:rPr>
                <a:t>Consejero</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Terán</a:t>
              </a:r>
              <a:r>
                <a:rPr lang="en-US" altLang="zh-CN" dirty="0" smtClean="0">
                  <a:solidFill>
                    <a:schemeClr val="tx1">
                      <a:lumMod val="75000"/>
                      <a:lumOff val="25000"/>
                    </a:schemeClr>
                  </a:solidFill>
                  <a:latin typeface="Century Gothic" panose="020B0502020202020204" pitchFamily="34" charset="0"/>
                  <a:ea typeface="+mj-ea"/>
                </a:rPr>
                <a:t>  a la </a:t>
              </a:r>
              <a:r>
                <a:rPr lang="en-US" altLang="zh-CN" dirty="0" err="1" smtClean="0">
                  <a:solidFill>
                    <a:schemeClr val="tx1">
                      <a:lumMod val="75000"/>
                      <a:lumOff val="25000"/>
                    </a:schemeClr>
                  </a:solidFill>
                  <a:latin typeface="Century Gothic" panose="020B0502020202020204" pitchFamily="34" charset="0"/>
                  <a:ea typeface="+mj-ea"/>
                </a:rPr>
                <a:t>Dirección</a:t>
              </a:r>
              <a:r>
                <a:rPr lang="en-US" altLang="zh-CN" dirty="0" smtClean="0">
                  <a:solidFill>
                    <a:schemeClr val="tx1">
                      <a:lumMod val="75000"/>
                      <a:lumOff val="25000"/>
                    </a:schemeClr>
                  </a:solidFill>
                  <a:latin typeface="Century Gothic" panose="020B0502020202020204" pitchFamily="34" charset="0"/>
                  <a:ea typeface="+mj-ea"/>
                </a:rPr>
                <a:t> de </a:t>
              </a:r>
              <a:r>
                <a:rPr lang="en-US" altLang="zh-CN" dirty="0" err="1" smtClean="0">
                  <a:solidFill>
                    <a:schemeClr val="tx1">
                      <a:lumMod val="75000"/>
                      <a:lumOff val="25000"/>
                    </a:schemeClr>
                  </a:solidFill>
                  <a:latin typeface="Century Gothic" panose="020B0502020202020204" pitchFamily="34" charset="0"/>
                  <a:ea typeface="+mj-ea"/>
                </a:rPr>
                <a:t>Ambiente</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para</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su</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atención</a:t>
              </a:r>
              <a:r>
                <a:rPr lang="en-US" altLang="zh-CN" dirty="0">
                  <a:solidFill>
                    <a:schemeClr val="tx1">
                      <a:lumMod val="75000"/>
                      <a:lumOff val="25000"/>
                    </a:schemeClr>
                  </a:solidFill>
                  <a:latin typeface="Century Gothic" panose="020B0502020202020204" pitchFamily="34" charset="0"/>
                  <a:ea typeface="+mj-ea"/>
                </a:rPr>
                <a:t> </a:t>
              </a:r>
              <a:r>
                <a:rPr lang="en-US" altLang="zh-CN" dirty="0" smtClean="0">
                  <a:solidFill>
                    <a:schemeClr val="tx1">
                      <a:lumMod val="75000"/>
                      <a:lumOff val="25000"/>
                    </a:schemeClr>
                  </a:solidFill>
                  <a:latin typeface="Century Gothic" panose="020B0502020202020204" pitchFamily="34" charset="0"/>
                  <a:ea typeface="+mj-ea"/>
                </a:rPr>
                <a:t>con MEM 2179-PRF-22 de 25 de mayo  de 2022</a:t>
              </a:r>
              <a:endParaRPr lang="en-US" altLang="zh-CN" dirty="0">
                <a:solidFill>
                  <a:schemeClr val="tx1">
                    <a:lumMod val="75000"/>
                    <a:lumOff val="25000"/>
                  </a:schemeClr>
                </a:solidFill>
                <a:latin typeface="Century Gothic" panose="020B0502020202020204" pitchFamily="34" charset="0"/>
                <a:ea typeface="+mj-ea"/>
              </a:endParaRPr>
            </a:p>
          </p:txBody>
        </p:sp>
      </p:grpSp>
      <p:grpSp>
        <p:nvGrpSpPr>
          <p:cNvPr id="19" name="组合 18"/>
          <p:cNvGrpSpPr/>
          <p:nvPr/>
        </p:nvGrpSpPr>
        <p:grpSpPr>
          <a:xfrm>
            <a:off x="5556027" y="4373518"/>
            <a:ext cx="6227936" cy="2302875"/>
            <a:chOff x="3509270" y="181713"/>
            <a:chExt cx="4359665" cy="2302875"/>
          </a:xfrm>
        </p:grpSpPr>
        <p:sp>
          <p:nvSpPr>
            <p:cNvPr id="20" name="文本框 19"/>
            <p:cNvSpPr txBox="1"/>
            <p:nvPr/>
          </p:nvSpPr>
          <p:spPr>
            <a:xfrm>
              <a:off x="3509270" y="719443"/>
              <a:ext cx="530915" cy="461665"/>
            </a:xfrm>
            <a:prstGeom prst="rect">
              <a:avLst/>
            </a:prstGeom>
            <a:noFill/>
          </p:spPr>
          <p:txBody>
            <a:bodyPr wrap="none" rtlCol="0">
              <a:spAutoFit/>
              <a:scene3d>
                <a:camera prst="orthographicFront"/>
                <a:lightRig rig="threePt" dir="t"/>
              </a:scene3d>
              <a:sp3d contourW="12700"/>
            </a:bodyPr>
            <a:lstStyle/>
            <a:p>
              <a:r>
                <a:rPr lang="en-US" altLang="zh-CN" sz="2400" b="1" i="1" dirty="0" smtClean="0">
                  <a:solidFill>
                    <a:schemeClr val="accent2"/>
                  </a:solidFill>
                  <a:latin typeface="Century Gothic" panose="020B0502020202020204" pitchFamily="34" charset="0"/>
                  <a:ea typeface="+mj-ea"/>
                  <a:cs typeface="经典综艺体简" panose="02010609000101010101" pitchFamily="49" charset="-122"/>
                </a:rPr>
                <a:t>3 .</a:t>
              </a:r>
              <a:endParaRPr lang="zh-CN" altLang="en-US" sz="2400" b="1" dirty="0">
                <a:solidFill>
                  <a:schemeClr val="accent2"/>
                </a:solidFill>
                <a:latin typeface="+mj-ea"/>
                <a:ea typeface="+mj-ea"/>
                <a:cs typeface="经典综艺体简" panose="02010609000101010101" pitchFamily="49" charset="-122"/>
              </a:endParaRPr>
            </a:p>
          </p:txBody>
        </p:sp>
        <p:sp>
          <p:nvSpPr>
            <p:cNvPr id="21" name="文本框 20"/>
            <p:cNvSpPr txBox="1"/>
            <p:nvPr/>
          </p:nvSpPr>
          <p:spPr>
            <a:xfrm>
              <a:off x="4061044" y="181713"/>
              <a:ext cx="3807891" cy="2302875"/>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dirty="0" smtClean="0">
                  <a:solidFill>
                    <a:schemeClr val="tx1">
                      <a:lumMod val="75000"/>
                      <a:lumOff val="25000"/>
                    </a:schemeClr>
                  </a:solidFill>
                  <a:latin typeface="Century Gothic" panose="020B0502020202020204" pitchFamily="34" charset="0"/>
                  <a:ea typeface="+mj-ea"/>
                </a:rPr>
                <a:t>La </a:t>
              </a:r>
              <a:r>
                <a:rPr lang="en-US" altLang="zh-CN" dirty="0" err="1" smtClean="0">
                  <a:solidFill>
                    <a:schemeClr val="tx1">
                      <a:lumMod val="75000"/>
                      <a:lumOff val="25000"/>
                    </a:schemeClr>
                  </a:solidFill>
                  <a:latin typeface="Century Gothic" panose="020B0502020202020204" pitchFamily="34" charset="0"/>
                  <a:ea typeface="+mj-ea"/>
                </a:rPr>
                <a:t>Dirección</a:t>
              </a:r>
              <a:r>
                <a:rPr lang="en-US" altLang="zh-CN" dirty="0" smtClean="0">
                  <a:solidFill>
                    <a:schemeClr val="tx1">
                      <a:lumMod val="75000"/>
                      <a:lumOff val="25000"/>
                    </a:schemeClr>
                  </a:solidFill>
                  <a:latin typeface="Century Gothic" panose="020B0502020202020204" pitchFamily="34" charset="0"/>
                  <a:ea typeface="+mj-ea"/>
                </a:rPr>
                <a:t> de </a:t>
              </a:r>
              <a:r>
                <a:rPr lang="en-US" altLang="zh-CN" dirty="0" err="1" smtClean="0">
                  <a:solidFill>
                    <a:schemeClr val="tx1">
                      <a:lumMod val="75000"/>
                      <a:lumOff val="25000"/>
                    </a:schemeClr>
                  </a:solidFill>
                  <a:latin typeface="Century Gothic" panose="020B0502020202020204" pitchFamily="34" charset="0"/>
                  <a:ea typeface="+mj-ea"/>
                </a:rPr>
                <a:t>Ambiente</a:t>
              </a:r>
              <a:r>
                <a:rPr lang="en-US" altLang="zh-CN" dirty="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ejecuta</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una</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revisión</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preliminar</a:t>
              </a:r>
              <a:r>
                <a:rPr lang="en-US" altLang="zh-CN" dirty="0" smtClean="0">
                  <a:solidFill>
                    <a:schemeClr val="tx1">
                      <a:lumMod val="75000"/>
                      <a:lumOff val="25000"/>
                    </a:schemeClr>
                  </a:solidFill>
                  <a:latin typeface="Century Gothic" panose="020B0502020202020204" pitchFamily="34" charset="0"/>
                  <a:ea typeface="+mj-ea"/>
                </a:rPr>
                <a:t> y </a:t>
              </a:r>
              <a:r>
                <a:rPr lang="en-US" altLang="zh-CN" dirty="0" err="1" smtClean="0">
                  <a:solidFill>
                    <a:schemeClr val="tx1">
                      <a:lumMod val="75000"/>
                      <a:lumOff val="25000"/>
                    </a:schemeClr>
                  </a:solidFill>
                  <a:latin typeface="Century Gothic" panose="020B0502020202020204" pitchFamily="34" charset="0"/>
                  <a:ea typeface="+mj-ea"/>
                </a:rPr>
                <a:t>posteriormente</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uan</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inspección</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técnica</a:t>
              </a:r>
              <a:r>
                <a:rPr lang="en-US" altLang="zh-CN" dirty="0" smtClean="0">
                  <a:solidFill>
                    <a:schemeClr val="tx1">
                      <a:lumMod val="75000"/>
                      <a:lumOff val="25000"/>
                    </a:schemeClr>
                  </a:solidFill>
                  <a:latin typeface="Century Gothic" panose="020B0502020202020204" pitchFamily="34" charset="0"/>
                  <a:ea typeface="+mj-ea"/>
                </a:rPr>
                <a:t> en </a:t>
              </a:r>
              <a:r>
                <a:rPr lang="en-US" altLang="zh-CN" dirty="0" err="1" smtClean="0">
                  <a:solidFill>
                    <a:schemeClr val="tx1">
                      <a:lumMod val="75000"/>
                      <a:lumOff val="25000"/>
                    </a:schemeClr>
                  </a:solidFill>
                  <a:latin typeface="Century Gothic" panose="020B0502020202020204" pitchFamily="34" charset="0"/>
                  <a:ea typeface="+mj-ea"/>
                </a:rPr>
                <a:t>conjunto</a:t>
              </a:r>
              <a:r>
                <a:rPr lang="en-US" altLang="zh-CN" dirty="0" smtClean="0">
                  <a:solidFill>
                    <a:schemeClr val="tx1">
                      <a:lumMod val="75000"/>
                      <a:lumOff val="25000"/>
                    </a:schemeClr>
                  </a:solidFill>
                  <a:latin typeface="Century Gothic" panose="020B0502020202020204" pitchFamily="34" charset="0"/>
                  <a:ea typeface="+mj-ea"/>
                </a:rPr>
                <a:t> con el GAD de </a:t>
              </a:r>
              <a:r>
                <a:rPr lang="en-US" altLang="zh-CN" dirty="0" err="1" smtClean="0">
                  <a:solidFill>
                    <a:schemeClr val="tx1">
                      <a:lumMod val="75000"/>
                      <a:lumOff val="25000"/>
                    </a:schemeClr>
                  </a:solidFill>
                  <a:latin typeface="Century Gothic" panose="020B0502020202020204" pitchFamily="34" charset="0"/>
                  <a:ea typeface="+mj-ea"/>
                </a:rPr>
                <a:t>Mejía</a:t>
              </a:r>
              <a:r>
                <a:rPr lang="en-US" altLang="zh-CN" dirty="0" smtClean="0">
                  <a:solidFill>
                    <a:schemeClr val="tx1">
                      <a:lumMod val="75000"/>
                      <a:lumOff val="25000"/>
                    </a:schemeClr>
                  </a:solidFill>
                  <a:latin typeface="Century Gothic" panose="020B0502020202020204" pitchFamily="34" charset="0"/>
                  <a:ea typeface="+mj-ea"/>
                </a:rPr>
                <a:t> y </a:t>
              </a:r>
              <a:r>
                <a:rPr lang="en-US" altLang="zh-CN" dirty="0" err="1" smtClean="0">
                  <a:solidFill>
                    <a:schemeClr val="tx1">
                      <a:lumMod val="75000"/>
                      <a:lumOff val="25000"/>
                    </a:schemeClr>
                  </a:solidFill>
                  <a:latin typeface="Century Gothic" panose="020B0502020202020204" pitchFamily="34" charset="0"/>
                  <a:ea typeface="+mj-ea"/>
                </a:rPr>
                <a:t>mediante</a:t>
              </a:r>
              <a:r>
                <a:rPr lang="en-US" altLang="zh-CN" dirty="0" smtClean="0">
                  <a:solidFill>
                    <a:schemeClr val="tx1">
                      <a:lumMod val="75000"/>
                      <a:lumOff val="25000"/>
                    </a:schemeClr>
                  </a:solidFill>
                  <a:latin typeface="Century Gothic" panose="020B0502020202020204" pitchFamily="34" charset="0"/>
                  <a:ea typeface="+mj-ea"/>
                </a:rPr>
                <a:t> MEM N° 18-DA-22 de 17 de </a:t>
              </a:r>
              <a:r>
                <a:rPr lang="en-US" altLang="zh-CN" dirty="0" err="1" smtClean="0">
                  <a:solidFill>
                    <a:schemeClr val="tx1">
                      <a:lumMod val="75000"/>
                      <a:lumOff val="25000"/>
                    </a:schemeClr>
                  </a:solidFill>
                  <a:latin typeface="Century Gothic" panose="020B0502020202020204" pitchFamily="34" charset="0"/>
                  <a:ea typeface="+mj-ea"/>
                </a:rPr>
                <a:t>junio</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remite</a:t>
              </a:r>
              <a:r>
                <a:rPr lang="en-US" altLang="zh-CN" dirty="0" smtClean="0">
                  <a:solidFill>
                    <a:schemeClr val="tx1">
                      <a:lumMod val="75000"/>
                      <a:lumOff val="25000"/>
                    </a:schemeClr>
                  </a:solidFill>
                  <a:latin typeface="Century Gothic" panose="020B0502020202020204" pitchFamily="34" charset="0"/>
                  <a:ea typeface="+mj-ea"/>
                </a:rPr>
                <a:t> el </a:t>
              </a:r>
              <a:r>
                <a:rPr lang="en-US" altLang="zh-CN" dirty="0" err="1" smtClean="0">
                  <a:solidFill>
                    <a:schemeClr val="tx1">
                      <a:lumMod val="75000"/>
                      <a:lumOff val="25000"/>
                    </a:schemeClr>
                  </a:solidFill>
                  <a:latin typeface="Century Gothic" panose="020B0502020202020204" pitchFamily="34" charset="0"/>
                  <a:ea typeface="+mj-ea"/>
                </a:rPr>
                <a:t>informe</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Técnico</a:t>
              </a:r>
              <a:r>
                <a:rPr lang="en-US" altLang="zh-CN" dirty="0" smtClean="0">
                  <a:solidFill>
                    <a:schemeClr val="tx1">
                      <a:lumMod val="75000"/>
                      <a:lumOff val="25000"/>
                    </a:schemeClr>
                  </a:solidFill>
                  <a:latin typeface="Century Gothic" panose="020B0502020202020204" pitchFamily="34" charset="0"/>
                  <a:ea typeface="+mj-ea"/>
                </a:rPr>
                <a:t> N° INF-76-DA-CCA-22 , en el </a:t>
              </a:r>
              <a:r>
                <a:rPr lang="en-US" altLang="zh-CN" dirty="0" err="1" smtClean="0">
                  <a:solidFill>
                    <a:schemeClr val="tx1">
                      <a:lumMod val="75000"/>
                      <a:lumOff val="25000"/>
                    </a:schemeClr>
                  </a:solidFill>
                  <a:latin typeface="Century Gothic" panose="020B0502020202020204" pitchFamily="34" charset="0"/>
                  <a:ea typeface="+mj-ea"/>
                </a:rPr>
                <a:t>que</a:t>
              </a:r>
              <a:r>
                <a:rPr lang="en-US" altLang="zh-CN" dirty="0" smtClean="0">
                  <a:solidFill>
                    <a:schemeClr val="tx1">
                      <a:lumMod val="75000"/>
                      <a:lumOff val="25000"/>
                    </a:schemeClr>
                  </a:solidFill>
                  <a:latin typeface="Century Gothic" panose="020B0502020202020204" pitchFamily="34" charset="0"/>
                  <a:ea typeface="+mj-ea"/>
                </a:rPr>
                <a:t> se </a:t>
              </a:r>
              <a:r>
                <a:rPr lang="en-US" altLang="zh-CN" dirty="0" err="1" smtClean="0">
                  <a:solidFill>
                    <a:schemeClr val="tx1">
                      <a:lumMod val="75000"/>
                      <a:lumOff val="25000"/>
                    </a:schemeClr>
                  </a:solidFill>
                  <a:latin typeface="Century Gothic" panose="020B0502020202020204" pitchFamily="34" charset="0"/>
                  <a:ea typeface="+mj-ea"/>
                </a:rPr>
                <a:t>releva</a:t>
              </a:r>
              <a:r>
                <a:rPr lang="en-US" altLang="zh-CN" dirty="0" smtClean="0">
                  <a:solidFill>
                    <a:schemeClr val="tx1">
                      <a:lumMod val="75000"/>
                      <a:lumOff val="25000"/>
                    </a:schemeClr>
                  </a:solidFill>
                  <a:latin typeface="Century Gothic" panose="020B0502020202020204" pitchFamily="34" charset="0"/>
                  <a:ea typeface="+mj-ea"/>
                </a:rPr>
                <a:t> la </a:t>
              </a:r>
              <a:r>
                <a:rPr lang="en-US" altLang="zh-CN" dirty="0" err="1" smtClean="0">
                  <a:solidFill>
                    <a:schemeClr val="tx1">
                      <a:lumMod val="75000"/>
                      <a:lumOff val="25000"/>
                    </a:schemeClr>
                  </a:solidFill>
                  <a:latin typeface="Century Gothic" panose="020B0502020202020204" pitchFamily="34" charset="0"/>
                  <a:ea typeface="+mj-ea"/>
                </a:rPr>
                <a:t>importancia</a:t>
              </a:r>
              <a:r>
                <a:rPr lang="en-US" altLang="zh-CN" dirty="0" smtClean="0">
                  <a:solidFill>
                    <a:schemeClr val="tx1">
                      <a:lumMod val="75000"/>
                      <a:lumOff val="25000"/>
                    </a:schemeClr>
                  </a:solidFill>
                  <a:latin typeface="Century Gothic" panose="020B0502020202020204" pitchFamily="34" charset="0"/>
                  <a:ea typeface="+mj-ea"/>
                </a:rPr>
                <a:t> del  Bosque  Protector de Santa Catalina.</a:t>
              </a:r>
              <a:endParaRPr lang="en-US" altLang="zh-CN" dirty="0">
                <a:solidFill>
                  <a:schemeClr val="tx1">
                    <a:lumMod val="75000"/>
                    <a:lumOff val="25000"/>
                  </a:schemeClr>
                </a:solidFill>
                <a:latin typeface="Century Gothic" panose="020B0502020202020204" pitchFamily="34" charset="0"/>
                <a:ea typeface="+mj-ea"/>
              </a:endParaRPr>
            </a:p>
          </p:txBody>
        </p:sp>
      </p:grpSp>
      <p:pic>
        <p:nvPicPr>
          <p:cNvPr id="3" name="2 Marcador de posición de imagen"/>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3 Rectángulo"/>
          <p:cNvSpPr/>
          <p:nvPr/>
        </p:nvSpPr>
        <p:spPr>
          <a:xfrm>
            <a:off x="6489290" y="265471"/>
            <a:ext cx="4350775" cy="7669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ANTECEDENTES</a:t>
            </a:r>
            <a:r>
              <a:rPr lang="es-EC" dirty="0" smtClean="0"/>
              <a:t>:</a:t>
            </a:r>
            <a:endParaRPr lang="es-EC" dirty="0"/>
          </a:p>
        </p:txBody>
      </p:sp>
      <p:sp>
        <p:nvSpPr>
          <p:cNvPr id="22" name="文本框 13"/>
          <p:cNvSpPr txBox="1"/>
          <p:nvPr/>
        </p:nvSpPr>
        <p:spPr>
          <a:xfrm>
            <a:off x="5585526" y="1532382"/>
            <a:ext cx="530915" cy="461665"/>
          </a:xfrm>
          <a:prstGeom prst="rect">
            <a:avLst/>
          </a:prstGeom>
          <a:noFill/>
        </p:spPr>
        <p:txBody>
          <a:bodyPr wrap="none" rtlCol="0">
            <a:spAutoFit/>
            <a:scene3d>
              <a:camera prst="orthographicFront"/>
              <a:lightRig rig="threePt" dir="t"/>
            </a:scene3d>
            <a:sp3d contourW="12700"/>
          </a:bodyPr>
          <a:lstStyle/>
          <a:p>
            <a:r>
              <a:rPr lang="en-US" altLang="zh-CN" sz="2400" b="1" i="1" dirty="0">
                <a:solidFill>
                  <a:schemeClr val="accent2"/>
                </a:solidFill>
                <a:latin typeface="Century Gothic" panose="020B0502020202020204" pitchFamily="34" charset="0"/>
                <a:ea typeface="+mj-ea"/>
                <a:cs typeface="经典综艺体简" panose="02010609000101010101" pitchFamily="49" charset="-122"/>
              </a:rPr>
              <a:t>1</a:t>
            </a:r>
            <a:r>
              <a:rPr lang="en-US" altLang="zh-CN" sz="2400" b="1" i="1" dirty="0" smtClean="0">
                <a:solidFill>
                  <a:schemeClr val="accent2"/>
                </a:solidFill>
                <a:latin typeface="Century Gothic" panose="020B0502020202020204" pitchFamily="34" charset="0"/>
                <a:ea typeface="+mj-ea"/>
                <a:cs typeface="经典综艺体简" panose="02010609000101010101" pitchFamily="49" charset="-122"/>
              </a:rPr>
              <a:t> .</a:t>
            </a:r>
            <a:endParaRPr lang="zh-CN" altLang="en-US" sz="1200" b="1" dirty="0">
              <a:solidFill>
                <a:schemeClr val="accent2"/>
              </a:solidFill>
              <a:latin typeface="+mj-ea"/>
              <a:ea typeface="+mj-ea"/>
              <a:cs typeface="经典综艺体简" panose="02010609000101010101" pitchFamily="49" charset="-122"/>
            </a:endParaRPr>
          </a:p>
        </p:txBody>
      </p:sp>
      <p:sp>
        <p:nvSpPr>
          <p:cNvPr id="25" name="文本框 11"/>
          <p:cNvSpPr txBox="1"/>
          <p:nvPr/>
        </p:nvSpPr>
        <p:spPr>
          <a:xfrm>
            <a:off x="6274034" y="1180470"/>
            <a:ext cx="5539424" cy="2092304"/>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dirty="0" smtClean="0">
                <a:solidFill>
                  <a:schemeClr val="tx1">
                    <a:lumMod val="75000"/>
                    <a:lumOff val="25000"/>
                  </a:schemeClr>
                </a:solidFill>
                <a:latin typeface="Century Gothic" panose="020B0502020202020204" pitchFamily="34" charset="0"/>
                <a:ea typeface="+mj-ea"/>
              </a:rPr>
              <a:t>El </a:t>
            </a:r>
            <a:r>
              <a:rPr lang="en-US" altLang="zh-CN" dirty="0" err="1" smtClean="0">
                <a:solidFill>
                  <a:schemeClr val="tx1">
                    <a:lumMod val="75000"/>
                    <a:lumOff val="25000"/>
                  </a:schemeClr>
                </a:solidFill>
                <a:latin typeface="Century Gothic" panose="020B0502020202020204" pitchFamily="34" charset="0"/>
                <a:ea typeface="+mj-ea"/>
              </a:rPr>
              <a:t>Consejero</a:t>
            </a:r>
            <a:r>
              <a:rPr lang="en-US" altLang="zh-CN" dirty="0" smtClean="0">
                <a:solidFill>
                  <a:schemeClr val="tx1">
                    <a:lumMod val="75000"/>
                    <a:lumOff val="25000"/>
                  </a:schemeClr>
                </a:solidFill>
                <a:latin typeface="Century Gothic" panose="020B0502020202020204" pitchFamily="34" charset="0"/>
                <a:ea typeface="+mj-ea"/>
              </a:rPr>
              <a:t> provincial de Pichincha Dr. Santiago </a:t>
            </a:r>
            <a:r>
              <a:rPr lang="en-US" altLang="zh-CN" dirty="0" err="1" smtClean="0">
                <a:solidFill>
                  <a:schemeClr val="tx1">
                    <a:lumMod val="75000"/>
                    <a:lumOff val="25000"/>
                  </a:schemeClr>
                </a:solidFill>
                <a:latin typeface="Century Gothic" panose="020B0502020202020204" pitchFamily="34" charset="0"/>
                <a:ea typeface="+mj-ea"/>
              </a:rPr>
              <a:t>Terán</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mediante</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oficio</a:t>
            </a:r>
            <a:r>
              <a:rPr lang="en-US" altLang="zh-CN" dirty="0">
                <a:solidFill>
                  <a:schemeClr val="tx1">
                    <a:lumMod val="75000"/>
                    <a:lumOff val="25000"/>
                  </a:schemeClr>
                </a:solidFill>
                <a:latin typeface="Century Gothic" panose="020B0502020202020204" pitchFamily="34" charset="0"/>
                <a:ea typeface="+mj-ea"/>
              </a:rPr>
              <a:t> </a:t>
            </a:r>
            <a:r>
              <a:rPr lang="en-US" altLang="zh-CN" dirty="0" smtClean="0">
                <a:solidFill>
                  <a:schemeClr val="tx1">
                    <a:lumMod val="75000"/>
                    <a:lumOff val="25000"/>
                  </a:schemeClr>
                </a:solidFill>
                <a:latin typeface="Century Gothic" panose="020B0502020202020204" pitchFamily="34" charset="0"/>
                <a:ea typeface="+mj-ea"/>
              </a:rPr>
              <a:t>N° 24-STCPP-2022 de 25 de mayo de 2022 (…) me </a:t>
            </a:r>
            <a:r>
              <a:rPr lang="en-US" altLang="zh-CN" dirty="0" err="1" smtClean="0">
                <a:solidFill>
                  <a:schemeClr val="tx1">
                    <a:lumMod val="75000"/>
                    <a:lumOff val="25000"/>
                  </a:schemeClr>
                </a:solidFill>
                <a:latin typeface="Century Gothic" panose="020B0502020202020204" pitchFamily="34" charset="0"/>
                <a:ea typeface="+mj-ea"/>
              </a:rPr>
              <a:t>permito</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solicitarle</a:t>
            </a:r>
            <a:r>
              <a:rPr lang="en-US" altLang="zh-CN" dirty="0" smtClean="0">
                <a:solidFill>
                  <a:schemeClr val="tx1">
                    <a:lumMod val="75000"/>
                    <a:lumOff val="25000"/>
                  </a:schemeClr>
                </a:solidFill>
                <a:latin typeface="Century Gothic" panose="020B0502020202020204" pitchFamily="34" charset="0"/>
                <a:ea typeface="+mj-ea"/>
              </a:rPr>
              <a:t> el </a:t>
            </a:r>
            <a:r>
              <a:rPr lang="en-US" altLang="zh-CN" dirty="0" err="1" smtClean="0">
                <a:solidFill>
                  <a:schemeClr val="tx1">
                    <a:lumMod val="75000"/>
                    <a:lumOff val="25000"/>
                  </a:schemeClr>
                </a:solidFill>
                <a:latin typeface="Century Gothic" panose="020B0502020202020204" pitchFamily="34" charset="0"/>
                <a:ea typeface="+mj-ea"/>
              </a:rPr>
              <a:t>apoyo</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para</a:t>
            </a:r>
            <a:r>
              <a:rPr lang="en-US" altLang="zh-CN" dirty="0" smtClean="0">
                <a:solidFill>
                  <a:schemeClr val="tx1">
                    <a:lumMod val="75000"/>
                    <a:lumOff val="25000"/>
                  </a:schemeClr>
                </a:solidFill>
                <a:latin typeface="Century Gothic" panose="020B0502020202020204" pitchFamily="34" charset="0"/>
                <a:ea typeface="+mj-ea"/>
              </a:rPr>
              <a:t> </a:t>
            </a:r>
            <a:r>
              <a:rPr lang="en-US" altLang="zh-CN" dirty="0" err="1" smtClean="0">
                <a:solidFill>
                  <a:schemeClr val="tx1">
                    <a:lumMod val="75000"/>
                    <a:lumOff val="25000"/>
                  </a:schemeClr>
                </a:solidFill>
                <a:latin typeface="Century Gothic" panose="020B0502020202020204" pitchFamily="34" charset="0"/>
                <a:ea typeface="+mj-ea"/>
              </a:rPr>
              <a:t>que</a:t>
            </a:r>
            <a:r>
              <a:rPr lang="en-US" altLang="zh-CN" dirty="0" smtClean="0">
                <a:solidFill>
                  <a:schemeClr val="tx1">
                    <a:lumMod val="75000"/>
                    <a:lumOff val="25000"/>
                  </a:schemeClr>
                </a:solidFill>
                <a:latin typeface="Century Gothic" panose="020B0502020202020204" pitchFamily="34" charset="0"/>
                <a:ea typeface="+mj-ea"/>
              </a:rPr>
              <a:t> el </a:t>
            </a:r>
            <a:r>
              <a:rPr lang="en-US" altLang="zh-CN" dirty="0" err="1" smtClean="0">
                <a:solidFill>
                  <a:schemeClr val="tx1">
                    <a:lumMod val="75000"/>
                    <a:lumOff val="25000"/>
                  </a:schemeClr>
                </a:solidFill>
                <a:latin typeface="Century Gothic" panose="020B0502020202020204" pitchFamily="34" charset="0"/>
                <a:ea typeface="+mj-ea"/>
              </a:rPr>
              <a:t>proceso</a:t>
            </a:r>
            <a:r>
              <a:rPr lang="en-US" altLang="zh-CN" dirty="0" smtClean="0">
                <a:solidFill>
                  <a:schemeClr val="tx1">
                    <a:lumMod val="75000"/>
                    <a:lumOff val="25000"/>
                  </a:schemeClr>
                </a:solidFill>
                <a:latin typeface="Century Gothic" panose="020B0502020202020204" pitchFamily="34" charset="0"/>
                <a:ea typeface="+mj-ea"/>
              </a:rPr>
              <a:t> de </a:t>
            </a:r>
            <a:r>
              <a:rPr lang="en-US" altLang="zh-CN" dirty="0" err="1" smtClean="0">
                <a:solidFill>
                  <a:schemeClr val="tx1">
                    <a:lumMod val="75000"/>
                    <a:lumOff val="25000"/>
                  </a:schemeClr>
                </a:solidFill>
                <a:latin typeface="Century Gothic" panose="020B0502020202020204" pitchFamily="34" charset="0"/>
                <a:ea typeface="+mj-ea"/>
              </a:rPr>
              <a:t>adjudicación</a:t>
            </a:r>
            <a:r>
              <a:rPr lang="en-US" altLang="zh-CN" dirty="0" smtClean="0">
                <a:solidFill>
                  <a:schemeClr val="tx1">
                    <a:lumMod val="75000"/>
                    <a:lumOff val="25000"/>
                  </a:schemeClr>
                </a:solidFill>
                <a:latin typeface="Century Gothic" panose="020B0502020202020204" pitchFamily="34" charset="0"/>
                <a:ea typeface="+mj-ea"/>
              </a:rPr>
              <a:t> se </a:t>
            </a:r>
            <a:r>
              <a:rPr lang="en-US" altLang="zh-CN" dirty="0" err="1" smtClean="0">
                <a:solidFill>
                  <a:schemeClr val="tx1">
                    <a:lumMod val="75000"/>
                    <a:lumOff val="25000"/>
                  </a:schemeClr>
                </a:solidFill>
                <a:latin typeface="Century Gothic" panose="020B0502020202020204" pitchFamily="34" charset="0"/>
                <a:ea typeface="+mj-ea"/>
              </a:rPr>
              <a:t>detenga</a:t>
            </a:r>
            <a:r>
              <a:rPr lang="en-US" altLang="zh-CN" dirty="0" smtClean="0">
                <a:solidFill>
                  <a:schemeClr val="tx1">
                    <a:lumMod val="75000"/>
                    <a:lumOff val="25000"/>
                  </a:schemeClr>
                </a:solidFill>
                <a:latin typeface="Century Gothic" panose="020B0502020202020204" pitchFamily="34" charset="0"/>
                <a:ea typeface="+mj-ea"/>
              </a:rPr>
              <a:t>.  </a:t>
            </a:r>
          </a:p>
          <a:p>
            <a:pPr>
              <a:lnSpc>
                <a:spcPct val="114000"/>
              </a:lnSpc>
            </a:pPr>
            <a:endParaRPr lang="en-US" altLang="zh-CN" sz="1200" dirty="0">
              <a:solidFill>
                <a:schemeClr val="tx1">
                  <a:lumMod val="75000"/>
                  <a:lumOff val="25000"/>
                </a:schemeClr>
              </a:solidFill>
              <a:latin typeface="Century Gothic" panose="020B0502020202020204" pitchFamily="34" charset="0"/>
              <a:ea typeface="+mj-ea"/>
            </a:endParaRPr>
          </a:p>
          <a:p>
            <a:pPr>
              <a:lnSpc>
                <a:spcPct val="114000"/>
              </a:lnSpc>
            </a:pPr>
            <a:endParaRPr lang="en-US" altLang="zh-CN" sz="1200" dirty="0" smtClean="0">
              <a:solidFill>
                <a:schemeClr val="tx1">
                  <a:lumMod val="75000"/>
                  <a:lumOff val="25000"/>
                </a:schemeClr>
              </a:solidFill>
              <a:latin typeface="Century Gothic" panose="020B0502020202020204" pitchFamily="34" charset="0"/>
              <a:ea typeface="+mj-ea"/>
            </a:endParaRPr>
          </a:p>
        </p:txBody>
      </p:sp>
    </p:spTree>
    <p:extLst>
      <p:ext uri="{BB962C8B-B14F-4D97-AF65-F5344CB8AC3E}">
        <p14:creationId xmlns:p14="http://schemas.microsoft.com/office/powerpoint/2010/main" val="306455257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ppt_x</p:attrName>
                                        </p:attrNameLst>
                                      </p:cBhvr>
                                      <p:tavLst>
                                        <p:tav tm="0">
                                          <p:val>
                                            <p:strVal val="#ppt_x-#ppt_w*1.125000"/>
                                          </p:val>
                                        </p:tav>
                                        <p:tav tm="100000">
                                          <p:val>
                                            <p:strVal val="#ppt_x"/>
                                          </p:val>
                                        </p:tav>
                                      </p:tavLst>
                                    </p:anim>
                                    <p:animEffect transition="in" filter="wipe(right)">
                                      <p:cBhvr>
                                        <p:cTn id="13" dur="500"/>
                                        <p:tgtEl>
                                          <p:spTgt spid="16"/>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495072" y="1976283"/>
            <a:ext cx="3392128" cy="2862322"/>
          </a:xfrm>
          <a:prstGeom prst="rect">
            <a:avLst/>
          </a:prstGeom>
          <a:noFill/>
        </p:spPr>
        <p:txBody>
          <a:bodyPr wrap="square" rtlCol="0">
            <a:spAutoFit/>
          </a:bodyPr>
          <a:lstStyle/>
          <a:p>
            <a:pPr algn="just"/>
            <a:r>
              <a:rPr lang="es-ES" b="1" dirty="0" smtClean="0"/>
              <a:t>LIMITES:</a:t>
            </a:r>
            <a:r>
              <a:rPr lang="es-ES" dirty="0" smtClean="0"/>
              <a:t> </a:t>
            </a:r>
          </a:p>
          <a:p>
            <a:pPr algn="just"/>
            <a:r>
              <a:rPr lang="es-ES" i="1" dirty="0" smtClean="0"/>
              <a:t>Norte: </a:t>
            </a:r>
            <a:r>
              <a:rPr lang="es-ES" dirty="0" smtClean="0"/>
              <a:t>Quebrada </a:t>
            </a:r>
            <a:r>
              <a:rPr lang="es-ES" dirty="0" err="1"/>
              <a:t>Cataguango</a:t>
            </a:r>
            <a:r>
              <a:rPr lang="es-ES" dirty="0"/>
              <a:t> y Parque Metropolitano del Sur (Quito), </a:t>
            </a:r>
            <a:endParaRPr lang="es-ES" dirty="0" smtClean="0"/>
          </a:p>
          <a:p>
            <a:pPr algn="just"/>
            <a:r>
              <a:rPr lang="es-ES" i="1" dirty="0" smtClean="0"/>
              <a:t>Sur: </a:t>
            </a:r>
            <a:r>
              <a:rPr lang="es-ES" dirty="0" smtClean="0"/>
              <a:t>Quebrada </a:t>
            </a:r>
            <a:r>
              <a:rPr lang="es-ES" dirty="0" err="1" smtClean="0"/>
              <a:t>Jacarín</a:t>
            </a:r>
            <a:r>
              <a:rPr lang="es-ES" dirty="0" smtClean="0"/>
              <a:t> (</a:t>
            </a:r>
            <a:r>
              <a:rPr lang="es-ES" dirty="0" err="1" smtClean="0"/>
              <a:t>Amaguaña</a:t>
            </a:r>
            <a:r>
              <a:rPr lang="es-ES" dirty="0" smtClean="0"/>
              <a:t>) </a:t>
            </a:r>
          </a:p>
          <a:p>
            <a:pPr algn="just"/>
            <a:r>
              <a:rPr lang="es-ES" i="1" dirty="0" smtClean="0"/>
              <a:t>Este: R</a:t>
            </a:r>
            <a:r>
              <a:rPr lang="es-ES" dirty="0" smtClean="0"/>
              <a:t>ío </a:t>
            </a:r>
            <a:r>
              <a:rPr lang="es-ES" dirty="0"/>
              <a:t>San </a:t>
            </a:r>
            <a:r>
              <a:rPr lang="es-ES" dirty="0" smtClean="0"/>
              <a:t>Pedro (</a:t>
            </a:r>
            <a:r>
              <a:rPr lang="es-ES" dirty="0" err="1" smtClean="0"/>
              <a:t>amaguaña</a:t>
            </a:r>
            <a:r>
              <a:rPr lang="es-ES" dirty="0" smtClean="0"/>
              <a:t>) y</a:t>
            </a:r>
          </a:p>
          <a:p>
            <a:pPr algn="just"/>
            <a:r>
              <a:rPr lang="es-ES" i="1" dirty="0" smtClean="0"/>
              <a:t>Oeste: </a:t>
            </a:r>
            <a:r>
              <a:rPr lang="es-ES" dirty="0"/>
              <a:t>Av. Simón </a:t>
            </a:r>
            <a:r>
              <a:rPr lang="es-ES" dirty="0" smtClean="0"/>
              <a:t>Bolívar (Quito/Mejía)</a:t>
            </a:r>
            <a:endParaRPr lang="es-EC"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81" y="133043"/>
            <a:ext cx="7417671" cy="6296238"/>
          </a:xfrm>
          <a:prstGeom prst="rect">
            <a:avLst/>
          </a:prstGeom>
        </p:spPr>
      </p:pic>
      <p:sp>
        <p:nvSpPr>
          <p:cNvPr id="7" name="6 CuadroTexto"/>
          <p:cNvSpPr txBox="1"/>
          <p:nvPr/>
        </p:nvSpPr>
        <p:spPr>
          <a:xfrm>
            <a:off x="8509818" y="5132439"/>
            <a:ext cx="3392129" cy="830997"/>
          </a:xfrm>
          <a:prstGeom prst="rect">
            <a:avLst/>
          </a:prstGeom>
          <a:noFill/>
        </p:spPr>
        <p:txBody>
          <a:bodyPr wrap="square" rtlCol="0">
            <a:spAutoFit/>
          </a:bodyPr>
          <a:lstStyle/>
          <a:p>
            <a:r>
              <a:rPr lang="es-EC" sz="800" dirty="0"/>
              <a:t>https://twitter.com/SomosEstrategia/status/1467649228688220160?ref_src=twsrc%5Etfw%7Ctwcamp%5Etweetembed%7Ctwterm%5E1467649228688220160%7Ctwgr%5E%7Ctwcon%5Es1_c10&amp;ref_url=https%3A%2F%2Fwww.eltelegrafo.com.ec%2Fcomponent%2Fk2%2Factualidad%2F44%2Fautopista-simon-bolivar-permanecio-cerrada-en-el-sur-por-deslizamiento-de-tierra</a:t>
            </a:r>
          </a:p>
        </p:txBody>
      </p:sp>
    </p:spTree>
    <p:extLst>
      <p:ext uri="{BB962C8B-B14F-4D97-AF65-F5344CB8AC3E}">
        <p14:creationId xmlns:p14="http://schemas.microsoft.com/office/powerpoint/2010/main" val="265317100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3"/>
          <p:cNvSpPr/>
          <p:nvPr/>
        </p:nvSpPr>
        <p:spPr>
          <a:xfrm>
            <a:off x="4512532" y="1991436"/>
            <a:ext cx="664120" cy="664358"/>
          </a:xfrm>
          <a:prstGeom prst="ellipse">
            <a:avLst/>
          </a:prstGeom>
          <a:solidFill>
            <a:srgbClr val="92D050"/>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49" name="椭圆 48"/>
          <p:cNvSpPr/>
          <p:nvPr/>
        </p:nvSpPr>
        <p:spPr>
          <a:xfrm>
            <a:off x="5235393" y="2935094"/>
            <a:ext cx="664120" cy="664358"/>
          </a:xfrm>
          <a:prstGeom prst="ellipse">
            <a:avLst/>
          </a:pr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54" name="椭圆 53"/>
          <p:cNvSpPr/>
          <p:nvPr/>
        </p:nvSpPr>
        <p:spPr>
          <a:xfrm>
            <a:off x="5294387" y="4004804"/>
            <a:ext cx="664120" cy="664358"/>
          </a:xfrm>
          <a:prstGeom prst="ellipse">
            <a:avLst/>
          </a:prstGeom>
          <a:solidFill>
            <a:srgbClr val="92D050"/>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59" name="椭圆 58"/>
          <p:cNvSpPr/>
          <p:nvPr/>
        </p:nvSpPr>
        <p:spPr>
          <a:xfrm>
            <a:off x="4748505" y="4920115"/>
            <a:ext cx="664120" cy="664358"/>
          </a:xfrm>
          <a:prstGeom prst="ellipse">
            <a:avLst/>
          </a:pr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sp>
        <p:nvSpPr>
          <p:cNvPr id="24" name="空心弧 23"/>
          <p:cNvSpPr/>
          <p:nvPr/>
        </p:nvSpPr>
        <p:spPr>
          <a:xfrm rot="5400000">
            <a:off x="1181389" y="2157192"/>
            <a:ext cx="3304076" cy="3073513"/>
          </a:xfrm>
          <a:prstGeom prst="blockArc">
            <a:avLst>
              <a:gd name="adj1" fmla="val 10897210"/>
              <a:gd name="adj2" fmla="val 6953"/>
              <a:gd name="adj3" fmla="val 1246"/>
            </a:avLst>
          </a:prstGeom>
          <a:solidFill>
            <a:srgbClr val="92D05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endParaRPr>
          </a:p>
        </p:txBody>
      </p:sp>
      <p:cxnSp>
        <p:nvCxnSpPr>
          <p:cNvPr id="25" name="直接连接符 24"/>
          <p:cNvCxnSpPr/>
          <p:nvPr/>
        </p:nvCxnSpPr>
        <p:spPr bwMode="auto">
          <a:xfrm>
            <a:off x="3554272" y="2306642"/>
            <a:ext cx="1514786"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bwMode="auto">
          <a:xfrm>
            <a:off x="3488458" y="5240320"/>
            <a:ext cx="1513118"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bwMode="auto">
          <a:xfrm>
            <a:off x="4470236" y="3301501"/>
            <a:ext cx="1402009"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a:endCxn id="54" idx="2"/>
          </p:cNvCxnSpPr>
          <p:nvPr/>
        </p:nvCxnSpPr>
        <p:spPr bwMode="auto">
          <a:xfrm>
            <a:off x="3713718" y="4336983"/>
            <a:ext cx="1513997" cy="0"/>
          </a:xfrm>
          <a:prstGeom prst="line">
            <a:avLst/>
          </a:prstGeom>
          <a:solidFill>
            <a:schemeClr val="accent2"/>
          </a:solidFill>
          <a:ln w="12700">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sp>
        <p:nvSpPr>
          <p:cNvPr id="32" name="椭圆 31"/>
          <p:cNvSpPr/>
          <p:nvPr/>
        </p:nvSpPr>
        <p:spPr bwMode="auto">
          <a:xfrm>
            <a:off x="1487614" y="2564613"/>
            <a:ext cx="2374606" cy="2375464"/>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bg1"/>
              </a:solidFill>
              <a:latin typeface="+mj-lt"/>
            </a:endParaRPr>
          </a:p>
        </p:txBody>
      </p:sp>
      <p:grpSp>
        <p:nvGrpSpPr>
          <p:cNvPr id="60" name="组合 59"/>
          <p:cNvGrpSpPr/>
          <p:nvPr/>
        </p:nvGrpSpPr>
        <p:grpSpPr>
          <a:xfrm>
            <a:off x="5864945" y="766924"/>
            <a:ext cx="5978009" cy="717799"/>
            <a:chOff x="7483989" y="3340905"/>
            <a:chExt cx="4955177" cy="389933"/>
          </a:xfrm>
        </p:grpSpPr>
        <p:sp>
          <p:nvSpPr>
            <p:cNvPr id="61" name="矩形 60"/>
            <p:cNvSpPr/>
            <p:nvPr/>
          </p:nvSpPr>
          <p:spPr>
            <a:xfrm>
              <a:off x="7530406" y="3540236"/>
              <a:ext cx="4908760" cy="19060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400" dirty="0" err="1" smtClean="0">
                  <a:solidFill>
                    <a:schemeClr val="tx1">
                      <a:lumMod val="75000"/>
                      <a:lumOff val="25000"/>
                    </a:schemeClr>
                  </a:solidFill>
                  <a:latin typeface="+mn-ea"/>
                </a:rPr>
                <a:t>Ordenanza</a:t>
              </a:r>
              <a:r>
                <a:rPr lang="en-US" altLang="zh-CN" sz="1400" dirty="0" smtClean="0">
                  <a:solidFill>
                    <a:schemeClr val="tx1">
                      <a:lumMod val="75000"/>
                      <a:lumOff val="25000"/>
                    </a:schemeClr>
                  </a:solidFill>
                  <a:latin typeface="+mn-ea"/>
                </a:rPr>
                <a:t>  </a:t>
              </a:r>
              <a:r>
                <a:rPr lang="en-US" altLang="zh-CN" sz="1400" dirty="0" err="1" smtClean="0">
                  <a:solidFill>
                    <a:schemeClr val="tx1">
                      <a:lumMod val="75000"/>
                      <a:lumOff val="25000"/>
                    </a:schemeClr>
                  </a:solidFill>
                  <a:latin typeface="+mn-ea"/>
                </a:rPr>
                <a:t>emitidad</a:t>
              </a:r>
              <a:r>
                <a:rPr lang="en-US" altLang="zh-CN" sz="1400" dirty="0" smtClean="0">
                  <a:solidFill>
                    <a:schemeClr val="tx1">
                      <a:lumMod val="75000"/>
                      <a:lumOff val="25000"/>
                    </a:schemeClr>
                  </a:solidFill>
                  <a:latin typeface="+mn-ea"/>
                </a:rPr>
                <a:t> </a:t>
              </a:r>
              <a:r>
                <a:rPr lang="en-US" altLang="zh-CN" sz="1400" dirty="0" err="1" smtClean="0">
                  <a:solidFill>
                    <a:schemeClr val="tx1">
                      <a:lumMod val="75000"/>
                      <a:lumOff val="25000"/>
                    </a:schemeClr>
                  </a:solidFill>
                  <a:latin typeface="+mn-ea"/>
                </a:rPr>
                <a:t>por</a:t>
              </a:r>
              <a:r>
                <a:rPr lang="en-US" altLang="zh-CN" sz="1400" dirty="0" smtClean="0">
                  <a:solidFill>
                    <a:schemeClr val="tx1">
                      <a:lumMod val="75000"/>
                      <a:lumOff val="25000"/>
                    </a:schemeClr>
                  </a:solidFill>
                  <a:latin typeface="+mn-ea"/>
                </a:rPr>
                <a:t> el GADMM el 07 de </a:t>
              </a:r>
              <a:r>
                <a:rPr lang="en-US" altLang="zh-CN" sz="1400" dirty="0" err="1" smtClean="0">
                  <a:solidFill>
                    <a:schemeClr val="tx1">
                      <a:lumMod val="75000"/>
                      <a:lumOff val="25000"/>
                    </a:schemeClr>
                  </a:solidFill>
                  <a:latin typeface="+mn-ea"/>
                </a:rPr>
                <a:t>septiembre</a:t>
              </a:r>
              <a:r>
                <a:rPr lang="en-US" altLang="zh-CN" sz="1400" dirty="0" smtClean="0">
                  <a:solidFill>
                    <a:schemeClr val="tx1">
                      <a:lumMod val="75000"/>
                      <a:lumOff val="25000"/>
                    </a:schemeClr>
                  </a:solidFill>
                  <a:latin typeface="+mn-ea"/>
                </a:rPr>
                <a:t> de 2011.</a:t>
              </a:r>
              <a:endParaRPr lang="zh-CN" altLang="en-US" sz="1400" dirty="0">
                <a:solidFill>
                  <a:schemeClr val="tx1">
                    <a:lumMod val="75000"/>
                    <a:lumOff val="25000"/>
                  </a:schemeClr>
                </a:solidFill>
                <a:latin typeface="+mn-ea"/>
              </a:endParaRPr>
            </a:p>
          </p:txBody>
        </p:sp>
        <p:sp>
          <p:nvSpPr>
            <p:cNvPr id="62" name="矩形 61"/>
            <p:cNvSpPr/>
            <p:nvPr/>
          </p:nvSpPr>
          <p:spPr>
            <a:xfrm>
              <a:off x="7483989" y="3340905"/>
              <a:ext cx="4908760" cy="36061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smtClean="0">
                  <a:solidFill>
                    <a:schemeClr val="accent1"/>
                  </a:solidFill>
                  <a:latin typeface="+mn-ea"/>
                </a:rPr>
                <a:t>Bosque y </a:t>
              </a:r>
              <a:r>
                <a:rPr lang="en-US" altLang="zh-CN" sz="1600" b="1" dirty="0" err="1" smtClean="0">
                  <a:solidFill>
                    <a:schemeClr val="accent1"/>
                  </a:solidFill>
                  <a:latin typeface="+mn-ea"/>
                </a:rPr>
                <a:t>Vegetación</a:t>
              </a:r>
              <a:r>
                <a:rPr lang="en-US" altLang="zh-CN" sz="1600" b="1" dirty="0" smtClean="0">
                  <a:solidFill>
                    <a:schemeClr val="accent1"/>
                  </a:solidFill>
                  <a:latin typeface="+mn-ea"/>
                </a:rPr>
                <a:t>  </a:t>
              </a:r>
              <a:r>
                <a:rPr lang="en-US" altLang="zh-CN" sz="1600" b="1" dirty="0" err="1" smtClean="0">
                  <a:solidFill>
                    <a:schemeClr val="accent1"/>
                  </a:solidFill>
                  <a:latin typeface="+mn-ea"/>
                </a:rPr>
                <a:t>protegida</a:t>
              </a:r>
              <a:r>
                <a:rPr lang="en-US" altLang="zh-CN" sz="1600" b="1" dirty="0" smtClean="0">
                  <a:solidFill>
                    <a:schemeClr val="accent1"/>
                  </a:solidFill>
                  <a:latin typeface="+mn-ea"/>
                </a:rPr>
                <a:t> a </a:t>
              </a:r>
              <a:r>
                <a:rPr lang="en-US" altLang="zh-CN" sz="1600" b="1" dirty="0" err="1" smtClean="0">
                  <a:solidFill>
                    <a:schemeClr val="accent1"/>
                  </a:solidFill>
                  <a:latin typeface="+mn-ea"/>
                </a:rPr>
                <a:t>nivel</a:t>
              </a:r>
              <a:r>
                <a:rPr lang="en-US" altLang="zh-CN" sz="1600" b="1" dirty="0" smtClean="0">
                  <a:solidFill>
                    <a:schemeClr val="accent1"/>
                  </a:solidFill>
                  <a:latin typeface="+mn-ea"/>
                </a:rPr>
                <a:t> Cantonal</a:t>
              </a:r>
              <a:endParaRPr lang="zh-CN" altLang="en-US" sz="1600" b="1" dirty="0">
                <a:solidFill>
                  <a:schemeClr val="accent1"/>
                </a:solidFill>
                <a:latin typeface="+mn-ea"/>
              </a:endParaRPr>
            </a:p>
          </p:txBody>
        </p:sp>
      </p:grpSp>
      <p:grpSp>
        <p:nvGrpSpPr>
          <p:cNvPr id="66" name="组合 65"/>
          <p:cNvGrpSpPr/>
          <p:nvPr/>
        </p:nvGrpSpPr>
        <p:grpSpPr>
          <a:xfrm>
            <a:off x="5901415" y="1446443"/>
            <a:ext cx="5676066" cy="1370750"/>
            <a:chOff x="7483988" y="3433235"/>
            <a:chExt cx="4921548" cy="1004515"/>
          </a:xfrm>
        </p:grpSpPr>
        <p:sp>
          <p:nvSpPr>
            <p:cNvPr id="67" name="矩形 66"/>
            <p:cNvSpPr/>
            <p:nvPr/>
          </p:nvSpPr>
          <p:spPr>
            <a:xfrm>
              <a:off x="7496776" y="3720515"/>
              <a:ext cx="4908760" cy="717235"/>
            </a:xfrm>
            <a:prstGeom prst="rect">
              <a:avLst/>
            </a:prstGeom>
          </p:spPr>
          <p:txBody>
            <a:bodyPr wrap="square">
              <a:spAutoFit/>
              <a:scene3d>
                <a:camera prst="orthographicFront"/>
                <a:lightRig rig="threePt" dir="t"/>
              </a:scene3d>
              <a:sp3d contourW="12700"/>
            </a:bodyPr>
            <a:lstStyle/>
            <a:p>
              <a:pPr algn="just">
                <a:lnSpc>
                  <a:spcPct val="120000"/>
                </a:lnSpc>
              </a:pPr>
              <a:r>
                <a:rPr lang="es-EC" altLang="zh-CN" sz="1600" dirty="0" smtClean="0">
                  <a:solidFill>
                    <a:schemeClr val="tx1">
                      <a:lumMod val="75000"/>
                      <a:lumOff val="25000"/>
                    </a:schemeClr>
                  </a:solidFill>
                  <a:latin typeface="+mn-ea"/>
                </a:rPr>
                <a:t>Bosques andino montano alto ( 2579 - 2974 msnm)</a:t>
              </a:r>
            </a:p>
            <a:p>
              <a:pPr algn="just">
                <a:lnSpc>
                  <a:spcPct val="120000"/>
                </a:lnSpc>
              </a:pPr>
              <a:r>
                <a:rPr lang="es-EC" altLang="zh-CN" sz="1600" dirty="0" smtClean="0">
                  <a:solidFill>
                    <a:schemeClr val="tx1">
                      <a:lumMod val="75000"/>
                      <a:lumOff val="25000"/>
                    </a:schemeClr>
                  </a:solidFill>
                  <a:latin typeface="+mn-ea"/>
                </a:rPr>
                <a:t>Especies nativas / introducidas de cedros, </a:t>
              </a:r>
              <a:r>
                <a:rPr lang="es-EC" altLang="zh-CN" sz="1600" dirty="0" err="1">
                  <a:solidFill>
                    <a:schemeClr val="tx1">
                      <a:lumMod val="75000"/>
                      <a:lumOff val="25000"/>
                    </a:schemeClr>
                  </a:solidFill>
                  <a:latin typeface="+mn-ea"/>
                </a:rPr>
                <a:t>pumamaquis</a:t>
              </a:r>
              <a:r>
                <a:rPr lang="es-EC" altLang="zh-CN" sz="1600" dirty="0">
                  <a:solidFill>
                    <a:schemeClr val="tx1">
                      <a:lumMod val="75000"/>
                      <a:lumOff val="25000"/>
                    </a:schemeClr>
                  </a:solidFill>
                  <a:latin typeface="+mn-ea"/>
                </a:rPr>
                <a:t>, </a:t>
              </a:r>
              <a:r>
                <a:rPr lang="es-EC" altLang="zh-CN" sz="1600" dirty="0" smtClean="0">
                  <a:solidFill>
                    <a:schemeClr val="tx1">
                      <a:lumMod val="75000"/>
                      <a:lumOff val="25000"/>
                    </a:schemeClr>
                  </a:solidFill>
                  <a:latin typeface="+mn-ea"/>
                </a:rPr>
                <a:t>aliso, </a:t>
              </a:r>
              <a:r>
                <a:rPr lang="es-EC" altLang="zh-CN" sz="1600" dirty="0" err="1" smtClean="0">
                  <a:solidFill>
                    <a:schemeClr val="tx1">
                      <a:lumMod val="75000"/>
                      <a:lumOff val="25000"/>
                    </a:schemeClr>
                  </a:solidFill>
                  <a:latin typeface="+mn-ea"/>
                </a:rPr>
                <a:t>bromelias</a:t>
              </a:r>
              <a:r>
                <a:rPr lang="es-EC" altLang="zh-CN" sz="1600" dirty="0" smtClean="0">
                  <a:solidFill>
                    <a:schemeClr val="tx1">
                      <a:lumMod val="75000"/>
                      <a:lumOff val="25000"/>
                    </a:schemeClr>
                  </a:solidFill>
                  <a:latin typeface="+mn-ea"/>
                </a:rPr>
                <a:t>, sacha capulí, chilca, helechos.</a:t>
              </a:r>
              <a:endParaRPr lang="zh-CN" altLang="en-US" sz="1600" dirty="0">
                <a:solidFill>
                  <a:schemeClr val="tx1">
                    <a:lumMod val="75000"/>
                    <a:lumOff val="25000"/>
                  </a:schemeClr>
                </a:solidFill>
                <a:latin typeface="+mn-ea"/>
              </a:endParaRPr>
            </a:p>
          </p:txBody>
        </p:sp>
        <p:sp>
          <p:nvSpPr>
            <p:cNvPr id="68" name="矩形 67"/>
            <p:cNvSpPr/>
            <p:nvPr/>
          </p:nvSpPr>
          <p:spPr>
            <a:xfrm>
              <a:off x="7483988" y="3433235"/>
              <a:ext cx="4746919" cy="284187"/>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err="1" smtClean="0">
                  <a:solidFill>
                    <a:schemeClr val="accent1"/>
                  </a:solidFill>
                  <a:latin typeface="+mn-ea"/>
                </a:rPr>
                <a:t>Posee</a:t>
              </a:r>
              <a:r>
                <a:rPr lang="en-US" altLang="zh-CN" sz="1600" b="1" dirty="0" smtClean="0">
                  <a:solidFill>
                    <a:schemeClr val="accent1"/>
                  </a:solidFill>
                  <a:latin typeface="+mn-ea"/>
                </a:rPr>
                <a:t> un </a:t>
              </a:r>
              <a:r>
                <a:rPr lang="en-US" altLang="zh-CN" sz="1600" b="1" dirty="0" err="1" smtClean="0">
                  <a:solidFill>
                    <a:schemeClr val="accent1"/>
                  </a:solidFill>
                  <a:latin typeface="+mn-ea"/>
                </a:rPr>
                <a:t>área</a:t>
              </a:r>
              <a:r>
                <a:rPr lang="en-US" altLang="zh-CN" sz="1600" b="1" dirty="0" smtClean="0">
                  <a:solidFill>
                    <a:schemeClr val="accent1"/>
                  </a:solidFill>
                  <a:latin typeface="+mn-ea"/>
                </a:rPr>
                <a:t> de 217  </a:t>
              </a:r>
              <a:r>
                <a:rPr lang="en-US" altLang="zh-CN" sz="1600" b="1" dirty="0" err="1" smtClean="0">
                  <a:solidFill>
                    <a:schemeClr val="accent1"/>
                  </a:solidFill>
                  <a:latin typeface="+mn-ea"/>
                </a:rPr>
                <a:t>hectáreas</a:t>
              </a:r>
              <a:r>
                <a:rPr lang="en-US" altLang="zh-CN" sz="1600" b="1" dirty="0" smtClean="0">
                  <a:solidFill>
                    <a:schemeClr val="accent1"/>
                  </a:solidFill>
                  <a:latin typeface="+mn-ea"/>
                </a:rPr>
                <a:t> </a:t>
              </a:r>
              <a:endParaRPr lang="zh-CN" altLang="en-US" sz="1600" b="1" dirty="0">
                <a:solidFill>
                  <a:schemeClr val="accent1"/>
                </a:solidFill>
                <a:latin typeface="+mn-ea"/>
              </a:endParaRPr>
            </a:p>
          </p:txBody>
        </p:sp>
      </p:grpSp>
      <p:sp>
        <p:nvSpPr>
          <p:cNvPr id="70" name="矩形 69"/>
          <p:cNvSpPr/>
          <p:nvPr/>
        </p:nvSpPr>
        <p:spPr>
          <a:xfrm>
            <a:off x="6002594" y="2816949"/>
            <a:ext cx="5914103" cy="304698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600" b="1" dirty="0" err="1" smtClean="0">
                <a:solidFill>
                  <a:schemeClr val="tx1">
                    <a:lumMod val="75000"/>
                    <a:lumOff val="25000"/>
                  </a:schemeClr>
                </a:solidFill>
                <a:latin typeface="+mn-ea"/>
              </a:rPr>
              <a:t>Conectividad</a:t>
            </a:r>
            <a:r>
              <a:rPr lang="en-US" altLang="zh-CN" sz="1600" b="1" dirty="0">
                <a:solidFill>
                  <a:schemeClr val="tx1">
                    <a:lumMod val="75000"/>
                    <a:lumOff val="25000"/>
                  </a:schemeClr>
                </a:solidFill>
                <a:latin typeface="+mn-ea"/>
              </a:rPr>
              <a:t>,</a:t>
            </a:r>
            <a:r>
              <a:rPr lang="en-US" altLang="zh-CN" sz="1600" b="1" dirty="0" smtClean="0">
                <a:solidFill>
                  <a:schemeClr val="tx1">
                    <a:lumMod val="75000"/>
                    <a:lumOff val="25000"/>
                  </a:schemeClr>
                </a:solidFill>
                <a:latin typeface="+mn-ea"/>
              </a:rPr>
              <a:t> </a:t>
            </a:r>
            <a:r>
              <a:rPr lang="en-US" altLang="zh-CN" sz="1600" b="1" dirty="0" err="1" smtClean="0">
                <a:solidFill>
                  <a:schemeClr val="tx1">
                    <a:lumMod val="75000"/>
                    <a:lumOff val="25000"/>
                  </a:schemeClr>
                </a:solidFill>
                <a:latin typeface="+mn-ea"/>
              </a:rPr>
              <a:t>equilibrio</a:t>
            </a:r>
            <a:r>
              <a:rPr lang="en-US" altLang="zh-CN" sz="1600" b="1" dirty="0" smtClean="0">
                <a:solidFill>
                  <a:schemeClr val="tx1">
                    <a:lumMod val="75000"/>
                    <a:lumOff val="25000"/>
                  </a:schemeClr>
                </a:solidFill>
                <a:latin typeface="+mn-ea"/>
              </a:rPr>
              <a:t> y </a:t>
            </a:r>
            <a:r>
              <a:rPr lang="en-US" altLang="zh-CN" sz="1600" b="1" dirty="0" err="1" smtClean="0">
                <a:solidFill>
                  <a:schemeClr val="tx1">
                    <a:lumMod val="75000"/>
                    <a:lumOff val="25000"/>
                  </a:schemeClr>
                </a:solidFill>
                <a:latin typeface="+mn-ea"/>
              </a:rPr>
              <a:t>complementariedad</a:t>
            </a:r>
            <a:r>
              <a:rPr lang="en-US" altLang="zh-CN" sz="1600" b="1" dirty="0" smtClean="0">
                <a:solidFill>
                  <a:schemeClr val="tx1">
                    <a:lumMod val="75000"/>
                    <a:lumOff val="25000"/>
                  </a:schemeClr>
                </a:solidFill>
                <a:latin typeface="+mn-ea"/>
              </a:rPr>
              <a:t> </a:t>
            </a:r>
          </a:p>
          <a:p>
            <a:pPr algn="just">
              <a:lnSpc>
                <a:spcPct val="120000"/>
              </a:lnSpc>
            </a:pPr>
            <a:r>
              <a:rPr lang="en-US" altLang="zh-CN" sz="1600" dirty="0" err="1" smtClean="0">
                <a:solidFill>
                  <a:schemeClr val="tx1">
                    <a:lumMod val="75000"/>
                    <a:lumOff val="25000"/>
                  </a:schemeClr>
                </a:solidFill>
                <a:latin typeface="+mn-ea"/>
              </a:rPr>
              <a:t>Servicios</a:t>
            </a:r>
            <a:r>
              <a:rPr lang="en-US" altLang="zh-CN" sz="1600" dirty="0" smtClean="0">
                <a:solidFill>
                  <a:schemeClr val="tx1">
                    <a:lumMod val="75000"/>
                    <a:lumOff val="25000"/>
                  </a:schemeClr>
                </a:solidFill>
                <a:latin typeface="+mn-ea"/>
              </a:rPr>
              <a:t> </a:t>
            </a:r>
            <a:r>
              <a:rPr lang="en-US" altLang="zh-CN" sz="1600" dirty="0" err="1" smtClean="0">
                <a:solidFill>
                  <a:schemeClr val="tx1">
                    <a:lumMod val="75000"/>
                    <a:lumOff val="25000"/>
                  </a:schemeClr>
                </a:solidFill>
                <a:latin typeface="+mn-ea"/>
              </a:rPr>
              <a:t>ecositémicos</a:t>
            </a:r>
            <a:r>
              <a:rPr lang="en-US" altLang="zh-CN" sz="1600" dirty="0" smtClean="0">
                <a:solidFill>
                  <a:schemeClr val="tx1">
                    <a:lumMod val="75000"/>
                    <a:lumOff val="25000"/>
                  </a:schemeClr>
                </a:solidFill>
                <a:latin typeface="+mn-ea"/>
              </a:rPr>
              <a:t> (</a:t>
            </a:r>
            <a:r>
              <a:rPr lang="en-US" altLang="zh-CN" sz="1600" b="1" dirty="0" err="1" smtClean="0">
                <a:solidFill>
                  <a:schemeClr val="tx1">
                    <a:lumMod val="75000"/>
                    <a:lumOff val="25000"/>
                  </a:schemeClr>
                </a:solidFill>
                <a:latin typeface="+mn-ea"/>
              </a:rPr>
              <a:t>agua</a:t>
            </a:r>
            <a:r>
              <a:rPr lang="en-US" altLang="zh-CN" sz="1600" dirty="0" smtClean="0">
                <a:solidFill>
                  <a:schemeClr val="tx1">
                    <a:lumMod val="75000"/>
                    <a:lumOff val="25000"/>
                  </a:schemeClr>
                </a:solidFill>
                <a:latin typeface="+mn-ea"/>
              </a:rPr>
              <a:t>, </a:t>
            </a:r>
            <a:r>
              <a:rPr lang="en-US" altLang="zh-CN" sz="1600" dirty="0" err="1" smtClean="0">
                <a:solidFill>
                  <a:schemeClr val="tx1">
                    <a:lumMod val="75000"/>
                    <a:lumOff val="25000"/>
                  </a:schemeClr>
                </a:solidFill>
                <a:latin typeface="+mn-ea"/>
              </a:rPr>
              <a:t>aire</a:t>
            </a:r>
            <a:r>
              <a:rPr lang="en-US" altLang="zh-CN" sz="1600" dirty="0" smtClean="0">
                <a:solidFill>
                  <a:schemeClr val="tx1">
                    <a:lumMod val="75000"/>
                    <a:lumOff val="25000"/>
                  </a:schemeClr>
                </a:solidFill>
                <a:latin typeface="+mn-ea"/>
              </a:rPr>
              <a:t>, </a:t>
            </a:r>
            <a:r>
              <a:rPr lang="en-US" altLang="zh-CN" sz="1600" dirty="0" err="1" smtClean="0">
                <a:solidFill>
                  <a:schemeClr val="tx1">
                    <a:lumMod val="75000"/>
                    <a:lumOff val="25000"/>
                  </a:schemeClr>
                </a:solidFill>
                <a:latin typeface="+mn-ea"/>
              </a:rPr>
              <a:t>riesgos</a:t>
            </a:r>
            <a:r>
              <a:rPr lang="en-US" altLang="zh-CN" sz="1600" dirty="0" smtClean="0">
                <a:solidFill>
                  <a:schemeClr val="tx1">
                    <a:lumMod val="75000"/>
                    <a:lumOff val="25000"/>
                  </a:schemeClr>
                </a:solidFill>
                <a:latin typeface="+mn-ea"/>
              </a:rPr>
              <a:t>)</a:t>
            </a:r>
          </a:p>
          <a:p>
            <a:pPr algn="just">
              <a:lnSpc>
                <a:spcPct val="120000"/>
              </a:lnSpc>
            </a:pPr>
            <a:r>
              <a:rPr lang="en-US" altLang="zh-CN" sz="1600" b="1" dirty="0" err="1" smtClean="0">
                <a:solidFill>
                  <a:schemeClr val="tx1">
                    <a:lumMod val="75000"/>
                    <a:lumOff val="25000"/>
                  </a:schemeClr>
                </a:solidFill>
                <a:latin typeface="+mn-ea"/>
              </a:rPr>
              <a:t>Corredor</a:t>
            </a:r>
            <a:r>
              <a:rPr lang="en-US" altLang="zh-CN" sz="1600" b="1" dirty="0" smtClean="0">
                <a:solidFill>
                  <a:schemeClr val="tx1">
                    <a:lumMod val="75000"/>
                    <a:lumOff val="25000"/>
                  </a:schemeClr>
                </a:solidFill>
                <a:latin typeface="+mn-ea"/>
              </a:rPr>
              <a:t> del Puma</a:t>
            </a:r>
            <a:r>
              <a:rPr lang="en-US" altLang="zh-CN" sz="1600" dirty="0" smtClean="0">
                <a:solidFill>
                  <a:schemeClr val="tx1">
                    <a:lumMod val="75000"/>
                    <a:lumOff val="25000"/>
                  </a:schemeClr>
                </a:solidFill>
                <a:latin typeface="+mn-ea"/>
              </a:rPr>
              <a:t>, </a:t>
            </a:r>
            <a:r>
              <a:rPr lang="es-ES" altLang="zh-CN" sz="1600" dirty="0" smtClean="0">
                <a:solidFill>
                  <a:schemeClr val="tx1">
                    <a:lumMod val="75000"/>
                    <a:lumOff val="25000"/>
                  </a:schemeClr>
                </a:solidFill>
                <a:latin typeface="+mn-ea"/>
              </a:rPr>
              <a:t>busca unir la cordillera Oriental y Occidental </a:t>
            </a:r>
            <a:r>
              <a:rPr lang="es-ES" altLang="zh-CN" sz="1600" b="1" dirty="0" smtClean="0">
                <a:solidFill>
                  <a:schemeClr val="tx1">
                    <a:lumMod val="75000"/>
                    <a:lumOff val="25000"/>
                  </a:schemeClr>
                </a:solidFill>
                <a:latin typeface="+mn-ea"/>
              </a:rPr>
              <a:t>incluyendo las </a:t>
            </a:r>
            <a:r>
              <a:rPr lang="es-ES" altLang="zh-CN" sz="1600" b="1" dirty="0">
                <a:solidFill>
                  <a:schemeClr val="tx1">
                    <a:lumMod val="75000"/>
                    <a:lumOff val="25000"/>
                  </a:schemeClr>
                </a:solidFill>
                <a:latin typeface="+mn-ea"/>
              </a:rPr>
              <a:t>reserva del </a:t>
            </a:r>
            <a:r>
              <a:rPr lang="es-ES" altLang="zh-CN" sz="1600" b="1" dirty="0" err="1">
                <a:solidFill>
                  <a:schemeClr val="tx1">
                    <a:lumMod val="75000"/>
                    <a:lumOff val="25000"/>
                  </a:schemeClr>
                </a:solidFill>
                <a:latin typeface="+mn-ea"/>
              </a:rPr>
              <a:t>Pasochoa</a:t>
            </a:r>
            <a:r>
              <a:rPr lang="es-ES" altLang="zh-CN" sz="1600" b="1" dirty="0">
                <a:solidFill>
                  <a:schemeClr val="tx1">
                    <a:lumMod val="75000"/>
                    <a:lumOff val="25000"/>
                  </a:schemeClr>
                </a:solidFill>
                <a:latin typeface="+mn-ea"/>
              </a:rPr>
              <a:t> y la del </a:t>
            </a:r>
            <a:r>
              <a:rPr lang="es-ES" altLang="zh-CN" sz="1600" b="1" dirty="0" err="1" smtClean="0">
                <a:solidFill>
                  <a:schemeClr val="tx1">
                    <a:lumMod val="75000"/>
                    <a:lumOff val="25000"/>
                  </a:schemeClr>
                </a:solidFill>
                <a:latin typeface="+mn-ea"/>
              </a:rPr>
              <a:t>Atacazo</a:t>
            </a:r>
            <a:endParaRPr lang="es-ES" altLang="zh-CN" sz="1600" b="1" dirty="0" smtClean="0">
              <a:solidFill>
                <a:schemeClr val="tx1">
                  <a:lumMod val="75000"/>
                  <a:lumOff val="25000"/>
                </a:schemeClr>
              </a:solidFill>
              <a:latin typeface="+mn-ea"/>
            </a:endParaRPr>
          </a:p>
          <a:p>
            <a:pPr algn="just">
              <a:lnSpc>
                <a:spcPct val="120000"/>
              </a:lnSpc>
            </a:pPr>
            <a:r>
              <a:rPr lang="es-ES" altLang="zh-CN" sz="1600" b="1" dirty="0">
                <a:solidFill>
                  <a:schemeClr val="tx1">
                    <a:lumMod val="75000"/>
                    <a:lumOff val="25000"/>
                  </a:schemeClr>
                </a:solidFill>
                <a:latin typeface="+mn-ea"/>
              </a:rPr>
              <a:t>Tigrillos, zorros, </a:t>
            </a:r>
            <a:r>
              <a:rPr lang="es-ES" altLang="zh-CN" sz="1600" b="1" dirty="0" smtClean="0">
                <a:solidFill>
                  <a:schemeClr val="tx1">
                    <a:lumMod val="75000"/>
                    <a:lumOff val="25000"/>
                  </a:schemeClr>
                </a:solidFill>
                <a:latin typeface="+mn-ea"/>
              </a:rPr>
              <a:t>cuchuchos, zarigüeyas.</a:t>
            </a:r>
          </a:p>
          <a:p>
            <a:pPr algn="just">
              <a:lnSpc>
                <a:spcPct val="120000"/>
              </a:lnSpc>
            </a:pPr>
            <a:r>
              <a:rPr lang="es-ES" altLang="zh-CN" sz="1600" b="1" dirty="0" smtClean="0">
                <a:solidFill>
                  <a:schemeClr val="tx1">
                    <a:lumMod val="75000"/>
                    <a:lumOff val="25000"/>
                  </a:schemeClr>
                </a:solidFill>
                <a:latin typeface="+mn-ea"/>
              </a:rPr>
              <a:t>Parte baja hay ojos de agua (cangrejos), vestigios </a:t>
            </a:r>
            <a:r>
              <a:rPr lang="es-ES" altLang="zh-CN" sz="1600" b="1" dirty="0">
                <a:solidFill>
                  <a:schemeClr val="tx1">
                    <a:lumMod val="75000"/>
                    <a:lumOff val="25000"/>
                  </a:schemeClr>
                </a:solidFill>
                <a:latin typeface="+mn-ea"/>
              </a:rPr>
              <a:t>del llamado Señorío de </a:t>
            </a:r>
            <a:r>
              <a:rPr lang="es-ES" altLang="zh-CN" sz="1600" b="1" dirty="0" err="1">
                <a:solidFill>
                  <a:schemeClr val="tx1">
                    <a:lumMod val="75000"/>
                    <a:lumOff val="25000"/>
                  </a:schemeClr>
                </a:solidFill>
                <a:latin typeface="+mn-ea"/>
              </a:rPr>
              <a:t>Uyumbicho</a:t>
            </a:r>
            <a:r>
              <a:rPr lang="es-ES" altLang="zh-CN" sz="1600" b="1" dirty="0">
                <a:solidFill>
                  <a:schemeClr val="tx1">
                    <a:lumMod val="75000"/>
                    <a:lumOff val="25000"/>
                  </a:schemeClr>
                </a:solidFill>
                <a:latin typeface="+mn-ea"/>
              </a:rPr>
              <a:t> y rieles del tren, que constituyen un patrimonio biocultural histórico y arqueológico por rehabilitar</a:t>
            </a:r>
            <a:endParaRPr lang="zh-CN" altLang="en-US" sz="1600" b="1" dirty="0">
              <a:solidFill>
                <a:schemeClr val="tx1">
                  <a:lumMod val="75000"/>
                  <a:lumOff val="25000"/>
                </a:schemeClr>
              </a:solidFill>
              <a:latin typeface="+mn-ea"/>
            </a:endParaRPr>
          </a:p>
        </p:txBody>
      </p:sp>
      <p:sp>
        <p:nvSpPr>
          <p:cNvPr id="55" name="文本框 54"/>
          <p:cNvSpPr txBox="1"/>
          <p:nvPr/>
        </p:nvSpPr>
        <p:spPr>
          <a:xfrm>
            <a:off x="4388977" y="127233"/>
            <a:ext cx="7401671"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Aspectos</a:t>
            </a:r>
            <a:r>
              <a:rPr lang="en-US" altLang="zh-CN" sz="3200" b="1" dirty="0" smtClean="0">
                <a:solidFill>
                  <a:schemeClr val="tx1">
                    <a:lumMod val="75000"/>
                    <a:lumOff val="25000"/>
                  </a:schemeClr>
                </a:solidFill>
                <a:latin typeface="+mn-ea"/>
              </a:rPr>
              <a:t> </a:t>
            </a:r>
            <a:r>
              <a:rPr lang="en-US" altLang="zh-CN" sz="3200" b="1" dirty="0" err="1" smtClean="0">
                <a:solidFill>
                  <a:schemeClr val="tx1">
                    <a:lumMod val="75000"/>
                    <a:lumOff val="25000"/>
                  </a:schemeClr>
                </a:solidFill>
                <a:latin typeface="+mn-ea"/>
              </a:rPr>
              <a:t>Generales</a:t>
            </a:r>
            <a:r>
              <a:rPr lang="en-US" altLang="zh-CN" sz="3200" b="1" dirty="0" smtClean="0">
                <a:solidFill>
                  <a:schemeClr val="tx1">
                    <a:lumMod val="75000"/>
                    <a:lumOff val="25000"/>
                  </a:schemeClr>
                </a:solidFill>
                <a:latin typeface="+mn-ea"/>
              </a:rPr>
              <a:t> Santa Catalina:</a:t>
            </a:r>
            <a:endParaRPr lang="zh-CN" altLang="en-US" sz="3200" b="1" dirty="0">
              <a:solidFill>
                <a:schemeClr val="tx1">
                  <a:lumMod val="75000"/>
                  <a:lumOff val="25000"/>
                </a:schemeClr>
              </a:solidFill>
              <a:latin typeface="+mn-ea"/>
            </a:endParaRPr>
          </a:p>
        </p:txBody>
      </p:sp>
      <p:pic>
        <p:nvPicPr>
          <p:cNvPr id="3" name="2 Marcador de posición de imagen"/>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8062" y="2138512"/>
            <a:ext cx="3198188" cy="3023423"/>
          </a:xfrm>
        </p:spPr>
      </p:pic>
    </p:spTree>
    <p:extLst>
      <p:ext uri="{BB962C8B-B14F-4D97-AF65-F5344CB8AC3E}">
        <p14:creationId xmlns:p14="http://schemas.microsoft.com/office/powerpoint/2010/main" val="351400014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1+#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 presetClass="entr" presetSubtype="2"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1+#ppt_w/2"/>
                                          </p:val>
                                        </p:tav>
                                        <p:tav tm="100000">
                                          <p:val>
                                            <p:strVal val="#ppt_x"/>
                                          </p:val>
                                        </p:tav>
                                      </p:tavLst>
                                    </p:anim>
                                    <p:anim calcmode="lin" valueType="num">
                                      <p:cBhvr additive="base">
                                        <p:cTn id="54"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animBg="1"/>
      <p:bldP spid="54" grpId="0" animBg="1"/>
      <p:bldP spid="59" grpId="0" animBg="1"/>
      <p:bldP spid="24"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占位符 56"/>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pic>
        <p:nvPicPr>
          <p:cNvPr id="58" name="图片占位符 57"/>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pic>
        <p:nvPicPr>
          <p:cNvPr id="59" name="图片占位符 58"/>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pic>
        <p:nvPicPr>
          <p:cNvPr id="60" name="图片占位符 59"/>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cxnSp>
        <p:nvCxnSpPr>
          <p:cNvPr id="3" name="直接连接符 2"/>
          <p:cNvCxnSpPr/>
          <p:nvPr/>
        </p:nvCxnSpPr>
        <p:spPr>
          <a:xfrm>
            <a:off x="3390899"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95999"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801098"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496745" y="3309844"/>
            <a:ext cx="568419" cy="5684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201844" y="3309844"/>
            <a:ext cx="568419" cy="5684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906944" y="3309844"/>
            <a:ext cx="568419" cy="5684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0612044" y="3309844"/>
            <a:ext cx="568419" cy="5684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019073" y="4333222"/>
            <a:ext cx="2050553" cy="978729"/>
            <a:chOff x="8330118" y="3433235"/>
            <a:chExt cx="2050553" cy="978729"/>
          </a:xfrm>
        </p:grpSpPr>
        <p:sp>
          <p:nvSpPr>
            <p:cNvPr id="30" name="矩形 29"/>
            <p:cNvSpPr/>
            <p:nvPr/>
          </p:nvSpPr>
          <p:spPr>
            <a:xfrm>
              <a:off x="8330119" y="3751569"/>
              <a:ext cx="2050552"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latin typeface="+mn-ea"/>
                </a:rPr>
                <a:t>The user can make </a:t>
              </a:r>
              <a:r>
                <a:rPr lang="en-US" altLang="zh-CN" sz="1200" dirty="0" smtClean="0">
                  <a:solidFill>
                    <a:schemeClr val="tx1">
                      <a:lumMod val="75000"/>
                      <a:lumOff val="25000"/>
                    </a:schemeClr>
                  </a:solidFill>
                  <a:latin typeface="+mn-ea"/>
                </a:rPr>
                <a:t>a.</a:t>
              </a:r>
              <a:endParaRPr lang="zh-CN" altLang="en-US" sz="1200" dirty="0">
                <a:solidFill>
                  <a:schemeClr val="tx1">
                    <a:lumMod val="75000"/>
                    <a:lumOff val="25000"/>
                  </a:schemeClr>
                </a:solidFill>
                <a:latin typeface="+mn-ea"/>
              </a:endParaRPr>
            </a:p>
          </p:txBody>
        </p:sp>
        <p:sp>
          <p:nvSpPr>
            <p:cNvPr id="31" name="矩形 30"/>
            <p:cNvSpPr/>
            <p:nvPr/>
          </p:nvSpPr>
          <p:spPr>
            <a:xfrm>
              <a:off x="8330118" y="3433235"/>
              <a:ext cx="2050552" cy="978729"/>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dirty="0" err="1" smtClean="0">
                  <a:solidFill>
                    <a:schemeClr val="accent1"/>
                  </a:solidFill>
                  <a:latin typeface="+mn-ea"/>
                </a:rPr>
                <a:t>Pumamaqui</a:t>
              </a:r>
              <a:r>
                <a:rPr lang="en-US" altLang="zh-CN" sz="1600" b="1" dirty="0">
                  <a:solidFill>
                    <a:schemeClr val="accent1"/>
                  </a:solidFill>
                  <a:latin typeface="+mn-ea"/>
                </a:rPr>
                <a:t> (</a:t>
              </a:r>
              <a:r>
                <a:rPr lang="en-US" altLang="zh-CN" sz="1600" b="1" i="1" dirty="0" err="1">
                  <a:solidFill>
                    <a:schemeClr val="accent1"/>
                  </a:solidFill>
                  <a:latin typeface="+mn-ea"/>
                </a:rPr>
                <a:t>Oreopanax</a:t>
              </a:r>
              <a:r>
                <a:rPr lang="en-US" altLang="zh-CN" sz="1600" b="1" i="1" dirty="0">
                  <a:solidFill>
                    <a:schemeClr val="accent1"/>
                  </a:solidFill>
                  <a:latin typeface="+mn-ea"/>
                </a:rPr>
                <a:t> </a:t>
              </a:r>
              <a:r>
                <a:rPr lang="en-US" altLang="zh-CN" sz="1600" b="1" i="1" dirty="0" smtClean="0">
                  <a:solidFill>
                    <a:schemeClr val="accent1"/>
                  </a:solidFill>
                  <a:latin typeface="+mn-ea"/>
                </a:rPr>
                <a:t>cf. </a:t>
              </a:r>
              <a:r>
                <a:rPr lang="en-US" altLang="zh-CN" sz="1600" b="1" i="1" dirty="0" err="1" smtClean="0">
                  <a:solidFill>
                    <a:schemeClr val="accent1"/>
                  </a:solidFill>
                  <a:latin typeface="+mn-ea"/>
                </a:rPr>
                <a:t>ecuadorensis</a:t>
              </a:r>
              <a:r>
                <a:rPr lang="en-US" altLang="zh-CN" sz="1600" b="1" dirty="0" smtClean="0">
                  <a:solidFill>
                    <a:schemeClr val="accent1"/>
                  </a:solidFill>
                  <a:latin typeface="+mn-ea"/>
                </a:rPr>
                <a:t>)</a:t>
              </a:r>
              <a:endParaRPr lang="zh-CN" altLang="en-US" sz="1600" b="1" dirty="0">
                <a:solidFill>
                  <a:schemeClr val="accent1"/>
                </a:solidFill>
                <a:latin typeface="+mn-ea"/>
              </a:endParaRPr>
            </a:p>
          </p:txBody>
        </p:sp>
      </p:grpSp>
      <p:sp>
        <p:nvSpPr>
          <p:cNvPr id="49" name="椭圆 31"/>
          <p:cNvSpPr/>
          <p:nvPr/>
        </p:nvSpPr>
        <p:spPr>
          <a:xfrm>
            <a:off x="2631775" y="3444874"/>
            <a:ext cx="298360" cy="298359"/>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32"/>
          <p:cNvSpPr/>
          <p:nvPr/>
        </p:nvSpPr>
        <p:spPr>
          <a:xfrm>
            <a:off x="5336874" y="3457106"/>
            <a:ext cx="298360" cy="273896"/>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33"/>
          <p:cNvSpPr/>
          <p:nvPr/>
        </p:nvSpPr>
        <p:spPr>
          <a:xfrm>
            <a:off x="8061603" y="3444874"/>
            <a:ext cx="259104" cy="29836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34"/>
          <p:cNvSpPr/>
          <p:nvPr/>
        </p:nvSpPr>
        <p:spPr>
          <a:xfrm>
            <a:off x="10747074" y="3483395"/>
            <a:ext cx="298360" cy="221318"/>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6" name="组合 35"/>
          <p:cNvGrpSpPr/>
          <p:nvPr/>
        </p:nvGrpSpPr>
        <p:grpSpPr>
          <a:xfrm>
            <a:off x="3718520" y="4333222"/>
            <a:ext cx="2050553" cy="1075464"/>
            <a:chOff x="8330118" y="3433235"/>
            <a:chExt cx="2050553" cy="1075464"/>
          </a:xfrm>
        </p:grpSpPr>
        <p:sp>
          <p:nvSpPr>
            <p:cNvPr id="37" name="矩形 36"/>
            <p:cNvSpPr/>
            <p:nvPr/>
          </p:nvSpPr>
          <p:spPr>
            <a:xfrm>
              <a:off x="8330119" y="375156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latin typeface="+mn-ea"/>
                </a:rPr>
                <a:t>The user can make a presentation on a projector or </a:t>
              </a:r>
              <a:r>
                <a:rPr lang="en-US" altLang="zh-CN" sz="1200" dirty="0" err="1" smtClean="0">
                  <a:solidFill>
                    <a:schemeClr val="tx1">
                      <a:lumMod val="75000"/>
                      <a:lumOff val="25000"/>
                    </a:schemeClr>
                  </a:solidFill>
                  <a:latin typeface="+mn-ea"/>
                </a:rPr>
                <a:t>corint</a:t>
              </a:r>
              <a:r>
                <a:rPr lang="en-US" altLang="zh-CN" sz="1200" dirty="0" smtClean="0">
                  <a:solidFill>
                    <a:schemeClr val="tx1">
                      <a:lumMod val="75000"/>
                      <a:lumOff val="25000"/>
                    </a:schemeClr>
                  </a:solidFill>
                  <a:latin typeface="+mn-ea"/>
                </a:rPr>
                <a:t> the.</a:t>
              </a:r>
              <a:endParaRPr lang="zh-CN" altLang="en-US" sz="1200" dirty="0">
                <a:solidFill>
                  <a:schemeClr val="tx1">
                    <a:lumMod val="75000"/>
                    <a:lumOff val="25000"/>
                  </a:schemeClr>
                </a:solidFill>
                <a:latin typeface="+mn-ea"/>
              </a:endParaRPr>
            </a:p>
          </p:txBody>
        </p:sp>
        <p:sp>
          <p:nvSpPr>
            <p:cNvPr id="38" name="矩形 37"/>
            <p:cNvSpPr/>
            <p:nvPr/>
          </p:nvSpPr>
          <p:spPr>
            <a:xfrm>
              <a:off x="8330118" y="3433235"/>
              <a:ext cx="2050552" cy="978729"/>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dirty="0" err="1" smtClean="0">
                  <a:solidFill>
                    <a:schemeClr val="accent1"/>
                  </a:solidFill>
                  <a:latin typeface="+mn-ea"/>
                </a:rPr>
                <a:t>Cedro</a:t>
              </a:r>
              <a:r>
                <a:rPr lang="en-US" altLang="zh-CN" sz="1600" b="1" dirty="0" smtClean="0">
                  <a:solidFill>
                    <a:schemeClr val="accent1"/>
                  </a:solidFill>
                  <a:latin typeface="+mn-ea"/>
                </a:rPr>
                <a:t> de </a:t>
              </a:r>
              <a:r>
                <a:rPr lang="en-US" altLang="zh-CN" sz="1600" b="1" dirty="0" err="1" smtClean="0">
                  <a:solidFill>
                    <a:schemeClr val="accent1"/>
                  </a:solidFill>
                  <a:latin typeface="+mn-ea"/>
                </a:rPr>
                <a:t>montaña</a:t>
              </a:r>
              <a:r>
                <a:rPr lang="en-US" altLang="zh-CN" sz="1600" b="1" dirty="0" smtClean="0">
                  <a:solidFill>
                    <a:schemeClr val="accent1"/>
                  </a:solidFill>
                  <a:latin typeface="+mn-ea"/>
                </a:rPr>
                <a:t> (</a:t>
              </a:r>
              <a:r>
                <a:rPr lang="en-US" altLang="zh-CN" sz="1600" b="1" i="1" dirty="0" err="1" smtClean="0">
                  <a:solidFill>
                    <a:schemeClr val="accent1"/>
                  </a:solidFill>
                  <a:latin typeface="+mn-ea"/>
                </a:rPr>
                <a:t>Cedrela</a:t>
              </a:r>
              <a:r>
                <a:rPr lang="en-US" altLang="zh-CN" sz="1600" b="1" dirty="0" smtClean="0">
                  <a:solidFill>
                    <a:schemeClr val="accent1"/>
                  </a:solidFill>
                  <a:latin typeface="+mn-ea"/>
                </a:rPr>
                <a:t> </a:t>
              </a:r>
              <a:r>
                <a:rPr lang="en-US" altLang="zh-CN" sz="1600" b="1" i="1" dirty="0" err="1" smtClean="0">
                  <a:solidFill>
                    <a:schemeClr val="accent1"/>
                  </a:solidFill>
                  <a:latin typeface="+mn-ea"/>
                </a:rPr>
                <a:t>montana</a:t>
              </a:r>
              <a:r>
                <a:rPr lang="en-US" altLang="zh-CN" sz="1600" b="1" dirty="0" smtClean="0">
                  <a:solidFill>
                    <a:schemeClr val="accent1"/>
                  </a:solidFill>
                  <a:latin typeface="+mn-ea"/>
                </a:rPr>
                <a:t>)</a:t>
              </a:r>
              <a:endParaRPr lang="zh-CN" altLang="en-US" sz="1600" b="1" dirty="0">
                <a:solidFill>
                  <a:schemeClr val="accent1"/>
                </a:solidFill>
                <a:latin typeface="+mn-ea"/>
              </a:endParaRPr>
            </a:p>
          </p:txBody>
        </p:sp>
      </p:grpSp>
      <p:grpSp>
        <p:nvGrpSpPr>
          <p:cNvPr id="39" name="组合 38"/>
          <p:cNvGrpSpPr/>
          <p:nvPr/>
        </p:nvGrpSpPr>
        <p:grpSpPr>
          <a:xfrm>
            <a:off x="6423619" y="4333222"/>
            <a:ext cx="2050553" cy="683264"/>
            <a:chOff x="8330118" y="3433235"/>
            <a:chExt cx="2050553" cy="683264"/>
          </a:xfrm>
        </p:grpSpPr>
        <p:sp>
          <p:nvSpPr>
            <p:cNvPr id="40" name="矩形 39"/>
            <p:cNvSpPr/>
            <p:nvPr/>
          </p:nvSpPr>
          <p:spPr>
            <a:xfrm>
              <a:off x="8330119" y="3751569"/>
              <a:ext cx="2050552"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latin typeface="+mn-ea"/>
                </a:rPr>
                <a:t>The user can make </a:t>
              </a:r>
              <a:r>
                <a:rPr lang="en-US" altLang="zh-CN" sz="1200" dirty="0" smtClean="0">
                  <a:solidFill>
                    <a:schemeClr val="tx1">
                      <a:lumMod val="75000"/>
                      <a:lumOff val="25000"/>
                    </a:schemeClr>
                  </a:solidFill>
                  <a:latin typeface="+mn-ea"/>
                </a:rPr>
                <a:t>a.</a:t>
              </a:r>
              <a:endParaRPr lang="zh-CN" altLang="en-US" sz="1200" dirty="0">
                <a:solidFill>
                  <a:schemeClr val="tx1">
                    <a:lumMod val="75000"/>
                    <a:lumOff val="25000"/>
                  </a:schemeClr>
                </a:solidFill>
                <a:latin typeface="+mn-ea"/>
              </a:endParaRPr>
            </a:p>
          </p:txBody>
        </p:sp>
        <p:sp>
          <p:nvSpPr>
            <p:cNvPr id="41" name="矩形 40"/>
            <p:cNvSpPr/>
            <p:nvPr/>
          </p:nvSpPr>
          <p:spPr>
            <a:xfrm>
              <a:off x="8330118" y="3433235"/>
              <a:ext cx="2050552" cy="683264"/>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dirty="0" smtClean="0">
                  <a:solidFill>
                    <a:schemeClr val="accent1"/>
                  </a:solidFill>
                  <a:latin typeface="+mn-ea"/>
                </a:rPr>
                <a:t>Aliso (</a:t>
              </a:r>
              <a:r>
                <a:rPr lang="en-US" altLang="zh-CN" sz="1600" b="1" i="1" dirty="0" err="1" smtClean="0">
                  <a:solidFill>
                    <a:schemeClr val="accent1"/>
                  </a:solidFill>
                  <a:latin typeface="+mn-ea"/>
                </a:rPr>
                <a:t>Alnus</a:t>
              </a:r>
              <a:r>
                <a:rPr lang="en-US" altLang="zh-CN" sz="1600" b="1" dirty="0" smtClean="0">
                  <a:solidFill>
                    <a:schemeClr val="accent1"/>
                  </a:solidFill>
                  <a:latin typeface="+mn-ea"/>
                </a:rPr>
                <a:t> </a:t>
              </a:r>
              <a:r>
                <a:rPr lang="en-US" altLang="zh-CN" sz="1600" b="1" i="1" dirty="0" err="1" smtClean="0">
                  <a:solidFill>
                    <a:schemeClr val="accent1"/>
                  </a:solidFill>
                  <a:latin typeface="+mn-ea"/>
                </a:rPr>
                <a:t>acuminata</a:t>
              </a:r>
              <a:r>
                <a:rPr lang="en-US" altLang="zh-CN" sz="1600" b="1" dirty="0" smtClean="0">
                  <a:solidFill>
                    <a:schemeClr val="accent1"/>
                  </a:solidFill>
                  <a:latin typeface="+mn-ea"/>
                </a:rPr>
                <a:t>)</a:t>
              </a:r>
              <a:endParaRPr lang="zh-CN" altLang="en-US" sz="1600" b="1" dirty="0">
                <a:solidFill>
                  <a:schemeClr val="accent1"/>
                </a:solidFill>
                <a:latin typeface="+mn-ea"/>
              </a:endParaRPr>
            </a:p>
          </p:txBody>
        </p:sp>
      </p:grpSp>
      <p:grpSp>
        <p:nvGrpSpPr>
          <p:cNvPr id="42" name="组合 41"/>
          <p:cNvGrpSpPr/>
          <p:nvPr/>
        </p:nvGrpSpPr>
        <p:grpSpPr>
          <a:xfrm>
            <a:off x="9122371" y="4333222"/>
            <a:ext cx="2050553" cy="978729"/>
            <a:chOff x="8330118" y="3433235"/>
            <a:chExt cx="2050553" cy="978729"/>
          </a:xfrm>
        </p:grpSpPr>
        <p:sp>
          <p:nvSpPr>
            <p:cNvPr id="43" name="矩形 42"/>
            <p:cNvSpPr/>
            <p:nvPr/>
          </p:nvSpPr>
          <p:spPr>
            <a:xfrm>
              <a:off x="8330119" y="3751569"/>
              <a:ext cx="205055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latin typeface="+mn-ea"/>
                </a:rPr>
                <a:t>The user can make a presentation on a </a:t>
              </a:r>
              <a:r>
                <a:rPr lang="en-US" altLang="zh-CN" sz="1200" dirty="0" smtClean="0">
                  <a:solidFill>
                    <a:schemeClr val="tx1">
                      <a:lumMod val="75000"/>
                      <a:lumOff val="25000"/>
                    </a:schemeClr>
                  </a:solidFill>
                  <a:latin typeface="+mn-ea"/>
                </a:rPr>
                <a:t>projector.</a:t>
              </a:r>
              <a:endParaRPr lang="zh-CN" altLang="en-US" sz="1200" dirty="0">
                <a:solidFill>
                  <a:schemeClr val="tx1">
                    <a:lumMod val="75000"/>
                    <a:lumOff val="25000"/>
                  </a:schemeClr>
                </a:solidFill>
                <a:latin typeface="+mn-ea"/>
              </a:endParaRPr>
            </a:p>
          </p:txBody>
        </p:sp>
        <p:sp>
          <p:nvSpPr>
            <p:cNvPr id="44" name="矩形 43"/>
            <p:cNvSpPr/>
            <p:nvPr/>
          </p:nvSpPr>
          <p:spPr>
            <a:xfrm>
              <a:off x="8330118" y="3433235"/>
              <a:ext cx="2050552" cy="978729"/>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dirty="0" smtClean="0">
                  <a:solidFill>
                    <a:schemeClr val="accent1"/>
                  </a:solidFill>
                  <a:latin typeface="+mn-ea"/>
                </a:rPr>
                <a:t>Laurel de </a:t>
              </a:r>
              <a:r>
                <a:rPr lang="en-US" altLang="zh-CN" sz="1600" b="1" dirty="0" err="1" smtClean="0">
                  <a:solidFill>
                    <a:schemeClr val="accent1"/>
                  </a:solidFill>
                  <a:latin typeface="+mn-ea"/>
                </a:rPr>
                <a:t>cera</a:t>
              </a:r>
              <a:r>
                <a:rPr lang="en-US" altLang="zh-CN" sz="1600" b="1" dirty="0" smtClean="0">
                  <a:solidFill>
                    <a:schemeClr val="accent1"/>
                  </a:solidFill>
                  <a:latin typeface="+mn-ea"/>
                </a:rPr>
                <a:t> (</a:t>
              </a:r>
              <a:r>
                <a:rPr lang="en-US" altLang="zh-CN" sz="1600" b="1" i="1" dirty="0" smtClean="0">
                  <a:solidFill>
                    <a:schemeClr val="accent1"/>
                  </a:solidFill>
                  <a:latin typeface="+mn-ea"/>
                </a:rPr>
                <a:t>Morella </a:t>
              </a:r>
              <a:r>
                <a:rPr lang="en-US" altLang="zh-CN" sz="1600" b="1" i="1" dirty="0" err="1" smtClean="0">
                  <a:solidFill>
                    <a:schemeClr val="accent1"/>
                  </a:solidFill>
                  <a:latin typeface="+mn-ea"/>
                </a:rPr>
                <a:t>pubescens</a:t>
              </a:r>
              <a:r>
                <a:rPr lang="en-US" altLang="zh-CN" sz="1600" b="1" dirty="0" smtClean="0">
                  <a:solidFill>
                    <a:schemeClr val="accent1"/>
                  </a:solidFill>
                  <a:latin typeface="+mn-ea"/>
                </a:rPr>
                <a:t>)</a:t>
              </a:r>
              <a:endParaRPr lang="zh-CN" altLang="en-US" sz="1600" b="1" dirty="0">
                <a:solidFill>
                  <a:schemeClr val="accent1"/>
                </a:solidFill>
                <a:latin typeface="+mn-ea"/>
              </a:endParaRPr>
            </a:p>
          </p:txBody>
        </p:sp>
      </p:grpSp>
      <p:sp>
        <p:nvSpPr>
          <p:cNvPr id="46" name="文本框 45"/>
          <p:cNvSpPr txBox="1"/>
          <p:nvPr/>
        </p:nvSpPr>
        <p:spPr>
          <a:xfrm>
            <a:off x="824624" y="307695"/>
            <a:ext cx="9179180"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Especies</a:t>
            </a:r>
            <a:r>
              <a:rPr lang="en-US" altLang="zh-CN" sz="3200" b="1" dirty="0" smtClean="0">
                <a:solidFill>
                  <a:schemeClr val="tx1">
                    <a:lumMod val="75000"/>
                    <a:lumOff val="25000"/>
                  </a:schemeClr>
                </a:solidFill>
                <a:latin typeface="+mn-ea"/>
              </a:rPr>
              <a:t> </a:t>
            </a:r>
            <a:r>
              <a:rPr lang="en-US" altLang="zh-CN" sz="3200" b="1" dirty="0" err="1" smtClean="0">
                <a:solidFill>
                  <a:schemeClr val="tx1">
                    <a:lumMod val="75000"/>
                    <a:lumOff val="25000"/>
                  </a:schemeClr>
                </a:solidFill>
                <a:latin typeface="+mn-ea"/>
              </a:rPr>
              <a:t>Promisorias</a:t>
            </a:r>
            <a:r>
              <a:rPr lang="en-US" altLang="zh-CN" sz="3200" b="1" dirty="0" smtClean="0">
                <a:solidFill>
                  <a:schemeClr val="tx1">
                    <a:lumMod val="75000"/>
                    <a:lumOff val="25000"/>
                  </a:schemeClr>
                </a:solidFill>
                <a:latin typeface="+mn-ea"/>
              </a:rPr>
              <a:t> de Flora:</a:t>
            </a:r>
            <a:endParaRPr lang="zh-CN" altLang="en-US" sz="3200" b="1" dirty="0">
              <a:solidFill>
                <a:schemeClr val="tx1">
                  <a:lumMod val="75000"/>
                  <a:lumOff val="25000"/>
                </a:schemeClr>
              </a:solidFill>
              <a:latin typeface="+mn-ea"/>
            </a:endParaRPr>
          </a:p>
        </p:txBody>
      </p:sp>
      <p:pic>
        <p:nvPicPr>
          <p:cNvPr id="6" name="Imagen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23972" y="1914993"/>
            <a:ext cx="1977236" cy="2277647"/>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1536" y="2016605"/>
            <a:ext cx="2441525" cy="2074422"/>
          </a:xfrm>
          <a:prstGeom prst="rect">
            <a:avLst/>
          </a:prstGeom>
        </p:spPr>
      </p:pic>
      <p:pic>
        <p:nvPicPr>
          <p:cNvPr id="8" name="Imagen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543" y="2016605"/>
            <a:ext cx="2220720" cy="2191973"/>
          </a:xfrm>
          <a:prstGeom prst="rect">
            <a:avLst/>
          </a:prstGeom>
        </p:spPr>
      </p:pic>
      <p:pic>
        <p:nvPicPr>
          <p:cNvPr id="9" name="Imagen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44334" y="2008367"/>
            <a:ext cx="2184273" cy="2184273"/>
          </a:xfrm>
          <a:prstGeom prst="rect">
            <a:avLst/>
          </a:prstGeom>
        </p:spPr>
      </p:pic>
    </p:spTree>
    <p:extLst>
      <p:ext uri="{BB962C8B-B14F-4D97-AF65-F5344CB8AC3E}">
        <p14:creationId xmlns:p14="http://schemas.microsoft.com/office/powerpoint/2010/main" val="308711861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1+#ppt_w/2"/>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000" fill="hold"/>
                                        <p:tgtEl>
                                          <p:spTgt spid="58"/>
                                        </p:tgtEl>
                                        <p:attrNameLst>
                                          <p:attrName>ppt_x</p:attrName>
                                        </p:attrNameLst>
                                      </p:cBhvr>
                                      <p:tavLst>
                                        <p:tav tm="0">
                                          <p:val>
                                            <p:strVal val="1+#ppt_w/2"/>
                                          </p:val>
                                        </p:tav>
                                        <p:tav tm="100000">
                                          <p:val>
                                            <p:strVal val="#ppt_x"/>
                                          </p:val>
                                        </p:tav>
                                      </p:tavLst>
                                    </p:anim>
                                    <p:anim calcmode="lin" valueType="num">
                                      <p:cBhvr additive="base">
                                        <p:cTn id="12" dur="10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1+#ppt_w/2"/>
                                          </p:val>
                                        </p:tav>
                                        <p:tav tm="100000">
                                          <p:val>
                                            <p:strVal val="#ppt_x"/>
                                          </p:val>
                                        </p:tav>
                                      </p:tavLst>
                                    </p:anim>
                                    <p:anim calcmode="lin" valueType="num">
                                      <p:cBhvr additive="base">
                                        <p:cTn id="16" dur="10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1+#ppt_w/2"/>
                                          </p:val>
                                        </p:tav>
                                        <p:tav tm="100000">
                                          <p:val>
                                            <p:strVal val="#ppt_x"/>
                                          </p:val>
                                        </p:tav>
                                      </p:tavLst>
                                    </p:anim>
                                    <p:anim calcmode="lin" valueType="num">
                                      <p:cBhvr additive="base">
                                        <p:cTn id="20" dur="1000" fill="hold"/>
                                        <p:tgtEl>
                                          <p:spTgt spid="6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Effect transition="in" filter="fade">
                                      <p:cBhvr>
                                        <p:cTn id="61" dur="500"/>
                                        <p:tgtEl>
                                          <p:spTgt spid="52"/>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500"/>
                                        <p:tgtEl>
                                          <p:spTgt spid="3"/>
                                        </p:tgtEl>
                                      </p:cBhvr>
                                    </p:animEffect>
                                  </p:childTnLst>
                                </p:cTn>
                              </p:par>
                              <p:par>
                                <p:cTn id="66" presetID="22" presetClass="entr" presetSubtype="1"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par>
                                <p:cTn id="69" presetID="22" presetClass="entr" presetSubtype="1"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par>
                          <p:cTn id="72" fill="hold">
                            <p:stCondLst>
                              <p:cond delay="2000"/>
                            </p:stCondLst>
                            <p:childTnLst>
                              <p:par>
                                <p:cTn id="73" presetID="14" presetClass="entr" presetSubtype="1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randombar(horizontal)">
                                      <p:cBhvr>
                                        <p:cTn id="75" dur="500"/>
                                        <p:tgtEl>
                                          <p:spTgt spid="29"/>
                                        </p:tgtEl>
                                      </p:cBhvr>
                                    </p:animEffect>
                                  </p:childTnLst>
                                </p:cTn>
                              </p:par>
                              <p:par>
                                <p:cTn id="76" presetID="14" presetClass="entr" presetSubtype="1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randombar(horizontal)">
                                      <p:cBhvr>
                                        <p:cTn id="78" dur="500"/>
                                        <p:tgtEl>
                                          <p:spTgt spid="36"/>
                                        </p:tgtEl>
                                      </p:cBhvr>
                                    </p:animEffect>
                                  </p:childTnLst>
                                </p:cTn>
                              </p:par>
                              <p:par>
                                <p:cTn id="79" presetID="14" presetClass="entr" presetSubtype="1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randombar(horizontal)">
                                      <p:cBhvr>
                                        <p:cTn id="81" dur="500"/>
                                        <p:tgtEl>
                                          <p:spTgt spid="39"/>
                                        </p:tgtEl>
                                      </p:cBhvr>
                                    </p:animEffect>
                                  </p:childTnLst>
                                </p:cTn>
                              </p:par>
                              <p:par>
                                <p:cTn id="82" presetID="14" presetClass="entr" presetSubtype="1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randombar(horizontal)">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占位符 57"/>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pic>
        <p:nvPicPr>
          <p:cNvPr id="59" name="图片占位符 58"/>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pic>
        <p:nvPicPr>
          <p:cNvPr id="60" name="图片占位符 59"/>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ln w="31750">
            <a:solidFill>
              <a:schemeClr val="bg1">
                <a:lumMod val="85000"/>
              </a:schemeClr>
            </a:solidFill>
          </a:ln>
        </p:spPr>
      </p:pic>
      <p:cxnSp>
        <p:nvCxnSpPr>
          <p:cNvPr id="3" name="直接连接符 2"/>
          <p:cNvCxnSpPr/>
          <p:nvPr/>
        </p:nvCxnSpPr>
        <p:spPr>
          <a:xfrm>
            <a:off x="3390899"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95999"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801098" y="2171700"/>
            <a:ext cx="0" cy="3086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496745" y="3309844"/>
            <a:ext cx="568419" cy="5684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201844" y="3309844"/>
            <a:ext cx="568419" cy="5684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906944" y="3309844"/>
            <a:ext cx="568419" cy="5684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0612044" y="3309844"/>
            <a:ext cx="568419" cy="5684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019073" y="4333222"/>
            <a:ext cx="2050553" cy="658257"/>
            <a:chOff x="8330118" y="3433235"/>
            <a:chExt cx="2050553" cy="658257"/>
          </a:xfrm>
        </p:grpSpPr>
        <p:sp>
          <p:nvSpPr>
            <p:cNvPr id="30" name="矩形 29"/>
            <p:cNvSpPr/>
            <p:nvPr/>
          </p:nvSpPr>
          <p:spPr>
            <a:xfrm>
              <a:off x="8330119" y="3751569"/>
              <a:ext cx="2050552" cy="2936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smtClean="0">
                  <a:solidFill>
                    <a:schemeClr val="tx1">
                      <a:lumMod val="75000"/>
                      <a:lumOff val="25000"/>
                    </a:schemeClr>
                  </a:solidFill>
                  <a:latin typeface="+mn-ea"/>
                </a:rPr>
                <a:t>.</a:t>
              </a:r>
              <a:endParaRPr lang="zh-CN" altLang="en-US" sz="1200" dirty="0">
                <a:solidFill>
                  <a:schemeClr val="tx1">
                    <a:lumMod val="75000"/>
                    <a:lumOff val="25000"/>
                  </a:schemeClr>
                </a:solidFill>
                <a:latin typeface="+mn-ea"/>
              </a:endParaRPr>
            </a:p>
          </p:txBody>
        </p:sp>
        <p:sp>
          <p:nvSpPr>
            <p:cNvPr id="31" name="矩形 30"/>
            <p:cNvSpPr/>
            <p:nvPr/>
          </p:nvSpPr>
          <p:spPr>
            <a:xfrm>
              <a:off x="8330118" y="3433235"/>
              <a:ext cx="2050552" cy="658257"/>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CO" altLang="zh-CN" sz="1600" b="1" dirty="0" smtClean="0">
                  <a:solidFill>
                    <a:schemeClr val="accent1"/>
                  </a:solidFill>
                  <a:latin typeface="+mn-ea"/>
                </a:rPr>
                <a:t>Cóndor Andino (</a:t>
              </a:r>
              <a:r>
                <a:rPr lang="es-CO" altLang="zh-CN" sz="1600" b="1" i="1" dirty="0" err="1" smtClean="0">
                  <a:solidFill>
                    <a:schemeClr val="accent1"/>
                  </a:solidFill>
                  <a:latin typeface="+mn-ea"/>
                </a:rPr>
                <a:t>Vulture</a:t>
              </a:r>
              <a:r>
                <a:rPr lang="es-CO" altLang="zh-CN" sz="1600" b="1" dirty="0" smtClean="0">
                  <a:solidFill>
                    <a:schemeClr val="accent1"/>
                  </a:solidFill>
                  <a:latin typeface="+mn-ea"/>
                </a:rPr>
                <a:t> </a:t>
              </a:r>
              <a:r>
                <a:rPr lang="es-CO" altLang="zh-CN" sz="1600" b="1" i="1" dirty="0" err="1" smtClean="0">
                  <a:solidFill>
                    <a:schemeClr val="accent1"/>
                  </a:solidFill>
                  <a:latin typeface="+mn-ea"/>
                </a:rPr>
                <a:t>griphus</a:t>
              </a:r>
              <a:r>
                <a:rPr lang="es-CO" altLang="zh-CN" sz="1600" b="1" dirty="0" smtClean="0">
                  <a:solidFill>
                    <a:schemeClr val="accent1"/>
                  </a:solidFill>
                  <a:latin typeface="+mn-ea"/>
                </a:rPr>
                <a:t>)</a:t>
              </a:r>
              <a:endParaRPr lang="zh-CN" altLang="en-US" sz="1600" b="1" dirty="0">
                <a:solidFill>
                  <a:schemeClr val="accent1"/>
                </a:solidFill>
                <a:latin typeface="+mn-ea"/>
              </a:endParaRPr>
            </a:p>
          </p:txBody>
        </p:sp>
      </p:grpSp>
      <p:sp>
        <p:nvSpPr>
          <p:cNvPr id="49" name="椭圆 31"/>
          <p:cNvSpPr/>
          <p:nvPr/>
        </p:nvSpPr>
        <p:spPr>
          <a:xfrm>
            <a:off x="2631775" y="3444874"/>
            <a:ext cx="298360" cy="298359"/>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32"/>
          <p:cNvSpPr/>
          <p:nvPr/>
        </p:nvSpPr>
        <p:spPr>
          <a:xfrm>
            <a:off x="5336874" y="3457106"/>
            <a:ext cx="298360" cy="273896"/>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33"/>
          <p:cNvSpPr/>
          <p:nvPr/>
        </p:nvSpPr>
        <p:spPr>
          <a:xfrm>
            <a:off x="8061603" y="3444874"/>
            <a:ext cx="259104" cy="29836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34"/>
          <p:cNvSpPr/>
          <p:nvPr/>
        </p:nvSpPr>
        <p:spPr>
          <a:xfrm>
            <a:off x="10747074" y="3483395"/>
            <a:ext cx="298360" cy="221318"/>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6" name="组合 35"/>
          <p:cNvGrpSpPr/>
          <p:nvPr/>
        </p:nvGrpSpPr>
        <p:grpSpPr>
          <a:xfrm>
            <a:off x="3718520" y="4333222"/>
            <a:ext cx="2050553" cy="978729"/>
            <a:chOff x="8330118" y="3433235"/>
            <a:chExt cx="2050553" cy="978729"/>
          </a:xfrm>
        </p:grpSpPr>
        <p:sp>
          <p:nvSpPr>
            <p:cNvPr id="37" name="矩形 36"/>
            <p:cNvSpPr/>
            <p:nvPr/>
          </p:nvSpPr>
          <p:spPr>
            <a:xfrm>
              <a:off x="8330119" y="3751569"/>
              <a:ext cx="2050552" cy="2936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zh-CN" altLang="en-US" sz="1200" dirty="0">
                <a:solidFill>
                  <a:schemeClr val="tx1">
                    <a:lumMod val="75000"/>
                    <a:lumOff val="25000"/>
                  </a:schemeClr>
                </a:solidFill>
                <a:latin typeface="+mn-ea"/>
              </a:endParaRPr>
            </a:p>
          </p:txBody>
        </p:sp>
        <p:sp>
          <p:nvSpPr>
            <p:cNvPr id="38" name="矩形 37"/>
            <p:cNvSpPr/>
            <p:nvPr/>
          </p:nvSpPr>
          <p:spPr>
            <a:xfrm>
              <a:off x="8330118" y="3433235"/>
              <a:ext cx="2050552" cy="978729"/>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CO" altLang="zh-CN" sz="1600" b="1" dirty="0" smtClean="0">
                  <a:solidFill>
                    <a:schemeClr val="accent1"/>
                  </a:solidFill>
                  <a:latin typeface="+mn-ea"/>
                </a:rPr>
                <a:t>Gavilán variable (</a:t>
              </a:r>
              <a:r>
                <a:rPr lang="es-CO" altLang="zh-CN" sz="1600" b="1" i="1" dirty="0" err="1" smtClean="0">
                  <a:solidFill>
                    <a:schemeClr val="accent1"/>
                  </a:solidFill>
                  <a:latin typeface="+mn-ea"/>
                </a:rPr>
                <a:t>Buteo</a:t>
              </a:r>
              <a:r>
                <a:rPr lang="es-CO" altLang="zh-CN" sz="1600" b="1" dirty="0" smtClean="0">
                  <a:solidFill>
                    <a:schemeClr val="accent1"/>
                  </a:solidFill>
                  <a:latin typeface="+mn-ea"/>
                </a:rPr>
                <a:t> </a:t>
              </a:r>
              <a:r>
                <a:rPr lang="es-CO" altLang="zh-CN" sz="1600" b="1" i="1" dirty="0" err="1" smtClean="0">
                  <a:solidFill>
                    <a:schemeClr val="accent1"/>
                  </a:solidFill>
                  <a:latin typeface="+mn-ea"/>
                </a:rPr>
                <a:t>polyosoma</a:t>
              </a:r>
              <a:r>
                <a:rPr lang="es-CO" altLang="zh-CN" sz="1600" b="1" dirty="0" smtClean="0">
                  <a:solidFill>
                    <a:schemeClr val="accent1"/>
                  </a:solidFill>
                  <a:latin typeface="+mn-ea"/>
                </a:rPr>
                <a:t>)</a:t>
              </a:r>
              <a:endParaRPr lang="zh-CN" altLang="en-US" sz="1600" b="1" dirty="0">
                <a:solidFill>
                  <a:schemeClr val="accent1"/>
                </a:solidFill>
                <a:latin typeface="+mn-ea"/>
              </a:endParaRPr>
            </a:p>
          </p:txBody>
        </p:sp>
      </p:grpSp>
      <p:grpSp>
        <p:nvGrpSpPr>
          <p:cNvPr id="39" name="组合 38"/>
          <p:cNvGrpSpPr/>
          <p:nvPr/>
        </p:nvGrpSpPr>
        <p:grpSpPr>
          <a:xfrm>
            <a:off x="6423619" y="4333222"/>
            <a:ext cx="2050553" cy="683264"/>
            <a:chOff x="8330118" y="3433235"/>
            <a:chExt cx="2050553" cy="683264"/>
          </a:xfrm>
        </p:grpSpPr>
        <p:sp>
          <p:nvSpPr>
            <p:cNvPr id="40" name="矩形 39"/>
            <p:cNvSpPr/>
            <p:nvPr/>
          </p:nvSpPr>
          <p:spPr>
            <a:xfrm>
              <a:off x="8330119" y="3751569"/>
              <a:ext cx="2050552" cy="2936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smtClean="0">
                  <a:solidFill>
                    <a:schemeClr val="tx1">
                      <a:lumMod val="75000"/>
                      <a:lumOff val="25000"/>
                    </a:schemeClr>
                  </a:solidFill>
                  <a:latin typeface="+mn-ea"/>
                </a:rPr>
                <a:t>.</a:t>
              </a:r>
              <a:endParaRPr lang="zh-CN" altLang="en-US" sz="1200" dirty="0">
                <a:solidFill>
                  <a:schemeClr val="tx1">
                    <a:lumMod val="75000"/>
                    <a:lumOff val="25000"/>
                  </a:schemeClr>
                </a:solidFill>
                <a:latin typeface="+mn-ea"/>
              </a:endParaRPr>
            </a:p>
          </p:txBody>
        </p:sp>
        <p:sp>
          <p:nvSpPr>
            <p:cNvPr id="41" name="矩形 40"/>
            <p:cNvSpPr/>
            <p:nvPr/>
          </p:nvSpPr>
          <p:spPr>
            <a:xfrm>
              <a:off x="8330118" y="3433235"/>
              <a:ext cx="2050552" cy="683264"/>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CO" altLang="zh-CN" sz="1600" b="1" dirty="0" smtClean="0">
                  <a:solidFill>
                    <a:schemeClr val="accent1"/>
                  </a:solidFill>
                  <a:latin typeface="+mn-ea"/>
                </a:rPr>
                <a:t>Quinde (</a:t>
              </a:r>
              <a:r>
                <a:rPr lang="es-CO" altLang="zh-CN" sz="1600" b="1" i="1" dirty="0" smtClean="0">
                  <a:solidFill>
                    <a:schemeClr val="accent1"/>
                  </a:solidFill>
                  <a:latin typeface="+mn-ea"/>
                </a:rPr>
                <a:t>Colibrí</a:t>
              </a:r>
              <a:r>
                <a:rPr lang="es-CO" altLang="zh-CN" sz="1600" b="1" dirty="0" smtClean="0">
                  <a:solidFill>
                    <a:schemeClr val="accent1"/>
                  </a:solidFill>
                  <a:latin typeface="+mn-ea"/>
                </a:rPr>
                <a:t> </a:t>
              </a:r>
              <a:r>
                <a:rPr lang="es-CO" altLang="zh-CN" sz="1600" b="1" i="1" dirty="0" err="1" smtClean="0">
                  <a:solidFill>
                    <a:schemeClr val="accent1"/>
                  </a:solidFill>
                  <a:latin typeface="+mn-ea"/>
                </a:rPr>
                <a:t>coruscans</a:t>
              </a:r>
              <a:r>
                <a:rPr lang="es-CO" altLang="zh-CN" sz="1600" b="1" dirty="0" smtClean="0">
                  <a:solidFill>
                    <a:schemeClr val="accent1"/>
                  </a:solidFill>
                  <a:latin typeface="+mn-ea"/>
                </a:rPr>
                <a:t>)</a:t>
              </a:r>
              <a:endParaRPr lang="zh-CN" altLang="en-US" sz="1600" b="1" dirty="0">
                <a:solidFill>
                  <a:schemeClr val="accent1"/>
                </a:solidFill>
                <a:latin typeface="+mn-ea"/>
              </a:endParaRPr>
            </a:p>
          </p:txBody>
        </p:sp>
      </p:grpSp>
      <p:grpSp>
        <p:nvGrpSpPr>
          <p:cNvPr id="42" name="组合 41"/>
          <p:cNvGrpSpPr/>
          <p:nvPr/>
        </p:nvGrpSpPr>
        <p:grpSpPr>
          <a:xfrm>
            <a:off x="9122371" y="4333222"/>
            <a:ext cx="2050553" cy="683264"/>
            <a:chOff x="8330118" y="3433235"/>
            <a:chExt cx="2050553" cy="683264"/>
          </a:xfrm>
        </p:grpSpPr>
        <p:sp>
          <p:nvSpPr>
            <p:cNvPr id="43" name="矩形 42"/>
            <p:cNvSpPr/>
            <p:nvPr/>
          </p:nvSpPr>
          <p:spPr>
            <a:xfrm>
              <a:off x="8330119" y="3751569"/>
              <a:ext cx="2050552" cy="2936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smtClean="0">
                  <a:solidFill>
                    <a:schemeClr val="tx1">
                      <a:lumMod val="75000"/>
                      <a:lumOff val="25000"/>
                    </a:schemeClr>
                  </a:solidFill>
                  <a:latin typeface="+mn-ea"/>
                </a:rPr>
                <a:t>.</a:t>
              </a:r>
              <a:endParaRPr lang="zh-CN" altLang="en-US" sz="1200" dirty="0">
                <a:solidFill>
                  <a:schemeClr val="tx1">
                    <a:lumMod val="75000"/>
                    <a:lumOff val="25000"/>
                  </a:schemeClr>
                </a:solidFill>
                <a:latin typeface="+mn-ea"/>
              </a:endParaRPr>
            </a:p>
          </p:txBody>
        </p:sp>
        <p:sp>
          <p:nvSpPr>
            <p:cNvPr id="44" name="矩形 43"/>
            <p:cNvSpPr/>
            <p:nvPr/>
          </p:nvSpPr>
          <p:spPr>
            <a:xfrm>
              <a:off x="8330118" y="3433235"/>
              <a:ext cx="2050552" cy="683264"/>
            </a:xfrm>
            <a:prstGeom prst="rect">
              <a:avLst/>
            </a:prstGeom>
            <a:solidFill>
              <a:srgbClr val="92D050"/>
            </a:solidFill>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s-CO" altLang="zh-CN" sz="1600" b="1" dirty="0" smtClean="0">
                  <a:solidFill>
                    <a:schemeClr val="accent1"/>
                  </a:solidFill>
                  <a:latin typeface="+mn-ea"/>
                </a:rPr>
                <a:t>Quinde cola larga (</a:t>
              </a:r>
              <a:r>
                <a:rPr lang="es-CO" altLang="zh-CN" sz="1600" b="1" i="1" dirty="0" smtClean="0">
                  <a:solidFill>
                    <a:schemeClr val="accent1"/>
                  </a:solidFill>
                  <a:latin typeface="+mn-ea"/>
                </a:rPr>
                <a:t>Lesbia</a:t>
              </a:r>
              <a:r>
                <a:rPr lang="es-CO" altLang="zh-CN" sz="1600" b="1" dirty="0" smtClean="0">
                  <a:solidFill>
                    <a:schemeClr val="accent1"/>
                  </a:solidFill>
                  <a:latin typeface="+mn-ea"/>
                </a:rPr>
                <a:t> </a:t>
              </a:r>
              <a:r>
                <a:rPr lang="es-CO" altLang="zh-CN" sz="1600" b="1" i="1" dirty="0" err="1" smtClean="0">
                  <a:solidFill>
                    <a:schemeClr val="accent1"/>
                  </a:solidFill>
                  <a:latin typeface="+mn-ea"/>
                </a:rPr>
                <a:t>victoriae</a:t>
              </a:r>
              <a:r>
                <a:rPr lang="es-CO" altLang="zh-CN" sz="1600" b="1" dirty="0" smtClean="0">
                  <a:solidFill>
                    <a:schemeClr val="accent1"/>
                  </a:solidFill>
                  <a:latin typeface="+mn-ea"/>
                </a:rPr>
                <a:t>)</a:t>
              </a:r>
              <a:endParaRPr lang="zh-CN" altLang="en-US" sz="1600" b="1" dirty="0">
                <a:solidFill>
                  <a:schemeClr val="accent1"/>
                </a:solidFill>
                <a:latin typeface="+mn-ea"/>
              </a:endParaRPr>
            </a:p>
          </p:txBody>
        </p:sp>
      </p:grpSp>
      <p:sp>
        <p:nvSpPr>
          <p:cNvPr id="46" name="文本框 45"/>
          <p:cNvSpPr txBox="1"/>
          <p:nvPr/>
        </p:nvSpPr>
        <p:spPr>
          <a:xfrm>
            <a:off x="896463" y="310849"/>
            <a:ext cx="9179180" cy="584775"/>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mn-ea"/>
              </a:rPr>
              <a:t>Avifauna:</a:t>
            </a:r>
            <a:endParaRPr lang="zh-CN" altLang="en-US" sz="3200" b="1" dirty="0">
              <a:solidFill>
                <a:schemeClr val="tx1">
                  <a:lumMod val="75000"/>
                  <a:lumOff val="25000"/>
                </a:schemeClr>
              </a:solidFill>
              <a:latin typeface="+mn-ea"/>
            </a:endParaRPr>
          </a:p>
        </p:txBody>
      </p:sp>
      <p:pic>
        <p:nvPicPr>
          <p:cNvPr id="4" name="Marcador de posición de imagen 3"/>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108671" y="2127248"/>
            <a:ext cx="1960657" cy="1960657"/>
          </a:xfrm>
          <a:prstGeom prst="rect">
            <a:avLst/>
          </a:prstGeom>
        </p:spPr>
      </p:pic>
      <p:pic>
        <p:nvPicPr>
          <p:cNvPr id="5" name="Imagen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0910" y="1665763"/>
            <a:ext cx="1897245" cy="2566711"/>
          </a:xfrm>
          <a:prstGeom prst="rect">
            <a:avLst/>
          </a:prstGeom>
        </p:spPr>
      </p:pic>
      <p:pic>
        <p:nvPicPr>
          <p:cNvPr id="11" name="Imagen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3276" y="1425277"/>
            <a:ext cx="2259017" cy="2662628"/>
          </a:xfrm>
          <a:prstGeom prst="rect">
            <a:avLst/>
          </a:prstGeom>
        </p:spPr>
      </p:pic>
      <p:pic>
        <p:nvPicPr>
          <p:cNvPr id="12" name="Imagen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71157" y="1809750"/>
            <a:ext cx="2404594" cy="2278155"/>
          </a:xfrm>
          <a:prstGeom prst="rect">
            <a:avLst/>
          </a:prstGeom>
        </p:spPr>
      </p:pic>
    </p:spTree>
    <p:extLst>
      <p:ext uri="{BB962C8B-B14F-4D97-AF65-F5344CB8AC3E}">
        <p14:creationId xmlns:p14="http://schemas.microsoft.com/office/powerpoint/2010/main" val="190799449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1+#ppt_w/2"/>
                                          </p:val>
                                        </p:tav>
                                        <p:tav tm="100000">
                                          <p:val>
                                            <p:strVal val="#ppt_x"/>
                                          </p:val>
                                        </p:tav>
                                      </p:tavLst>
                                    </p:anim>
                                    <p:anim calcmode="lin" valueType="num">
                                      <p:cBhvr additive="base">
                                        <p:cTn id="8" dur="10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1+#ppt_w/2"/>
                                          </p:val>
                                        </p:tav>
                                        <p:tav tm="100000">
                                          <p:val>
                                            <p:strVal val="#ppt_x"/>
                                          </p:val>
                                        </p:tav>
                                      </p:tavLst>
                                    </p:anim>
                                    <p:anim calcmode="lin" valueType="num">
                                      <p:cBhvr additive="base">
                                        <p:cTn id="12" dur="10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1+#ppt_w/2"/>
                                          </p:val>
                                        </p:tav>
                                        <p:tav tm="100000">
                                          <p:val>
                                            <p:strVal val="#ppt_x"/>
                                          </p:val>
                                        </p:tav>
                                      </p:tavLst>
                                    </p:anim>
                                    <p:anim calcmode="lin" valueType="num">
                                      <p:cBhvr additive="base">
                                        <p:cTn id="16" dur="1000" fill="hold"/>
                                        <p:tgtEl>
                                          <p:spTgt spid="6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animEffect transition="in" filter="fade">
                                      <p:cBhvr>
                                        <p:cTn id="42" dur="500"/>
                                        <p:tgtEl>
                                          <p:spTgt spid="4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up)">
                                      <p:cBhvr>
                                        <p:cTn id="61" dur="500"/>
                                        <p:tgtEl>
                                          <p:spTgt spid="3"/>
                                        </p:tgtEl>
                                      </p:cBhvr>
                                    </p:animEffect>
                                  </p:childTnLst>
                                </p:cTn>
                              </p:par>
                              <p:par>
                                <p:cTn id="62" presetID="22"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par>
                                <p:cTn id="65" presetID="22" presetClass="entr" presetSubtype="1"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2000"/>
                            </p:stCondLst>
                            <p:childTnLst>
                              <p:par>
                                <p:cTn id="69" presetID="14" presetClass="entr" presetSubtype="1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par>
                                <p:cTn id="72" presetID="14" presetClass="entr" presetSubtype="1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par>
                                <p:cTn id="75" presetID="14" presetClass="entr" presetSubtype="1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randombar(horizontal)">
                                      <p:cBhvr>
                                        <p:cTn id="77" dur="500"/>
                                        <p:tgtEl>
                                          <p:spTgt spid="39"/>
                                        </p:tgtEl>
                                      </p:cBhvr>
                                    </p:animEffect>
                                  </p:childTnLst>
                                </p:cTn>
                              </p:par>
                              <p:par>
                                <p:cTn id="78" presetID="14" presetClass="entr" presetSubtype="1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randombar(horizontal)">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9" grpId="0" animBg="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rma libre 3">
            <a:extLst>
              <a:ext uri="{FF2B5EF4-FFF2-40B4-BE49-F238E27FC236}">
                <a16:creationId xmlns="" xmlns:a16="http://schemas.microsoft.com/office/drawing/2014/main" id="{AC1A4A6D-EB6F-4599-A875-C690E26D7978}"/>
              </a:ext>
            </a:extLst>
          </p:cNvPr>
          <p:cNvSpPr/>
          <p:nvPr/>
        </p:nvSpPr>
        <p:spPr>
          <a:xfrm flipV="1">
            <a:off x="0" y="891236"/>
            <a:ext cx="7385539" cy="5088989"/>
          </a:xfrm>
          <a:custGeom>
            <a:avLst/>
            <a:gdLst>
              <a:gd name="connsiteX0" fmla="*/ 0 w 7385539"/>
              <a:gd name="connsiteY0" fmla="*/ 5088989 h 5088989"/>
              <a:gd name="connsiteX1" fmla="*/ 5798436 w 7385539"/>
              <a:gd name="connsiteY1" fmla="*/ 5088989 h 5088989"/>
              <a:gd name="connsiteX2" fmla="*/ 7385539 w 7385539"/>
              <a:gd name="connsiteY2" fmla="*/ 0 h 5088989"/>
              <a:gd name="connsiteX3" fmla="*/ 0 w 7385539"/>
              <a:gd name="connsiteY3" fmla="*/ 0 h 5088989"/>
            </a:gdLst>
            <a:ahLst/>
            <a:cxnLst>
              <a:cxn ang="0">
                <a:pos x="connsiteX0" y="connsiteY0"/>
              </a:cxn>
              <a:cxn ang="0">
                <a:pos x="connsiteX1" y="connsiteY1"/>
              </a:cxn>
              <a:cxn ang="0">
                <a:pos x="connsiteX2" y="connsiteY2"/>
              </a:cxn>
              <a:cxn ang="0">
                <a:pos x="connsiteX3" y="connsiteY3"/>
              </a:cxn>
            </a:cxnLst>
            <a:rect l="l" t="t" r="r" b="b"/>
            <a:pathLst>
              <a:path w="7385539" h="5088989">
                <a:moveTo>
                  <a:pt x="0" y="5088989"/>
                </a:moveTo>
                <a:lnTo>
                  <a:pt x="5798436" y="5088989"/>
                </a:lnTo>
                <a:lnTo>
                  <a:pt x="7385539" y="0"/>
                </a:lnTo>
                <a:lnTo>
                  <a:pt x="0" y="0"/>
                </a:lnTo>
                <a:close/>
              </a:path>
            </a:pathLst>
          </a:custGeom>
          <a:solidFill>
            <a:schemeClr val="accent5">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CuadroTexto 5">
            <a:extLst>
              <a:ext uri="{FF2B5EF4-FFF2-40B4-BE49-F238E27FC236}">
                <a16:creationId xmlns="" xmlns:a16="http://schemas.microsoft.com/office/drawing/2014/main" id="{25385460-1683-4164-BF18-4976A524FC9B}"/>
              </a:ext>
            </a:extLst>
          </p:cNvPr>
          <p:cNvSpPr txBox="1">
            <a:spLocks noChangeArrowheads="1"/>
          </p:cNvSpPr>
          <p:nvPr/>
        </p:nvSpPr>
        <p:spPr bwMode="auto">
          <a:xfrm>
            <a:off x="427703" y="891236"/>
            <a:ext cx="44572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dirty="0" smtClean="0">
                <a:solidFill>
                  <a:schemeClr val="bg1"/>
                </a:solidFill>
                <a:latin typeface="Source Sans Pro Black" panose="020B0803030403020204" pitchFamily="34" charset="0"/>
              </a:rPr>
              <a:t>Dato Importante:</a:t>
            </a:r>
          </a:p>
          <a:p>
            <a:pPr eaLnBrk="1" hangingPunct="1"/>
            <a:endParaRPr lang="es-CO" altLang="es-CO" sz="2000" b="1" dirty="0">
              <a:solidFill>
                <a:schemeClr val="bg1"/>
              </a:solidFill>
              <a:latin typeface="Source Sans Pro Black" panose="020B0803030403020204" pitchFamily="34" charset="0"/>
            </a:endParaRPr>
          </a:p>
          <a:p>
            <a:r>
              <a:rPr lang="es-ES" sz="2400" dirty="0"/>
              <a:t>Detalle de un cangrejo de la familia </a:t>
            </a:r>
            <a:r>
              <a:rPr lang="es-ES" sz="2400" i="1" dirty="0" err="1" smtClean="0"/>
              <a:t>Pseudothelpusidae</a:t>
            </a:r>
            <a:endParaRPr lang="es-CO" altLang="es-CO" sz="2400" b="1" i="1" dirty="0">
              <a:solidFill>
                <a:schemeClr val="bg1"/>
              </a:solidFill>
              <a:latin typeface="Source Sans Pro Black" panose="020B0803030403020204" pitchFamily="34" charset="0"/>
            </a:endParaRPr>
          </a:p>
        </p:txBody>
      </p:sp>
      <p:sp>
        <p:nvSpPr>
          <p:cNvPr id="41" name="Rectángulo 15">
            <a:extLst>
              <a:ext uri="{FF2B5EF4-FFF2-40B4-BE49-F238E27FC236}">
                <a16:creationId xmlns="" xmlns:a16="http://schemas.microsoft.com/office/drawing/2014/main" id="{1F82E0FF-ADF6-411F-A5CC-90F1C210C1D3}"/>
              </a:ext>
            </a:extLst>
          </p:cNvPr>
          <p:cNvSpPr>
            <a:spLocks noChangeArrowheads="1"/>
          </p:cNvSpPr>
          <p:nvPr/>
        </p:nvSpPr>
        <p:spPr bwMode="auto">
          <a:xfrm>
            <a:off x="431591" y="2396336"/>
            <a:ext cx="562999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just"/>
            <a:r>
              <a:rPr lang="es-EC" dirty="0" smtClean="0">
                <a:solidFill>
                  <a:schemeClr val="bg1"/>
                </a:solidFill>
              </a:rPr>
              <a:t>Los cangrejos de agua dulce son considerados como indicadores biológicos de calidad de aguas y las </a:t>
            </a:r>
            <a:r>
              <a:rPr lang="es-EC" dirty="0">
                <a:solidFill>
                  <a:schemeClr val="bg1"/>
                </a:solidFill>
              </a:rPr>
              <a:t>investigaciones </a:t>
            </a:r>
            <a:r>
              <a:rPr lang="es-EC" dirty="0" smtClean="0">
                <a:solidFill>
                  <a:schemeClr val="bg1"/>
                </a:solidFill>
              </a:rPr>
              <a:t>sobre este grupo aportan </a:t>
            </a:r>
            <a:r>
              <a:rPr lang="es-EC" dirty="0">
                <a:solidFill>
                  <a:schemeClr val="bg1"/>
                </a:solidFill>
              </a:rPr>
              <a:t>al conocimiento de la diversidad y de la heterogeneidad de los ambientes naturales. </a:t>
            </a:r>
            <a:endParaRPr lang="es-CO" altLang="es-CO" dirty="0">
              <a:solidFill>
                <a:schemeClr val="bg1"/>
              </a:solidFill>
              <a:cs typeface="Cordia New" panose="020B0304020202020204" pitchFamily="34" charset="-34"/>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493848614"/>
              </p:ext>
            </p:extLst>
          </p:nvPr>
        </p:nvGraphicFramePr>
        <p:xfrm>
          <a:off x="1772079" y="4144295"/>
          <a:ext cx="2254229" cy="1717941"/>
        </p:xfrm>
        <a:graphic>
          <a:graphicData uri="http://schemas.openxmlformats.org/presentationml/2006/ole">
            <mc:AlternateContent xmlns:mc="http://schemas.openxmlformats.org/markup-compatibility/2006">
              <mc:Choice xmlns:v="urn:schemas-microsoft-com:vml" Requires="v">
                <p:oleObj spid="_x0000_s3120" name="Imagen de mapa de bits" r:id="rId3" imgW="2610214" imgH="1991003" progId="Paint.Picture">
                  <p:embed/>
                </p:oleObj>
              </mc:Choice>
              <mc:Fallback>
                <p:oleObj name="Imagen de mapa de bits" r:id="rId3" imgW="2610214" imgH="199100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079" y="4144295"/>
                        <a:ext cx="2254229" cy="1717941"/>
                      </a:xfrm>
                      <a:prstGeom prst="rect">
                        <a:avLst/>
                      </a:prstGeom>
                      <a:noFill/>
                    </p:spPr>
                  </p:pic>
                </p:oleObj>
              </mc:Fallback>
            </mc:AlternateContent>
          </a:graphicData>
        </a:graphic>
      </p:graphicFrame>
    </p:spTree>
    <p:extLst>
      <p:ext uri="{BB962C8B-B14F-4D97-AF65-F5344CB8AC3E}">
        <p14:creationId xmlns:p14="http://schemas.microsoft.com/office/powerpoint/2010/main" val="44747657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3969576" y="1665353"/>
            <a:ext cx="4252845" cy="4252848"/>
          </a:xfrm>
          <a:prstGeom prst="ellipse">
            <a:avLst/>
          </a:prstGeom>
          <a:solidFill>
            <a:schemeClr val="bg1"/>
          </a:solidFill>
          <a:ln w="9525" cap="flat" cmpd="sng">
            <a:solidFill>
              <a:schemeClr val="bg2">
                <a:lumMod val="90000"/>
              </a:schemeClr>
            </a:solidFill>
            <a:prstDash val="dash"/>
            <a:round/>
            <a:headEnd type="none" w="med" len="med"/>
            <a:tailEnd type="none" w="med" len="med"/>
          </a:ln>
        </p:spPr>
        <p:txBody>
          <a:bodyPr anchor="ctr">
            <a:scene3d>
              <a:camera prst="orthographicFront"/>
              <a:lightRig rig="threePt" dir="t"/>
            </a:scene3d>
            <a:sp3d contourW="12700"/>
          </a:bodyPr>
          <a:lstStyle/>
          <a:p>
            <a:pPr algn="ctr"/>
            <a:endParaRPr dirty="0"/>
          </a:p>
        </p:txBody>
      </p:sp>
      <p:sp>
        <p:nvSpPr>
          <p:cNvPr id="26" name="菱形 25"/>
          <p:cNvSpPr/>
          <p:nvPr/>
        </p:nvSpPr>
        <p:spPr>
          <a:xfrm>
            <a:off x="3757694" y="1995245"/>
            <a:ext cx="1175682" cy="1175682"/>
          </a:xfrm>
          <a:prstGeom prst="diamond">
            <a:avLst/>
          </a:prstGeom>
          <a:solidFill>
            <a:srgbClr val="92D050"/>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27" name="文本框 5"/>
          <p:cNvSpPr txBox="1"/>
          <p:nvPr/>
        </p:nvSpPr>
        <p:spPr>
          <a:xfrm>
            <a:off x="3757695" y="2284590"/>
            <a:ext cx="1175681" cy="598613"/>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2800" b="0" i="0" u="none" strike="noStrike" cap="none" baseline="0" dirty="0">
              <a:solidFill>
                <a:schemeClr val="lt1"/>
              </a:solidFill>
            </a:endParaRPr>
          </a:p>
        </p:txBody>
      </p:sp>
      <p:sp>
        <p:nvSpPr>
          <p:cNvPr id="28" name="文本框 6"/>
          <p:cNvSpPr txBox="1"/>
          <p:nvPr/>
        </p:nvSpPr>
        <p:spPr>
          <a:xfrm>
            <a:off x="3757695" y="2685521"/>
            <a:ext cx="1175681" cy="230234"/>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1200" b="0" i="0" u="none" strike="noStrike" cap="none" baseline="0" dirty="0">
              <a:solidFill>
                <a:schemeClr val="lt1"/>
              </a:solidFill>
            </a:endParaRPr>
          </a:p>
        </p:txBody>
      </p:sp>
      <p:sp>
        <p:nvSpPr>
          <p:cNvPr id="29" name="菱形 28"/>
          <p:cNvSpPr/>
          <p:nvPr/>
        </p:nvSpPr>
        <p:spPr>
          <a:xfrm>
            <a:off x="3757694" y="4412627"/>
            <a:ext cx="1175682" cy="1175682"/>
          </a:xfrm>
          <a:prstGeom prst="diamond">
            <a:avLst/>
          </a:prstGeom>
          <a:solidFill>
            <a:schemeClr val="accent4"/>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30" name="文本框 8"/>
          <p:cNvSpPr txBox="1"/>
          <p:nvPr/>
        </p:nvSpPr>
        <p:spPr>
          <a:xfrm>
            <a:off x="3757695" y="4701972"/>
            <a:ext cx="1175681" cy="598613"/>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2800" b="0" i="0" u="none" strike="noStrike" cap="none" baseline="0" dirty="0">
              <a:solidFill>
                <a:schemeClr val="lt1"/>
              </a:solidFill>
            </a:endParaRPr>
          </a:p>
        </p:txBody>
      </p:sp>
      <p:sp>
        <p:nvSpPr>
          <p:cNvPr id="31" name="文本框 9"/>
          <p:cNvSpPr txBox="1"/>
          <p:nvPr/>
        </p:nvSpPr>
        <p:spPr>
          <a:xfrm>
            <a:off x="3757695" y="5102903"/>
            <a:ext cx="1175681" cy="230234"/>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1200" b="0" i="0" u="none" strike="noStrike" cap="none" baseline="0" dirty="0">
              <a:solidFill>
                <a:schemeClr val="lt1"/>
              </a:solidFill>
            </a:endParaRPr>
          </a:p>
        </p:txBody>
      </p:sp>
      <p:sp>
        <p:nvSpPr>
          <p:cNvPr id="32" name="菱形 31"/>
          <p:cNvSpPr/>
          <p:nvPr/>
        </p:nvSpPr>
        <p:spPr>
          <a:xfrm>
            <a:off x="7258624" y="1995245"/>
            <a:ext cx="1175682" cy="1175682"/>
          </a:xfrm>
          <a:prstGeom prst="diamond">
            <a:avLst/>
          </a:prstGeom>
          <a:solidFill>
            <a:schemeClr val="accent2"/>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33" name="文本框 11"/>
          <p:cNvSpPr txBox="1"/>
          <p:nvPr/>
        </p:nvSpPr>
        <p:spPr>
          <a:xfrm>
            <a:off x="7256742" y="2284590"/>
            <a:ext cx="1175681" cy="598613"/>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2800" b="0" i="0" u="none" strike="noStrike" cap="none" baseline="0" dirty="0">
              <a:solidFill>
                <a:schemeClr val="lt1"/>
              </a:solidFill>
            </a:endParaRPr>
          </a:p>
        </p:txBody>
      </p:sp>
      <p:sp>
        <p:nvSpPr>
          <p:cNvPr id="34" name="文本框 12"/>
          <p:cNvSpPr txBox="1"/>
          <p:nvPr/>
        </p:nvSpPr>
        <p:spPr>
          <a:xfrm>
            <a:off x="7256742" y="2685521"/>
            <a:ext cx="1175681" cy="230234"/>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1200" b="0" i="0" u="none" strike="noStrike" cap="none" baseline="0" dirty="0" smtClean="0">
              <a:solidFill>
                <a:schemeClr val="lt1"/>
              </a:solidFill>
            </a:endParaRPr>
          </a:p>
        </p:txBody>
      </p:sp>
      <p:sp>
        <p:nvSpPr>
          <p:cNvPr id="35" name="菱形 34"/>
          <p:cNvSpPr/>
          <p:nvPr/>
        </p:nvSpPr>
        <p:spPr>
          <a:xfrm>
            <a:off x="7258624" y="4412627"/>
            <a:ext cx="1175682" cy="1175682"/>
          </a:xfrm>
          <a:prstGeom prst="diamond">
            <a:avLst/>
          </a:prstGeom>
          <a:solidFill>
            <a:schemeClr val="accent3"/>
          </a:solidFill>
          <a:ln w="22225">
            <a:solidFill>
              <a:schemeClr val="bg1">
                <a:lumMod val="85000"/>
              </a:schemeClr>
            </a:solidFill>
          </a:ln>
        </p:spPr>
        <p:txBody>
          <a:bodyPr anchor="ctr">
            <a:scene3d>
              <a:camera prst="orthographicFront"/>
              <a:lightRig rig="threePt" dir="t"/>
            </a:scene3d>
            <a:sp3d contourW="12700"/>
          </a:bodyPr>
          <a:lstStyle/>
          <a:p>
            <a:pPr algn="ctr"/>
            <a:endParaRPr dirty="0"/>
          </a:p>
        </p:txBody>
      </p:sp>
      <p:sp>
        <p:nvSpPr>
          <p:cNvPr id="36" name="文本框 14"/>
          <p:cNvSpPr txBox="1"/>
          <p:nvPr/>
        </p:nvSpPr>
        <p:spPr>
          <a:xfrm>
            <a:off x="7256742" y="4701972"/>
            <a:ext cx="1175681" cy="598613"/>
          </a:xfrm>
          <a:prstGeom prst="rect">
            <a:avLst/>
          </a:prstGeom>
          <a:solidFill>
            <a:srgbClr val="92D050"/>
          </a:solid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2800" b="0" i="0" u="none" strike="noStrike" cap="none" baseline="0" dirty="0">
              <a:solidFill>
                <a:schemeClr val="lt1"/>
              </a:solidFill>
            </a:endParaRPr>
          </a:p>
        </p:txBody>
      </p:sp>
      <p:sp>
        <p:nvSpPr>
          <p:cNvPr id="37" name="文本框 15"/>
          <p:cNvSpPr txBox="1"/>
          <p:nvPr/>
        </p:nvSpPr>
        <p:spPr>
          <a:xfrm>
            <a:off x="7256742" y="5102903"/>
            <a:ext cx="1175681" cy="230234"/>
          </a:xfrm>
          <a:prstGeom prst="rect">
            <a:avLst/>
          </a:prstGeom>
          <a:noFill/>
          <a:ln>
            <a:noFill/>
          </a:ln>
        </p:spPr>
        <p:txBody>
          <a:bodyPr lIns="0" tIns="0" rIns="0" bIns="0" anchor="t" anchorCtr="0">
            <a:normAutofit/>
            <a:scene3d>
              <a:camera prst="orthographicFront"/>
              <a:lightRig rig="threePt" dir="t"/>
            </a:scene3d>
            <a:sp3d contourW="12700"/>
          </a:bodyPr>
          <a:lstStyle/>
          <a:p>
            <a:pPr marL="0" marR="0" lvl="0" indent="0" algn="ctr" rtl="0">
              <a:buSzPct val="25000"/>
              <a:buNone/>
            </a:pPr>
            <a:endParaRPr lang="en-US" sz="1200" b="0" i="0" u="none" strike="noStrike" cap="none" baseline="0" dirty="0">
              <a:solidFill>
                <a:schemeClr val="lt1"/>
              </a:solidFill>
            </a:endParaRPr>
          </a:p>
        </p:txBody>
      </p:sp>
      <p:sp>
        <p:nvSpPr>
          <p:cNvPr id="47" name="矩形 46"/>
          <p:cNvSpPr/>
          <p:nvPr/>
        </p:nvSpPr>
        <p:spPr>
          <a:xfrm>
            <a:off x="8555512" y="1560311"/>
            <a:ext cx="3154707" cy="13849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400" dirty="0" smtClean="0">
                <a:latin typeface="+mn-ea"/>
              </a:rPr>
              <a:t>El </a:t>
            </a:r>
            <a:r>
              <a:rPr lang="en-US" altLang="zh-CN" sz="1400" dirty="0" err="1" smtClean="0">
                <a:latin typeface="+mn-ea"/>
              </a:rPr>
              <a:t>lugar</a:t>
            </a:r>
            <a:r>
              <a:rPr lang="en-US" altLang="zh-CN" sz="1400" dirty="0" smtClean="0">
                <a:latin typeface="+mn-ea"/>
              </a:rPr>
              <a:t> </a:t>
            </a:r>
            <a:r>
              <a:rPr lang="en-US" altLang="zh-CN" sz="1400" dirty="0" err="1" smtClean="0">
                <a:latin typeface="+mn-ea"/>
              </a:rPr>
              <a:t>alberga</a:t>
            </a:r>
            <a:r>
              <a:rPr lang="en-US" altLang="zh-CN" sz="1400" dirty="0" smtClean="0">
                <a:latin typeface="+mn-ea"/>
              </a:rPr>
              <a:t> </a:t>
            </a:r>
            <a:r>
              <a:rPr lang="en-US" altLang="zh-CN" sz="1400" dirty="0" err="1" smtClean="0">
                <a:latin typeface="+mn-ea"/>
              </a:rPr>
              <a:t>distintos</a:t>
            </a:r>
            <a:r>
              <a:rPr lang="en-US" altLang="zh-CN" sz="1400" dirty="0" smtClean="0">
                <a:latin typeface="+mn-ea"/>
              </a:rPr>
              <a:t>  </a:t>
            </a:r>
            <a:r>
              <a:rPr lang="en-US" altLang="zh-CN" sz="1400" dirty="0" err="1" smtClean="0">
                <a:latin typeface="+mn-ea"/>
              </a:rPr>
              <a:t>especímenes</a:t>
            </a:r>
            <a:r>
              <a:rPr lang="en-US" altLang="zh-CN" sz="1400" dirty="0" smtClean="0">
                <a:latin typeface="+mn-ea"/>
              </a:rPr>
              <a:t> de </a:t>
            </a:r>
            <a:r>
              <a:rPr lang="en-US" altLang="zh-CN" sz="1400" dirty="0" err="1" smtClean="0">
                <a:latin typeface="+mn-ea"/>
              </a:rPr>
              <a:t>aves</a:t>
            </a:r>
            <a:r>
              <a:rPr lang="en-US" altLang="zh-CN" sz="1400" dirty="0" smtClean="0">
                <a:latin typeface="+mn-ea"/>
              </a:rPr>
              <a:t> </a:t>
            </a:r>
            <a:r>
              <a:rPr lang="en-US" altLang="zh-CN" sz="1400" dirty="0" err="1" smtClean="0">
                <a:latin typeface="+mn-ea"/>
              </a:rPr>
              <a:t>como</a:t>
            </a:r>
            <a:r>
              <a:rPr lang="en-US" altLang="zh-CN" sz="1400" dirty="0" smtClean="0">
                <a:latin typeface="+mn-ea"/>
              </a:rPr>
              <a:t> </a:t>
            </a:r>
            <a:r>
              <a:rPr lang="en-US" altLang="zh-CN" sz="1400" dirty="0" err="1" smtClean="0">
                <a:latin typeface="+mn-ea"/>
              </a:rPr>
              <a:t>mirlos</a:t>
            </a:r>
            <a:r>
              <a:rPr lang="en-US" altLang="zh-CN" sz="1400" dirty="0" smtClean="0">
                <a:latin typeface="+mn-ea"/>
              </a:rPr>
              <a:t>, </a:t>
            </a:r>
            <a:r>
              <a:rPr lang="en-US" altLang="zh-CN" sz="1400" dirty="0" err="1" smtClean="0">
                <a:latin typeface="+mn-ea"/>
              </a:rPr>
              <a:t>colibrí</a:t>
            </a:r>
            <a:r>
              <a:rPr lang="en-US" altLang="zh-CN" sz="1400" dirty="0" smtClean="0">
                <a:latin typeface="+mn-ea"/>
              </a:rPr>
              <a:t> </a:t>
            </a:r>
            <a:r>
              <a:rPr lang="en-US" altLang="zh-CN" sz="1400" dirty="0" err="1" smtClean="0">
                <a:latin typeface="+mn-ea"/>
              </a:rPr>
              <a:t>colilargo</a:t>
            </a:r>
            <a:r>
              <a:rPr lang="en-US" altLang="zh-CN" sz="1400" dirty="0" smtClean="0">
                <a:latin typeface="+mn-ea"/>
              </a:rPr>
              <a:t>, </a:t>
            </a:r>
            <a:r>
              <a:rPr lang="en-US" altLang="zh-CN" sz="1400" dirty="0" err="1" smtClean="0">
                <a:latin typeface="+mn-ea"/>
              </a:rPr>
              <a:t>cóndor</a:t>
            </a:r>
            <a:r>
              <a:rPr lang="en-US" altLang="zh-CN" sz="1400" dirty="0" smtClean="0">
                <a:latin typeface="+mn-ea"/>
              </a:rPr>
              <a:t>, </a:t>
            </a:r>
            <a:r>
              <a:rPr lang="en-US" altLang="zh-CN" sz="1400" dirty="0" err="1" smtClean="0">
                <a:latin typeface="+mn-ea"/>
              </a:rPr>
              <a:t>halcónes</a:t>
            </a:r>
            <a:r>
              <a:rPr lang="en-US" altLang="zh-CN" sz="1400" dirty="0" smtClean="0">
                <a:latin typeface="+mn-ea"/>
              </a:rPr>
              <a:t>, </a:t>
            </a:r>
            <a:r>
              <a:rPr lang="en-US" altLang="zh-CN" sz="1400" dirty="0" err="1" smtClean="0">
                <a:latin typeface="+mn-ea"/>
              </a:rPr>
              <a:t>carpintero</a:t>
            </a:r>
            <a:r>
              <a:rPr lang="en-US" altLang="zh-CN" sz="1400" dirty="0" smtClean="0">
                <a:latin typeface="+mn-ea"/>
              </a:rPr>
              <a:t>, </a:t>
            </a:r>
            <a:r>
              <a:rPr lang="en-US" altLang="zh-CN" sz="1400" dirty="0" err="1" smtClean="0">
                <a:latin typeface="+mn-ea"/>
              </a:rPr>
              <a:t>semillero</a:t>
            </a:r>
            <a:r>
              <a:rPr lang="en-US" altLang="zh-CN" sz="1400" dirty="0" smtClean="0">
                <a:latin typeface="+mn-ea"/>
              </a:rPr>
              <a:t> </a:t>
            </a:r>
            <a:r>
              <a:rPr lang="en-US" altLang="zh-CN" sz="1400" dirty="0" err="1" smtClean="0">
                <a:latin typeface="+mn-ea"/>
              </a:rPr>
              <a:t>común</a:t>
            </a:r>
            <a:r>
              <a:rPr lang="en-US" altLang="zh-CN" sz="1400" dirty="0" smtClean="0">
                <a:latin typeface="+mn-ea"/>
              </a:rPr>
              <a:t>, entre </a:t>
            </a:r>
            <a:r>
              <a:rPr lang="en-US" altLang="zh-CN" sz="1400" dirty="0" err="1" smtClean="0">
                <a:latin typeface="+mn-ea"/>
              </a:rPr>
              <a:t>otros</a:t>
            </a:r>
            <a:r>
              <a:rPr lang="en-US" altLang="zh-CN" sz="1400" dirty="0" smtClean="0">
                <a:latin typeface="+mn-ea"/>
              </a:rPr>
              <a:t>.</a:t>
            </a:r>
            <a:endParaRPr lang="zh-CN" altLang="en-US" sz="1400" dirty="0">
              <a:latin typeface="+mn-ea"/>
            </a:endParaRPr>
          </a:p>
        </p:txBody>
      </p:sp>
      <p:sp>
        <p:nvSpPr>
          <p:cNvPr id="48" name="矩形 47"/>
          <p:cNvSpPr/>
          <p:nvPr/>
        </p:nvSpPr>
        <p:spPr>
          <a:xfrm>
            <a:off x="8555512" y="1061829"/>
            <a:ext cx="3184204"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err="1" smtClean="0">
                <a:solidFill>
                  <a:schemeClr val="accent1"/>
                </a:solidFill>
                <a:latin typeface="+mn-ea"/>
              </a:rPr>
              <a:t>Sitio</a:t>
            </a:r>
            <a:r>
              <a:rPr lang="en-US" altLang="zh-CN" sz="1600" b="1" dirty="0" smtClean="0">
                <a:solidFill>
                  <a:schemeClr val="accent1"/>
                </a:solidFill>
                <a:latin typeface="+mn-ea"/>
              </a:rPr>
              <a:t> de </a:t>
            </a:r>
            <a:r>
              <a:rPr lang="en-US" altLang="zh-CN" sz="1600" b="1" dirty="0" err="1" smtClean="0">
                <a:solidFill>
                  <a:schemeClr val="accent1"/>
                </a:solidFill>
                <a:latin typeface="+mn-ea"/>
              </a:rPr>
              <a:t>anidación</a:t>
            </a:r>
            <a:r>
              <a:rPr lang="en-US" altLang="zh-CN" sz="1600" b="1" dirty="0" smtClean="0">
                <a:solidFill>
                  <a:schemeClr val="accent1"/>
                </a:solidFill>
                <a:latin typeface="+mn-ea"/>
              </a:rPr>
              <a:t> de </a:t>
            </a:r>
            <a:r>
              <a:rPr lang="en-US" altLang="zh-CN" sz="1600" b="1" dirty="0" err="1" smtClean="0">
                <a:solidFill>
                  <a:schemeClr val="accent1"/>
                </a:solidFill>
                <a:latin typeface="+mn-ea"/>
              </a:rPr>
              <a:t>aves</a:t>
            </a:r>
            <a:r>
              <a:rPr lang="en-US" altLang="zh-CN" sz="1600" b="1" dirty="0" smtClean="0">
                <a:solidFill>
                  <a:schemeClr val="accent1"/>
                </a:solidFill>
                <a:latin typeface="+mn-ea"/>
              </a:rPr>
              <a:t> </a:t>
            </a:r>
            <a:endParaRPr lang="zh-CN" altLang="en-US" sz="1600" b="1" dirty="0">
              <a:solidFill>
                <a:schemeClr val="accent1"/>
              </a:solidFill>
              <a:latin typeface="+mn-ea"/>
            </a:endParaRPr>
          </a:p>
        </p:txBody>
      </p:sp>
      <p:sp>
        <p:nvSpPr>
          <p:cNvPr id="58" name="矩形 57"/>
          <p:cNvSpPr/>
          <p:nvPr/>
        </p:nvSpPr>
        <p:spPr>
          <a:xfrm>
            <a:off x="8544711" y="2993237"/>
            <a:ext cx="2722833"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err="1">
                <a:solidFill>
                  <a:schemeClr val="accent1"/>
                </a:solidFill>
                <a:latin typeface="+mn-ea"/>
              </a:rPr>
              <a:t>S</a:t>
            </a:r>
            <a:r>
              <a:rPr lang="en-US" altLang="zh-CN" sz="1600" b="1" dirty="0" err="1" smtClean="0">
                <a:solidFill>
                  <a:schemeClr val="accent1"/>
                </a:solidFill>
                <a:latin typeface="+mn-ea"/>
              </a:rPr>
              <a:t>ervicios</a:t>
            </a:r>
            <a:r>
              <a:rPr lang="en-US" altLang="zh-CN" sz="1600" b="1" dirty="0" smtClean="0">
                <a:solidFill>
                  <a:schemeClr val="accent1"/>
                </a:solidFill>
                <a:latin typeface="+mn-ea"/>
              </a:rPr>
              <a:t> </a:t>
            </a:r>
            <a:r>
              <a:rPr lang="en-US" altLang="zh-CN" sz="1600" b="1" dirty="0" err="1" smtClean="0">
                <a:solidFill>
                  <a:schemeClr val="accent1"/>
                </a:solidFill>
                <a:latin typeface="+mn-ea"/>
              </a:rPr>
              <a:t>ecosistémicos</a:t>
            </a:r>
            <a:r>
              <a:rPr lang="en-US" altLang="zh-CN" sz="1600" b="1" dirty="0" smtClean="0">
                <a:solidFill>
                  <a:schemeClr val="accent1"/>
                </a:solidFill>
                <a:latin typeface="+mn-ea"/>
              </a:rPr>
              <a:t> :</a:t>
            </a:r>
            <a:endParaRPr lang="zh-CN" altLang="en-US" sz="1600" b="1" dirty="0">
              <a:solidFill>
                <a:schemeClr val="accent1"/>
              </a:solidFill>
              <a:latin typeface="+mn-ea"/>
            </a:endParaRPr>
          </a:p>
        </p:txBody>
      </p:sp>
      <p:sp>
        <p:nvSpPr>
          <p:cNvPr id="59" name="矩形 58"/>
          <p:cNvSpPr/>
          <p:nvPr/>
        </p:nvSpPr>
        <p:spPr>
          <a:xfrm>
            <a:off x="1507276" y="1107923"/>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dirty="0" err="1" smtClean="0">
                <a:solidFill>
                  <a:schemeClr val="accent1"/>
                </a:solidFill>
                <a:latin typeface="+mn-ea"/>
              </a:rPr>
              <a:t>Sitio</a:t>
            </a:r>
            <a:r>
              <a:rPr lang="en-US" altLang="zh-CN" b="1" dirty="0" smtClean="0">
                <a:solidFill>
                  <a:schemeClr val="accent1"/>
                </a:solidFill>
                <a:latin typeface="+mn-ea"/>
              </a:rPr>
              <a:t> de </a:t>
            </a:r>
            <a:r>
              <a:rPr lang="en-US" altLang="zh-CN" b="1" dirty="0" err="1" smtClean="0">
                <a:solidFill>
                  <a:schemeClr val="accent1"/>
                </a:solidFill>
                <a:latin typeface="+mn-ea"/>
              </a:rPr>
              <a:t>captura</a:t>
            </a:r>
            <a:r>
              <a:rPr lang="en-US" altLang="zh-CN" b="1" dirty="0" smtClean="0">
                <a:solidFill>
                  <a:schemeClr val="accent1"/>
                </a:solidFill>
                <a:latin typeface="+mn-ea"/>
              </a:rPr>
              <a:t> de </a:t>
            </a:r>
            <a:r>
              <a:rPr lang="en-US" altLang="zh-CN" b="1" dirty="0" err="1" smtClean="0">
                <a:solidFill>
                  <a:schemeClr val="accent1"/>
                </a:solidFill>
                <a:latin typeface="+mn-ea"/>
              </a:rPr>
              <a:t>carbono</a:t>
            </a:r>
            <a:r>
              <a:rPr lang="en-US" altLang="zh-CN" b="1" dirty="0" smtClean="0">
                <a:solidFill>
                  <a:schemeClr val="accent1"/>
                </a:solidFill>
                <a:latin typeface="+mn-ea"/>
              </a:rPr>
              <a:t> </a:t>
            </a:r>
            <a:endParaRPr lang="zh-CN" altLang="en-US" b="1" dirty="0">
              <a:solidFill>
                <a:schemeClr val="accent1"/>
              </a:solidFill>
              <a:latin typeface="+mn-ea"/>
            </a:endParaRPr>
          </a:p>
        </p:txBody>
      </p:sp>
      <p:sp>
        <p:nvSpPr>
          <p:cNvPr id="60" name="矩形 59"/>
          <p:cNvSpPr/>
          <p:nvPr/>
        </p:nvSpPr>
        <p:spPr>
          <a:xfrm>
            <a:off x="1595766" y="3948790"/>
            <a:ext cx="2050552" cy="683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b="1" dirty="0" err="1" smtClean="0">
                <a:solidFill>
                  <a:schemeClr val="accent1"/>
                </a:solidFill>
                <a:latin typeface="+mn-ea"/>
              </a:rPr>
              <a:t>Suelos</a:t>
            </a:r>
            <a:r>
              <a:rPr lang="en-US" altLang="zh-CN" sz="1600" b="1" dirty="0" smtClean="0">
                <a:solidFill>
                  <a:schemeClr val="accent1"/>
                </a:solidFill>
                <a:latin typeface="+mn-ea"/>
              </a:rPr>
              <a:t> y </a:t>
            </a:r>
            <a:r>
              <a:rPr lang="en-US" altLang="zh-CN" sz="1600" b="1" dirty="0" err="1" smtClean="0">
                <a:solidFill>
                  <a:schemeClr val="accent1"/>
                </a:solidFill>
                <a:latin typeface="+mn-ea"/>
              </a:rPr>
              <a:t>desertificación</a:t>
            </a:r>
            <a:endParaRPr lang="zh-CN" altLang="en-US" sz="1600" b="1" dirty="0">
              <a:solidFill>
                <a:schemeClr val="accent1"/>
              </a:solidFill>
              <a:latin typeface="+mn-ea"/>
            </a:endParaRPr>
          </a:p>
        </p:txBody>
      </p:sp>
      <p:sp>
        <p:nvSpPr>
          <p:cNvPr id="61" name="矩形 60"/>
          <p:cNvSpPr/>
          <p:nvPr/>
        </p:nvSpPr>
        <p:spPr>
          <a:xfrm>
            <a:off x="412957" y="1914272"/>
            <a:ext cx="3209956" cy="23968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s-MX" sz="1400" dirty="0" smtClean="0"/>
              <a:t>Los bosques montano andinos pueden </a:t>
            </a:r>
            <a:r>
              <a:rPr lang="es-MX" sz="1400" dirty="0"/>
              <a:t>almacenar entre 53 y 207 toneladas de </a:t>
            </a:r>
            <a:r>
              <a:rPr lang="es-MX" sz="1400" dirty="0" smtClean="0"/>
              <a:t>carbono </a:t>
            </a:r>
            <a:r>
              <a:rPr lang="es-MX" sz="1400" dirty="0"/>
              <a:t>por hectárea en su biomasa aérea y entre 8 a 324 toneladas de  carbono por hectárea en el suelo. </a:t>
            </a:r>
            <a:r>
              <a:rPr lang="es-MX" sz="1400" dirty="0" smtClean="0"/>
              <a:t>(Pinto </a:t>
            </a:r>
            <a:r>
              <a:rPr lang="es-MX" sz="1400" dirty="0"/>
              <a:t>&amp; </a:t>
            </a:r>
            <a:r>
              <a:rPr lang="es-MX" sz="1400" dirty="0" smtClean="0"/>
              <a:t>Cuesta</a:t>
            </a:r>
            <a:r>
              <a:rPr lang="es-MX" sz="1400" dirty="0"/>
              <a:t>, 2019).</a:t>
            </a:r>
            <a:endParaRPr lang="es-EC" sz="1400" dirty="0"/>
          </a:p>
          <a:p>
            <a:pPr algn="just">
              <a:lnSpc>
                <a:spcPct val="120000"/>
              </a:lnSpc>
            </a:pPr>
            <a:r>
              <a:rPr lang="es-EC" sz="1400" dirty="0"/>
              <a:t>A</a:t>
            </a:r>
            <a:r>
              <a:rPr lang="es-EC" sz="1400" dirty="0" smtClean="0"/>
              <a:t>ctúan </a:t>
            </a:r>
            <a:r>
              <a:rPr lang="es-EC" sz="1400" dirty="0"/>
              <a:t>como </a:t>
            </a:r>
            <a:r>
              <a:rPr lang="es-EC" sz="1400" dirty="0" smtClean="0"/>
              <a:t>sumideros almacenando el</a:t>
            </a:r>
            <a:r>
              <a:rPr lang="es-EC" sz="1400" dirty="0"/>
              <a:t> </a:t>
            </a:r>
            <a:r>
              <a:rPr lang="es-EC" sz="1400" b="1" dirty="0"/>
              <a:t>carbono</a:t>
            </a:r>
            <a:r>
              <a:rPr lang="es-EC" sz="1400" dirty="0"/>
              <a:t> durante </a:t>
            </a:r>
            <a:r>
              <a:rPr lang="es-EC" sz="1400" dirty="0" smtClean="0"/>
              <a:t>décadas e incluso siglos.</a:t>
            </a:r>
            <a:r>
              <a:rPr lang="en-US" altLang="zh-CN" sz="1400" dirty="0" smtClean="0">
                <a:latin typeface="+mn-ea"/>
              </a:rPr>
              <a:t> </a:t>
            </a:r>
            <a:endParaRPr lang="zh-CN" altLang="en-US" sz="1400" dirty="0">
              <a:latin typeface="+mn-ea"/>
            </a:endParaRPr>
          </a:p>
        </p:txBody>
      </p:sp>
      <p:sp>
        <p:nvSpPr>
          <p:cNvPr id="40" name="任意多边形: 形状 18"/>
          <p:cNvSpPr/>
          <p:nvPr/>
        </p:nvSpPr>
        <p:spPr>
          <a:xfrm>
            <a:off x="5357440" y="2364297"/>
            <a:ext cx="1477119" cy="2897716"/>
          </a:xfrm>
          <a:custGeom>
            <a:avLst/>
            <a:gdLst/>
            <a:ahLst/>
            <a:cxnLst/>
            <a:rect l="0" t="0" r="0" b="0"/>
            <a:pathLst>
              <a:path w="120000" h="120000" extrusionOk="0">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w="19050" cap="flat" cmpd="sng">
            <a:solidFill>
              <a:schemeClr val="bg1">
                <a:lumMod val="75000"/>
              </a:schemeClr>
            </a:solidFill>
            <a:prstDash val="solid"/>
            <a:miter/>
            <a:headEnd type="none" w="med" len="med"/>
            <a:tailEnd type="none" w="med" len="med"/>
          </a:ln>
        </p:spPr>
        <p:txBody>
          <a:bodyPr anchor="ctr">
            <a:scene3d>
              <a:camera prst="orthographicFront"/>
              <a:lightRig rig="threePt" dir="t"/>
            </a:scene3d>
            <a:sp3d contourW="12700"/>
          </a:bodyPr>
          <a:lstStyle/>
          <a:p>
            <a:pPr algn="ctr"/>
            <a:endParaRPr dirty="0"/>
          </a:p>
        </p:txBody>
      </p:sp>
      <p:sp>
        <p:nvSpPr>
          <p:cNvPr id="39" name="文本框 38"/>
          <p:cNvSpPr txBox="1"/>
          <p:nvPr/>
        </p:nvSpPr>
        <p:spPr>
          <a:xfrm>
            <a:off x="3439840" y="379415"/>
            <a:ext cx="10516661"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Otra</a:t>
            </a:r>
            <a:r>
              <a:rPr lang="en-US" altLang="zh-CN" sz="3200" b="1" dirty="0" smtClean="0">
                <a:solidFill>
                  <a:schemeClr val="tx1">
                    <a:lumMod val="75000"/>
                    <a:lumOff val="25000"/>
                  </a:schemeClr>
                </a:solidFill>
                <a:latin typeface="+mn-ea"/>
              </a:rPr>
              <a:t> </a:t>
            </a:r>
            <a:r>
              <a:rPr lang="en-US" altLang="zh-CN" sz="3200" b="1" dirty="0" err="1" smtClean="0">
                <a:solidFill>
                  <a:schemeClr val="tx1">
                    <a:lumMod val="75000"/>
                    <a:lumOff val="25000"/>
                  </a:schemeClr>
                </a:solidFill>
                <a:latin typeface="+mn-ea"/>
              </a:rPr>
              <a:t>importancia</a:t>
            </a:r>
            <a:r>
              <a:rPr lang="en-US" altLang="zh-CN" sz="3200" b="1" dirty="0" smtClean="0">
                <a:solidFill>
                  <a:schemeClr val="tx1">
                    <a:lumMod val="75000"/>
                    <a:lumOff val="25000"/>
                  </a:schemeClr>
                </a:solidFill>
                <a:latin typeface="+mn-ea"/>
              </a:rPr>
              <a:t> </a:t>
            </a:r>
            <a:r>
              <a:rPr lang="en-US" altLang="zh-CN" sz="3200" b="1" dirty="0" err="1" smtClean="0">
                <a:solidFill>
                  <a:schemeClr val="tx1">
                    <a:lumMod val="75000"/>
                    <a:lumOff val="25000"/>
                  </a:schemeClr>
                </a:solidFill>
                <a:latin typeface="+mn-ea"/>
              </a:rPr>
              <a:t>Ambiental</a:t>
            </a:r>
            <a:r>
              <a:rPr lang="en-US" altLang="zh-CN" sz="3200" b="1" dirty="0" smtClean="0">
                <a:solidFill>
                  <a:schemeClr val="tx1">
                    <a:lumMod val="75000"/>
                    <a:lumOff val="25000"/>
                  </a:schemeClr>
                </a:solidFill>
                <a:latin typeface="+mn-ea"/>
              </a:rPr>
              <a:t>:</a:t>
            </a:r>
            <a:endParaRPr lang="zh-CN" altLang="en-US" sz="3200" b="1" dirty="0">
              <a:solidFill>
                <a:schemeClr val="tx1">
                  <a:lumMod val="75000"/>
                  <a:lumOff val="25000"/>
                </a:schemeClr>
              </a:solidFill>
              <a:latin typeface="+mn-ea"/>
            </a:endParaRPr>
          </a:p>
        </p:txBody>
      </p:sp>
      <p:pic>
        <p:nvPicPr>
          <p:cNvPr id="3" name="2 Marcador de posición de imagen"/>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933376" y="1956477"/>
            <a:ext cx="2323366" cy="3305536"/>
          </a:xfrm>
        </p:spPr>
      </p:pic>
      <p:sp>
        <p:nvSpPr>
          <p:cNvPr id="38" name="矩形 60"/>
          <p:cNvSpPr/>
          <p:nvPr/>
        </p:nvSpPr>
        <p:spPr>
          <a:xfrm>
            <a:off x="235974" y="4590902"/>
            <a:ext cx="3477475" cy="216059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s-ES" sz="1400" dirty="0" smtClean="0"/>
              <a:t>Mantiene la </a:t>
            </a:r>
            <a:r>
              <a:rPr lang="es-ES" sz="1400" dirty="0"/>
              <a:t>estructura y fertilidad del suelo, ayudando a mantener su compactación, evitando de esta manera la erosión y nutriéndolo con restos de materia orgánica que se descompone gracias a la actividad bacteriana y fúngica.</a:t>
            </a:r>
            <a:endParaRPr lang="es-EC" sz="1400" dirty="0"/>
          </a:p>
          <a:p>
            <a:pPr algn="just">
              <a:lnSpc>
                <a:spcPct val="120000"/>
              </a:lnSpc>
            </a:pPr>
            <a:r>
              <a:rPr lang="es-EC" sz="1400" dirty="0" smtClean="0"/>
              <a:t>.</a:t>
            </a:r>
            <a:r>
              <a:rPr lang="en-US" altLang="zh-CN" sz="1400" dirty="0" smtClean="0">
                <a:latin typeface="+mn-ea"/>
              </a:rPr>
              <a:t> </a:t>
            </a:r>
            <a:endParaRPr lang="zh-CN" altLang="en-US" sz="1400" dirty="0">
              <a:latin typeface="+mn-ea"/>
            </a:endParaRPr>
          </a:p>
        </p:txBody>
      </p:sp>
      <p:sp>
        <p:nvSpPr>
          <p:cNvPr id="41" name="矩形 60"/>
          <p:cNvSpPr/>
          <p:nvPr/>
        </p:nvSpPr>
        <p:spPr>
          <a:xfrm>
            <a:off x="8609680" y="3558519"/>
            <a:ext cx="3209956" cy="24191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s-ES" sz="1400" dirty="0"/>
              <a:t>S</a:t>
            </a:r>
            <a:r>
              <a:rPr lang="es-ES" sz="1400" dirty="0" smtClean="0"/>
              <a:t>umidero </a:t>
            </a:r>
            <a:r>
              <a:rPr lang="es-ES" sz="1400" dirty="0"/>
              <a:t>de carbono, mitigación de inundaciones, purificación del aire, existencia de cuerpos hídricos y quebradas con flora y fauna silvestre con un gran potencial en el equilibrio del ecosistema</a:t>
            </a:r>
            <a:r>
              <a:rPr lang="es-EC" sz="1400" dirty="0" smtClean="0"/>
              <a:t>.</a:t>
            </a:r>
            <a:r>
              <a:rPr lang="en-US" altLang="zh-CN" sz="1400" dirty="0" smtClean="0">
                <a:latin typeface="+mn-ea"/>
              </a:rPr>
              <a:t> C</a:t>
            </a:r>
            <a:r>
              <a:rPr lang="es-ES" altLang="zh-CN" sz="1400" dirty="0" err="1" smtClean="0">
                <a:latin typeface="+mn-ea"/>
              </a:rPr>
              <a:t>ontaminación</a:t>
            </a:r>
            <a:r>
              <a:rPr lang="es-ES" altLang="zh-CN" sz="1400" dirty="0" smtClean="0">
                <a:latin typeface="+mn-ea"/>
              </a:rPr>
              <a:t> antrópica del </a:t>
            </a:r>
            <a:r>
              <a:rPr lang="es-ES" altLang="zh-CN" sz="1400" dirty="0">
                <a:latin typeface="+mn-ea"/>
              </a:rPr>
              <a:t>río San Pedro y de las quebradas </a:t>
            </a:r>
            <a:r>
              <a:rPr lang="es-ES" altLang="zh-CN" sz="1400" dirty="0" err="1">
                <a:latin typeface="+mn-ea"/>
              </a:rPr>
              <a:t>Saguanche</a:t>
            </a:r>
            <a:r>
              <a:rPr lang="es-ES" altLang="zh-CN" sz="1400" dirty="0">
                <a:latin typeface="+mn-ea"/>
              </a:rPr>
              <a:t>, </a:t>
            </a:r>
            <a:r>
              <a:rPr lang="es-ES" altLang="zh-CN" sz="1400" dirty="0" err="1">
                <a:latin typeface="+mn-ea"/>
              </a:rPr>
              <a:t>Jajarín</a:t>
            </a:r>
            <a:r>
              <a:rPr lang="es-ES" altLang="zh-CN" sz="1400" dirty="0">
                <a:latin typeface="+mn-ea"/>
              </a:rPr>
              <a:t> y </a:t>
            </a:r>
            <a:r>
              <a:rPr lang="es-ES" altLang="zh-CN" sz="1400" dirty="0" err="1">
                <a:latin typeface="+mn-ea"/>
              </a:rPr>
              <a:t>Aychamasa</a:t>
            </a:r>
            <a:r>
              <a:rPr lang="es-ES" altLang="zh-CN" sz="1400" dirty="0">
                <a:latin typeface="+mn-ea"/>
              </a:rPr>
              <a:t>.</a:t>
            </a:r>
            <a:endParaRPr lang="zh-CN" altLang="en-US" sz="1400" dirty="0">
              <a:latin typeface="+mn-ea"/>
            </a:endParaRPr>
          </a:p>
        </p:txBody>
      </p:sp>
    </p:spTree>
    <p:extLst>
      <p:ext uri="{BB962C8B-B14F-4D97-AF65-F5344CB8AC3E}">
        <p14:creationId xmlns:p14="http://schemas.microsoft.com/office/powerpoint/2010/main" val="130520768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nodePh="1">
                                  <p:stCondLst>
                                    <p:cond delay="0"/>
                                  </p:stCondLst>
                                  <p:endCondLst>
                                    <p:cond evt="begin" delay="0">
                                      <p:tn val="19"/>
                                    </p:cond>
                                  </p:end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nodePh="1">
                                  <p:stCondLst>
                                    <p:cond delay="0"/>
                                  </p:stCondLst>
                                  <p:endCondLst>
                                    <p:cond evt="begin" delay="0">
                                      <p:tn val="26"/>
                                    </p:cond>
                                  </p:end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fltVal val="0.5"/>
                                          </p:val>
                                        </p:tav>
                                        <p:tav tm="100000">
                                          <p:val>
                                            <p:strVal val="#ppt_x"/>
                                          </p:val>
                                        </p:tav>
                                      </p:tavLst>
                                    </p:anim>
                                    <p:anim calcmode="lin" valueType="num">
                                      <p:cBhvr>
                                        <p:cTn id="32" dur="500" fill="hold"/>
                                        <p:tgtEl>
                                          <p:spTgt spid="2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fltVal val="0.5"/>
                                          </p:val>
                                        </p:tav>
                                        <p:tav tm="100000">
                                          <p:val>
                                            <p:strVal val="#ppt_x"/>
                                          </p:val>
                                        </p:tav>
                                      </p:tavLst>
                                    </p:anim>
                                    <p:anim calcmode="lin" valueType="num">
                                      <p:cBhvr>
                                        <p:cTn id="39" dur="500" fill="hold"/>
                                        <p:tgtEl>
                                          <p:spTgt spid="2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nodePh="1">
                                  <p:stCondLst>
                                    <p:cond delay="0"/>
                                  </p:stCondLst>
                                  <p:endCondLst>
                                    <p:cond evt="begin" delay="0">
                                      <p:tn val="40"/>
                                    </p:cond>
                                  </p:end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fltVal val="0.5"/>
                                          </p:val>
                                        </p:tav>
                                        <p:tav tm="100000">
                                          <p:val>
                                            <p:strVal val="#ppt_x"/>
                                          </p:val>
                                        </p:tav>
                                      </p:tavLst>
                                    </p:anim>
                                    <p:anim calcmode="lin" valueType="num">
                                      <p:cBhvr>
                                        <p:cTn id="46" dur="500" fill="hold"/>
                                        <p:tgtEl>
                                          <p:spTgt spid="3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nodePh="1">
                                  <p:stCondLst>
                                    <p:cond delay="0"/>
                                  </p:stCondLst>
                                  <p:endCondLst>
                                    <p:cond evt="begin" delay="0">
                                      <p:tn val="47"/>
                                    </p:cond>
                                  </p:end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anim calcmode="lin" valueType="num">
                                      <p:cBhvr>
                                        <p:cTn id="52" dur="500" fill="hold"/>
                                        <p:tgtEl>
                                          <p:spTgt spid="31"/>
                                        </p:tgtEl>
                                        <p:attrNameLst>
                                          <p:attrName>ppt_x</p:attrName>
                                        </p:attrNameLst>
                                      </p:cBhvr>
                                      <p:tavLst>
                                        <p:tav tm="0">
                                          <p:val>
                                            <p:fltVal val="0.5"/>
                                          </p:val>
                                        </p:tav>
                                        <p:tav tm="100000">
                                          <p:val>
                                            <p:strVal val="#ppt_x"/>
                                          </p:val>
                                        </p:tav>
                                      </p:tavLst>
                                    </p:anim>
                                    <p:anim calcmode="lin" valueType="num">
                                      <p:cBhvr>
                                        <p:cTn id="53" dur="500" fill="hold"/>
                                        <p:tgtEl>
                                          <p:spTgt spid="31"/>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anim calcmode="lin" valueType="num">
                                      <p:cBhvr>
                                        <p:cTn id="59" dur="500" fill="hold"/>
                                        <p:tgtEl>
                                          <p:spTgt spid="32"/>
                                        </p:tgtEl>
                                        <p:attrNameLst>
                                          <p:attrName>ppt_x</p:attrName>
                                        </p:attrNameLst>
                                      </p:cBhvr>
                                      <p:tavLst>
                                        <p:tav tm="0">
                                          <p:val>
                                            <p:fltVal val="0.5"/>
                                          </p:val>
                                        </p:tav>
                                        <p:tav tm="100000">
                                          <p:val>
                                            <p:strVal val="#ppt_x"/>
                                          </p:val>
                                        </p:tav>
                                      </p:tavLst>
                                    </p:anim>
                                    <p:anim calcmode="lin" valueType="num">
                                      <p:cBhvr>
                                        <p:cTn id="60" dur="500" fill="hold"/>
                                        <p:tgtEl>
                                          <p:spTgt spid="32"/>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nodePh="1">
                                  <p:stCondLst>
                                    <p:cond delay="0"/>
                                  </p:stCondLst>
                                  <p:endCondLst>
                                    <p:cond evt="begin" delay="0">
                                      <p:tn val="61"/>
                                    </p:cond>
                                  </p:end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anim calcmode="lin" valueType="num">
                                      <p:cBhvr>
                                        <p:cTn id="66" dur="500" fill="hold"/>
                                        <p:tgtEl>
                                          <p:spTgt spid="33"/>
                                        </p:tgtEl>
                                        <p:attrNameLst>
                                          <p:attrName>ppt_x</p:attrName>
                                        </p:attrNameLst>
                                      </p:cBhvr>
                                      <p:tavLst>
                                        <p:tav tm="0">
                                          <p:val>
                                            <p:fltVal val="0.5"/>
                                          </p:val>
                                        </p:tav>
                                        <p:tav tm="100000">
                                          <p:val>
                                            <p:strVal val="#ppt_x"/>
                                          </p:val>
                                        </p:tav>
                                      </p:tavLst>
                                    </p:anim>
                                    <p:anim calcmode="lin" valueType="num">
                                      <p:cBhvr>
                                        <p:cTn id="67" dur="500" fill="hold"/>
                                        <p:tgtEl>
                                          <p:spTgt spid="33"/>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nodePh="1">
                                  <p:stCondLst>
                                    <p:cond delay="0"/>
                                  </p:stCondLst>
                                  <p:endCondLst>
                                    <p:cond evt="begin" delay="0">
                                      <p:tn val="68"/>
                                    </p:cond>
                                  </p:end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fltVal val="0.5"/>
                                          </p:val>
                                        </p:tav>
                                        <p:tav tm="100000">
                                          <p:val>
                                            <p:strVal val="#ppt_x"/>
                                          </p:val>
                                        </p:tav>
                                      </p:tavLst>
                                    </p:anim>
                                    <p:anim calcmode="lin" valueType="num">
                                      <p:cBhvr>
                                        <p:cTn id="74" dur="500" fill="hold"/>
                                        <p:tgtEl>
                                          <p:spTgt spid="34"/>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anim calcmode="lin" valueType="num">
                                      <p:cBhvr>
                                        <p:cTn id="80" dur="500" fill="hold"/>
                                        <p:tgtEl>
                                          <p:spTgt spid="35"/>
                                        </p:tgtEl>
                                        <p:attrNameLst>
                                          <p:attrName>ppt_x</p:attrName>
                                        </p:attrNameLst>
                                      </p:cBhvr>
                                      <p:tavLst>
                                        <p:tav tm="0">
                                          <p:val>
                                            <p:fltVal val="0.5"/>
                                          </p:val>
                                        </p:tav>
                                        <p:tav tm="100000">
                                          <p:val>
                                            <p:strVal val="#ppt_x"/>
                                          </p:val>
                                        </p:tav>
                                      </p:tavLst>
                                    </p:anim>
                                    <p:anim calcmode="lin" valueType="num">
                                      <p:cBhvr>
                                        <p:cTn id="81" dur="500" fill="hold"/>
                                        <p:tgtEl>
                                          <p:spTgt spid="3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fltVal val="0.5"/>
                                          </p:val>
                                        </p:tav>
                                        <p:tav tm="100000">
                                          <p:val>
                                            <p:strVal val="#ppt_x"/>
                                          </p:val>
                                        </p:tav>
                                      </p:tavLst>
                                    </p:anim>
                                    <p:anim calcmode="lin" valueType="num">
                                      <p:cBhvr>
                                        <p:cTn id="88" dur="500" fill="hold"/>
                                        <p:tgtEl>
                                          <p:spTgt spid="36"/>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nodePh="1">
                                  <p:stCondLst>
                                    <p:cond delay="0"/>
                                  </p:stCondLst>
                                  <p:endCondLst>
                                    <p:cond evt="begin" delay="0">
                                      <p:tn val="89"/>
                                    </p:cond>
                                  </p:end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anim calcmode="lin" valueType="num">
                                      <p:cBhvr>
                                        <p:cTn id="94" dur="500" fill="hold"/>
                                        <p:tgtEl>
                                          <p:spTgt spid="37"/>
                                        </p:tgtEl>
                                        <p:attrNameLst>
                                          <p:attrName>ppt_x</p:attrName>
                                        </p:attrNameLst>
                                      </p:cBhvr>
                                      <p:tavLst>
                                        <p:tav tm="0">
                                          <p:val>
                                            <p:fltVal val="0.5"/>
                                          </p:val>
                                        </p:tav>
                                        <p:tav tm="100000">
                                          <p:val>
                                            <p:strVal val="#ppt_x"/>
                                          </p:val>
                                        </p:tav>
                                      </p:tavLst>
                                    </p:anim>
                                    <p:anim calcmode="lin" valueType="num">
                                      <p:cBhvr>
                                        <p:cTn id="95" dur="500" fill="hold"/>
                                        <p:tgtEl>
                                          <p:spTgt spid="37"/>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500" fill="hold"/>
                                        <p:tgtEl>
                                          <p:spTgt spid="40"/>
                                        </p:tgtEl>
                                        <p:attrNameLst>
                                          <p:attrName>ppt_w</p:attrName>
                                        </p:attrNameLst>
                                      </p:cBhvr>
                                      <p:tavLst>
                                        <p:tav tm="0">
                                          <p:val>
                                            <p:fltVal val="0"/>
                                          </p:val>
                                        </p:tav>
                                        <p:tav tm="100000">
                                          <p:val>
                                            <p:strVal val="#ppt_w"/>
                                          </p:val>
                                        </p:tav>
                                      </p:tavLst>
                                    </p:anim>
                                    <p:anim calcmode="lin" valueType="num">
                                      <p:cBhvr>
                                        <p:cTn id="99" dur="500" fill="hold"/>
                                        <p:tgtEl>
                                          <p:spTgt spid="40"/>
                                        </p:tgtEl>
                                        <p:attrNameLst>
                                          <p:attrName>ppt_h</p:attrName>
                                        </p:attrNameLst>
                                      </p:cBhvr>
                                      <p:tavLst>
                                        <p:tav tm="0">
                                          <p:val>
                                            <p:fltVal val="0"/>
                                          </p:val>
                                        </p:tav>
                                        <p:tav tm="100000">
                                          <p:val>
                                            <p:strVal val="#ppt_h"/>
                                          </p:val>
                                        </p:tav>
                                      </p:tavLst>
                                    </p:anim>
                                    <p:animEffect transition="in" filter="fade">
                                      <p:cBhvr>
                                        <p:cTn id="100" dur="500"/>
                                        <p:tgtEl>
                                          <p:spTgt spid="40"/>
                                        </p:tgtEl>
                                      </p:cBhvr>
                                    </p:animEffect>
                                    <p:anim calcmode="lin" valueType="num">
                                      <p:cBhvr>
                                        <p:cTn id="101" dur="500" fill="hold"/>
                                        <p:tgtEl>
                                          <p:spTgt spid="40"/>
                                        </p:tgtEl>
                                        <p:attrNameLst>
                                          <p:attrName>ppt_x</p:attrName>
                                        </p:attrNameLst>
                                      </p:cBhvr>
                                      <p:tavLst>
                                        <p:tav tm="0">
                                          <p:val>
                                            <p:fltVal val="0.5"/>
                                          </p:val>
                                        </p:tav>
                                        <p:tav tm="100000">
                                          <p:val>
                                            <p:strVal val="#ppt_x"/>
                                          </p:val>
                                        </p:tav>
                                      </p:tavLst>
                                    </p:anim>
                                    <p:anim calcmode="lin" valueType="num">
                                      <p:cBhvr>
                                        <p:cTn id="102" dur="500" fill="hold"/>
                                        <p:tgtEl>
                                          <p:spTgt spid="40"/>
                                        </p:tgtEl>
                                        <p:attrNameLst>
                                          <p:attrName>ppt_y</p:attrName>
                                        </p:attrNameLst>
                                      </p:cBhvr>
                                      <p:tavLst>
                                        <p:tav tm="0">
                                          <p:val>
                                            <p:fltVal val="0.5"/>
                                          </p:val>
                                        </p:tav>
                                        <p:tav tm="100000">
                                          <p:val>
                                            <p:strVal val="#ppt_y"/>
                                          </p:val>
                                        </p:tav>
                                      </p:tavLst>
                                    </p:anim>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Effect transition="in" filter="fade">
                                      <p:cBhvr>
                                        <p:cTn id="108" dur="500"/>
                                        <p:tgtEl>
                                          <p:spTgt spid="5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1000"/>
                            </p:stCondLst>
                            <p:childTnLst>
                              <p:par>
                                <p:cTn id="125" presetID="2" presetClass="entr" presetSubtype="8"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additive="base">
                                        <p:cTn id="127" dur="500" fill="hold"/>
                                        <p:tgtEl>
                                          <p:spTgt spid="61"/>
                                        </p:tgtEl>
                                        <p:attrNameLst>
                                          <p:attrName>ppt_x</p:attrName>
                                        </p:attrNameLst>
                                      </p:cBhvr>
                                      <p:tavLst>
                                        <p:tav tm="0">
                                          <p:val>
                                            <p:strVal val="0-#ppt_w/2"/>
                                          </p:val>
                                        </p:tav>
                                        <p:tav tm="100000">
                                          <p:val>
                                            <p:strVal val="#ppt_x"/>
                                          </p:val>
                                        </p:tav>
                                      </p:tavLst>
                                    </p:anim>
                                    <p:anim calcmode="lin" valueType="num">
                                      <p:cBhvr additive="base">
                                        <p:cTn id="128" dur="500" fill="hold"/>
                                        <p:tgtEl>
                                          <p:spTgt spid="61"/>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1+#ppt_w/2"/>
                                          </p:val>
                                        </p:tav>
                                        <p:tav tm="100000">
                                          <p:val>
                                            <p:strVal val="#ppt_x"/>
                                          </p:val>
                                        </p:tav>
                                      </p:tavLst>
                                    </p:anim>
                                    <p:anim calcmode="lin" valueType="num">
                                      <p:cBhvr additive="base">
                                        <p:cTn id="132" dur="500" fill="hold"/>
                                        <p:tgtEl>
                                          <p:spTgt spid="47"/>
                                        </p:tgtEl>
                                        <p:attrNameLst>
                                          <p:attrName>ppt_y</p:attrName>
                                        </p:attrNameLst>
                                      </p:cBhvr>
                                      <p:tavLst>
                                        <p:tav tm="0">
                                          <p:val>
                                            <p:strVal val="#ppt_y"/>
                                          </p:val>
                                        </p:tav>
                                        <p:tav tm="100000">
                                          <p:val>
                                            <p:strVal val="#ppt_y"/>
                                          </p:val>
                                        </p:tav>
                                      </p:tavLst>
                                    </p:anim>
                                  </p:childTnLst>
                                </p:cTn>
                              </p:par>
                            </p:childTnLst>
                          </p:cTn>
                        </p:par>
                        <p:par>
                          <p:cTn id="133" fill="hold">
                            <p:stCondLst>
                              <p:cond delay="1500"/>
                            </p:stCondLst>
                            <p:childTnLst>
                              <p:par>
                                <p:cTn id="134" presetID="2" presetClass="entr" presetSubtype="8" fill="hold" grpId="0" nodeType="after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additive="base">
                                        <p:cTn id="136" dur="500" fill="hold"/>
                                        <p:tgtEl>
                                          <p:spTgt spid="38"/>
                                        </p:tgtEl>
                                        <p:attrNameLst>
                                          <p:attrName>ppt_x</p:attrName>
                                        </p:attrNameLst>
                                      </p:cBhvr>
                                      <p:tavLst>
                                        <p:tav tm="0">
                                          <p:val>
                                            <p:strVal val="0-#ppt_w/2"/>
                                          </p:val>
                                        </p:tav>
                                        <p:tav tm="100000">
                                          <p:val>
                                            <p:strVal val="#ppt_x"/>
                                          </p:val>
                                        </p:tav>
                                      </p:tavLst>
                                    </p:anim>
                                    <p:anim calcmode="lin" valueType="num">
                                      <p:cBhvr additive="base">
                                        <p:cTn id="137" dur="500" fill="hold"/>
                                        <p:tgtEl>
                                          <p:spTgt spid="38"/>
                                        </p:tgtEl>
                                        <p:attrNameLst>
                                          <p:attrName>ppt_y</p:attrName>
                                        </p:attrNameLst>
                                      </p:cBhvr>
                                      <p:tavLst>
                                        <p:tav tm="0">
                                          <p:val>
                                            <p:strVal val="#ppt_y"/>
                                          </p:val>
                                        </p:tav>
                                        <p:tav tm="100000">
                                          <p:val>
                                            <p:strVal val="#ppt_y"/>
                                          </p:val>
                                        </p:tav>
                                      </p:tavLst>
                                    </p:anim>
                                  </p:childTnLst>
                                </p:cTn>
                              </p:par>
                            </p:childTnLst>
                          </p:cTn>
                        </p:par>
                        <p:par>
                          <p:cTn id="138" fill="hold">
                            <p:stCondLst>
                              <p:cond delay="2000"/>
                            </p:stCondLst>
                            <p:childTnLst>
                              <p:par>
                                <p:cTn id="139" presetID="2" presetClass="entr" presetSubtype="8" fill="hold" grpId="0" nodeType="afterEffect">
                                  <p:stCondLst>
                                    <p:cond delay="0"/>
                                  </p:stCondLst>
                                  <p:childTnLst>
                                    <p:set>
                                      <p:cBhvr>
                                        <p:cTn id="140" dur="1" fill="hold">
                                          <p:stCondLst>
                                            <p:cond delay="0"/>
                                          </p:stCondLst>
                                        </p:cTn>
                                        <p:tgtEl>
                                          <p:spTgt spid="41"/>
                                        </p:tgtEl>
                                        <p:attrNameLst>
                                          <p:attrName>style.visibility</p:attrName>
                                        </p:attrNameLst>
                                      </p:cBhvr>
                                      <p:to>
                                        <p:strVal val="visible"/>
                                      </p:to>
                                    </p:set>
                                    <p:anim calcmode="lin" valueType="num">
                                      <p:cBhvr additive="base">
                                        <p:cTn id="141" dur="500" fill="hold"/>
                                        <p:tgtEl>
                                          <p:spTgt spid="41"/>
                                        </p:tgtEl>
                                        <p:attrNameLst>
                                          <p:attrName>ppt_x</p:attrName>
                                        </p:attrNameLst>
                                      </p:cBhvr>
                                      <p:tavLst>
                                        <p:tav tm="0">
                                          <p:val>
                                            <p:strVal val="0-#ppt_w/2"/>
                                          </p:val>
                                        </p:tav>
                                        <p:tav tm="100000">
                                          <p:val>
                                            <p:strVal val="#ppt_x"/>
                                          </p:val>
                                        </p:tav>
                                      </p:tavLst>
                                    </p:anim>
                                    <p:anim calcmode="lin" valueType="num">
                                      <p:cBhvr additive="base">
                                        <p:cTn id="14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P spid="30" grpId="0"/>
      <p:bldP spid="31" grpId="0"/>
      <p:bldP spid="32" grpId="0" animBg="1"/>
      <p:bldP spid="33" grpId="0"/>
      <p:bldP spid="34" grpId="0"/>
      <p:bldP spid="35" grpId="0" animBg="1"/>
      <p:bldP spid="36" grpId="0" animBg="1"/>
      <p:bldP spid="37" grpId="0"/>
      <p:bldP spid="47" grpId="0"/>
      <p:bldP spid="48" grpId="0"/>
      <p:bldP spid="58" grpId="0"/>
      <p:bldP spid="59" grpId="0"/>
      <p:bldP spid="60" grpId="0"/>
      <p:bldP spid="61" grpId="0"/>
      <p:bldP spid="40" grpId="0" animBg="1"/>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5">
            <a:extLst>
              <a:ext uri="{FF2B5EF4-FFF2-40B4-BE49-F238E27FC236}">
                <a16:creationId xmlns:a16="http://schemas.microsoft.com/office/drawing/2014/main" xmlns="" id="{882036EC-3CB0-45B0-B910-A0146CD56156}"/>
              </a:ext>
            </a:extLst>
          </p:cNvPr>
          <p:cNvSpPr/>
          <p:nvPr/>
        </p:nvSpPr>
        <p:spPr>
          <a:xfrm>
            <a:off x="4628" y="1226072"/>
            <a:ext cx="4890689"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62" name="Straight Connector 12">
            <a:extLst>
              <a:ext uri="{FF2B5EF4-FFF2-40B4-BE49-F238E27FC236}">
                <a16:creationId xmlns:a16="http://schemas.microsoft.com/office/drawing/2014/main" xmlns="" id="{DC5A5CC6-69FB-4484-B1A6-B0B055343A4D}"/>
              </a:ext>
            </a:extLst>
          </p:cNvPr>
          <p:cNvCxnSpPr>
            <a:cxnSpLocks/>
            <a:endCxn id="68" idx="2"/>
          </p:cNvCxnSpPr>
          <p:nvPr/>
        </p:nvCxnSpPr>
        <p:spPr>
          <a:xfrm>
            <a:off x="4966026" y="3897639"/>
            <a:ext cx="1469475" cy="55531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
            <a:extLst>
              <a:ext uri="{FF2B5EF4-FFF2-40B4-BE49-F238E27FC236}">
                <a16:creationId xmlns:a16="http://schemas.microsoft.com/office/drawing/2014/main" xmlns="" id="{902FBE08-662D-4EA8-A7D1-B410DCD69998}"/>
              </a:ext>
            </a:extLst>
          </p:cNvPr>
          <p:cNvCxnSpPr>
            <a:cxnSpLocks/>
            <a:endCxn id="69" idx="1"/>
          </p:cNvCxnSpPr>
          <p:nvPr/>
        </p:nvCxnSpPr>
        <p:spPr>
          <a:xfrm>
            <a:off x="4922759" y="3888189"/>
            <a:ext cx="1049096" cy="13529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14">
            <a:extLst>
              <a:ext uri="{FF2B5EF4-FFF2-40B4-BE49-F238E27FC236}">
                <a16:creationId xmlns:a16="http://schemas.microsoft.com/office/drawing/2014/main" xmlns="" id="{65297701-87B8-4421-A13C-E1571C1D9669}"/>
              </a:ext>
            </a:extLst>
          </p:cNvPr>
          <p:cNvCxnSpPr>
            <a:cxnSpLocks/>
            <a:endCxn id="67" idx="2"/>
          </p:cNvCxnSpPr>
          <p:nvPr/>
        </p:nvCxnSpPr>
        <p:spPr>
          <a:xfrm flipV="1">
            <a:off x="4966026" y="3340719"/>
            <a:ext cx="1469475" cy="54286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15">
            <a:extLst>
              <a:ext uri="{FF2B5EF4-FFF2-40B4-BE49-F238E27FC236}">
                <a16:creationId xmlns:a16="http://schemas.microsoft.com/office/drawing/2014/main" xmlns="" id="{AA57DAAB-6DFA-447B-B955-A86E3ACF3295}"/>
              </a:ext>
            </a:extLst>
          </p:cNvPr>
          <p:cNvCxnSpPr>
            <a:cxnSpLocks/>
            <a:endCxn id="70" idx="3"/>
          </p:cNvCxnSpPr>
          <p:nvPr/>
        </p:nvCxnSpPr>
        <p:spPr>
          <a:xfrm flipV="1">
            <a:off x="4954199" y="2552504"/>
            <a:ext cx="1017656" cy="13310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Oval 17">
            <a:extLst>
              <a:ext uri="{FF2B5EF4-FFF2-40B4-BE49-F238E27FC236}">
                <a16:creationId xmlns:a16="http://schemas.microsoft.com/office/drawing/2014/main" xmlns="" id="{C3D5D613-4232-44C6-A5C2-B3254FBD7959}"/>
              </a:ext>
            </a:extLst>
          </p:cNvPr>
          <p:cNvSpPr/>
          <p:nvPr/>
        </p:nvSpPr>
        <p:spPr>
          <a:xfrm>
            <a:off x="6435501" y="2882486"/>
            <a:ext cx="916465" cy="91646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8" name="Oval 18">
            <a:extLst>
              <a:ext uri="{FF2B5EF4-FFF2-40B4-BE49-F238E27FC236}">
                <a16:creationId xmlns:a16="http://schemas.microsoft.com/office/drawing/2014/main" xmlns="" id="{54F5A360-2E1A-4E68-810B-717F0AAD1C7F}"/>
              </a:ext>
            </a:extLst>
          </p:cNvPr>
          <p:cNvSpPr/>
          <p:nvPr/>
        </p:nvSpPr>
        <p:spPr>
          <a:xfrm>
            <a:off x="6435501" y="3994720"/>
            <a:ext cx="916465" cy="91646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69" name="Oval 19">
            <a:extLst>
              <a:ext uri="{FF2B5EF4-FFF2-40B4-BE49-F238E27FC236}">
                <a16:creationId xmlns:a16="http://schemas.microsoft.com/office/drawing/2014/main" xmlns="" id="{66FC8BAE-CDB3-4D9C-BB1E-14E2D2E99535}"/>
              </a:ext>
            </a:extLst>
          </p:cNvPr>
          <p:cNvSpPr/>
          <p:nvPr/>
        </p:nvSpPr>
        <p:spPr>
          <a:xfrm>
            <a:off x="5837642" y="5106953"/>
            <a:ext cx="916465" cy="91646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70" name="Oval 20">
            <a:extLst>
              <a:ext uri="{FF2B5EF4-FFF2-40B4-BE49-F238E27FC236}">
                <a16:creationId xmlns:a16="http://schemas.microsoft.com/office/drawing/2014/main" xmlns="" id="{D9AD2465-BB0B-4C9C-89CC-D4698F37C310}"/>
              </a:ext>
            </a:extLst>
          </p:cNvPr>
          <p:cNvSpPr/>
          <p:nvPr/>
        </p:nvSpPr>
        <p:spPr>
          <a:xfrm>
            <a:off x="5837642" y="1770252"/>
            <a:ext cx="916465" cy="91646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71" name="TextBox 21">
            <a:extLst>
              <a:ext uri="{FF2B5EF4-FFF2-40B4-BE49-F238E27FC236}">
                <a16:creationId xmlns:a16="http://schemas.microsoft.com/office/drawing/2014/main" xmlns="" id="{0A889E1C-BB1C-4F4D-90EA-9C9CFF424723}"/>
              </a:ext>
            </a:extLst>
          </p:cNvPr>
          <p:cNvSpPr txBox="1"/>
          <p:nvPr/>
        </p:nvSpPr>
        <p:spPr>
          <a:xfrm>
            <a:off x="6893733" y="1445471"/>
            <a:ext cx="4786990" cy="923330"/>
          </a:xfrm>
          <a:prstGeom prst="rect">
            <a:avLst/>
          </a:prstGeom>
          <a:noFill/>
        </p:spPr>
        <p:txBody>
          <a:bodyPr wrap="square" rtlCol="0">
            <a:spAutoFit/>
          </a:bodyPr>
          <a:lstStyle/>
          <a:p>
            <a:pPr algn="just"/>
            <a:r>
              <a:rPr lang="en-US" altLang="ko-KR" dirty="0" smtClean="0">
                <a:solidFill>
                  <a:schemeClr val="tx1">
                    <a:lumMod val="95000"/>
                    <a:lumOff val="5000"/>
                  </a:schemeClr>
                </a:solidFill>
                <a:latin typeface="Arial" pitchFamily="34" charset="0"/>
                <a:cs typeface="Arial" pitchFamily="34" charset="0"/>
              </a:rPr>
              <a:t>Santa Catalina se </a:t>
            </a:r>
            <a:r>
              <a:rPr lang="en-US" altLang="ko-KR" dirty="0" err="1" smtClean="0">
                <a:solidFill>
                  <a:schemeClr val="tx1">
                    <a:lumMod val="95000"/>
                    <a:lumOff val="5000"/>
                  </a:schemeClr>
                </a:solidFill>
                <a:latin typeface="Arial" pitchFamily="34" charset="0"/>
                <a:cs typeface="Arial" pitchFamily="34" charset="0"/>
              </a:rPr>
              <a:t>encuentra</a:t>
            </a:r>
            <a:r>
              <a:rPr lang="en-US" altLang="ko-KR" dirty="0" smtClean="0">
                <a:solidFill>
                  <a:schemeClr val="tx1">
                    <a:lumMod val="95000"/>
                    <a:lumOff val="5000"/>
                  </a:schemeClr>
                </a:solidFill>
                <a:latin typeface="Arial" pitchFamily="34" charset="0"/>
                <a:cs typeface="Arial" pitchFamily="34" charset="0"/>
              </a:rPr>
              <a:t> en un </a:t>
            </a:r>
            <a:r>
              <a:rPr lang="en-US" altLang="ko-KR" dirty="0" err="1" smtClean="0">
                <a:solidFill>
                  <a:schemeClr val="tx1">
                    <a:lumMod val="95000"/>
                    <a:lumOff val="5000"/>
                  </a:schemeClr>
                </a:solidFill>
                <a:latin typeface="Arial" pitchFamily="34" charset="0"/>
                <a:cs typeface="Arial" pitchFamily="34" charset="0"/>
              </a:rPr>
              <a:t>área</a:t>
            </a:r>
            <a:r>
              <a:rPr lang="en-US" altLang="ko-KR" dirty="0" smtClean="0">
                <a:solidFill>
                  <a:schemeClr val="tx1">
                    <a:lumMod val="95000"/>
                    <a:lumOff val="5000"/>
                  </a:schemeClr>
                </a:solidFill>
                <a:latin typeface="Arial" pitchFamily="34" charset="0"/>
                <a:cs typeface="Arial" pitchFamily="34" charset="0"/>
              </a:rPr>
              <a:t> de </a:t>
            </a:r>
            <a:r>
              <a:rPr lang="en-US" altLang="ko-KR" dirty="0" err="1" smtClean="0">
                <a:solidFill>
                  <a:schemeClr val="tx1">
                    <a:lumMod val="95000"/>
                    <a:lumOff val="5000"/>
                  </a:schemeClr>
                </a:solidFill>
                <a:latin typeface="Arial" pitchFamily="34" charset="0"/>
                <a:cs typeface="Arial" pitchFamily="34" charset="0"/>
              </a:rPr>
              <a:t>alta</a:t>
            </a:r>
            <a:r>
              <a:rPr lang="en-US" altLang="ko-KR" dirty="0" smtClean="0">
                <a:solidFill>
                  <a:schemeClr val="tx1">
                    <a:lumMod val="95000"/>
                    <a:lumOff val="5000"/>
                  </a:schemeClr>
                </a:solidFill>
                <a:latin typeface="Arial" pitchFamily="34" charset="0"/>
                <a:cs typeface="Arial" pitchFamily="34" charset="0"/>
              </a:rPr>
              <a:t> y </a:t>
            </a:r>
            <a:r>
              <a:rPr lang="en-US" altLang="ko-KR" dirty="0" err="1" smtClean="0">
                <a:solidFill>
                  <a:schemeClr val="tx1">
                    <a:lumMod val="95000"/>
                    <a:lumOff val="5000"/>
                  </a:schemeClr>
                </a:solidFill>
                <a:latin typeface="Arial" pitchFamily="34" charset="0"/>
                <a:cs typeface="Arial" pitchFamily="34" charset="0"/>
              </a:rPr>
              <a:t>mediana</a:t>
            </a:r>
            <a:r>
              <a:rPr lang="en-US" altLang="ko-KR" dirty="0" smtClean="0">
                <a:solidFill>
                  <a:schemeClr val="tx1">
                    <a:lumMod val="95000"/>
                    <a:lumOff val="5000"/>
                  </a:schemeClr>
                </a:solidFill>
                <a:latin typeface="Arial" pitchFamily="34" charset="0"/>
                <a:cs typeface="Arial" pitchFamily="34" charset="0"/>
              </a:rPr>
              <a:t> </a:t>
            </a:r>
            <a:r>
              <a:rPr lang="en-US" altLang="ko-KR" dirty="0" err="1" smtClean="0">
                <a:solidFill>
                  <a:schemeClr val="tx1">
                    <a:lumMod val="95000"/>
                    <a:lumOff val="5000"/>
                  </a:schemeClr>
                </a:solidFill>
                <a:latin typeface="Arial" pitchFamily="34" charset="0"/>
                <a:cs typeface="Arial" pitchFamily="34" charset="0"/>
              </a:rPr>
              <a:t>suceptibilidad</a:t>
            </a:r>
            <a:r>
              <a:rPr lang="en-US" altLang="ko-KR" dirty="0" smtClean="0">
                <a:solidFill>
                  <a:schemeClr val="tx1">
                    <a:lumMod val="95000"/>
                    <a:lumOff val="5000"/>
                  </a:schemeClr>
                </a:solidFill>
                <a:latin typeface="Arial" pitchFamily="34" charset="0"/>
                <a:cs typeface="Arial" pitchFamily="34" charset="0"/>
              </a:rPr>
              <a:t> a </a:t>
            </a:r>
            <a:r>
              <a:rPr lang="en-US" altLang="ko-KR" dirty="0" err="1" smtClean="0">
                <a:solidFill>
                  <a:schemeClr val="tx1">
                    <a:lumMod val="95000"/>
                    <a:lumOff val="5000"/>
                  </a:schemeClr>
                </a:solidFill>
                <a:latin typeface="Arial" pitchFamily="34" charset="0"/>
                <a:cs typeface="Arial" pitchFamily="34" charset="0"/>
              </a:rPr>
              <a:t>movimientos</a:t>
            </a:r>
            <a:r>
              <a:rPr lang="en-US" altLang="ko-KR" dirty="0" smtClean="0">
                <a:solidFill>
                  <a:schemeClr val="tx1">
                    <a:lumMod val="95000"/>
                    <a:lumOff val="5000"/>
                  </a:schemeClr>
                </a:solidFill>
                <a:latin typeface="Arial" pitchFamily="34" charset="0"/>
                <a:cs typeface="Arial" pitchFamily="34" charset="0"/>
              </a:rPr>
              <a:t> en </a:t>
            </a:r>
            <a:r>
              <a:rPr lang="en-US" altLang="ko-KR" dirty="0" err="1" smtClean="0">
                <a:solidFill>
                  <a:schemeClr val="tx1">
                    <a:lumMod val="95000"/>
                    <a:lumOff val="5000"/>
                  </a:schemeClr>
                </a:solidFill>
                <a:latin typeface="Arial" pitchFamily="34" charset="0"/>
                <a:cs typeface="Arial" pitchFamily="34" charset="0"/>
              </a:rPr>
              <a:t>masa</a:t>
            </a:r>
            <a:r>
              <a:rPr lang="en-US" altLang="ko-KR" dirty="0" smtClean="0">
                <a:solidFill>
                  <a:schemeClr val="tx1">
                    <a:lumMod val="95000"/>
                    <a:lumOff val="5000"/>
                  </a:schemeClr>
                </a:solidFill>
                <a:latin typeface="Arial" pitchFamily="34" charset="0"/>
                <a:cs typeface="Arial" pitchFamily="34" charset="0"/>
              </a:rPr>
              <a:t>.</a:t>
            </a:r>
            <a:endParaRPr lang="en-US" altLang="ko-KR" dirty="0">
              <a:solidFill>
                <a:schemeClr val="tx1">
                  <a:lumMod val="95000"/>
                  <a:lumOff val="5000"/>
                </a:schemeClr>
              </a:solidFill>
              <a:latin typeface="Arial" pitchFamily="34" charset="0"/>
              <a:cs typeface="Arial" pitchFamily="34" charset="0"/>
            </a:endParaRPr>
          </a:p>
        </p:txBody>
      </p:sp>
      <p:sp>
        <p:nvSpPr>
          <p:cNvPr id="72" name="TextBox 22">
            <a:extLst>
              <a:ext uri="{FF2B5EF4-FFF2-40B4-BE49-F238E27FC236}">
                <a16:creationId xmlns:a16="http://schemas.microsoft.com/office/drawing/2014/main" xmlns="" id="{0AD32843-C649-4716-B08A-851836ED52F6}"/>
              </a:ext>
            </a:extLst>
          </p:cNvPr>
          <p:cNvSpPr txBox="1"/>
          <p:nvPr/>
        </p:nvSpPr>
        <p:spPr>
          <a:xfrm>
            <a:off x="7519638" y="2744905"/>
            <a:ext cx="3871222" cy="646331"/>
          </a:xfrm>
          <a:prstGeom prst="rect">
            <a:avLst/>
          </a:prstGeom>
          <a:noFill/>
        </p:spPr>
        <p:txBody>
          <a:bodyPr wrap="square" rtlCol="0">
            <a:spAutoFit/>
          </a:bodyPr>
          <a:lstStyle/>
          <a:p>
            <a:pPr algn="just"/>
            <a:r>
              <a:rPr lang="en-US" altLang="ko-KR" dirty="0" err="1" smtClean="0">
                <a:solidFill>
                  <a:schemeClr val="tx1">
                    <a:lumMod val="75000"/>
                    <a:lumOff val="25000"/>
                  </a:schemeClr>
                </a:solidFill>
                <a:cs typeface="Arial" pitchFamily="34" charset="0"/>
              </a:rPr>
              <a:t>Presenta</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cercanía</a:t>
            </a:r>
            <a:r>
              <a:rPr lang="en-US" altLang="ko-KR" dirty="0" smtClean="0">
                <a:solidFill>
                  <a:schemeClr val="tx1">
                    <a:lumMod val="75000"/>
                    <a:lumOff val="25000"/>
                  </a:schemeClr>
                </a:solidFill>
                <a:cs typeface="Arial" pitchFamily="34" charset="0"/>
              </a:rPr>
              <a:t> a </a:t>
            </a:r>
            <a:r>
              <a:rPr lang="en-US" altLang="ko-KR" dirty="0" err="1" smtClean="0">
                <a:solidFill>
                  <a:schemeClr val="tx1">
                    <a:lumMod val="75000"/>
                    <a:lumOff val="25000"/>
                  </a:schemeClr>
                </a:solidFill>
                <a:cs typeface="Arial" pitchFamily="34" charset="0"/>
              </a:rPr>
              <a:t>posibles</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área</a:t>
            </a:r>
            <a:r>
              <a:rPr lang="en-US" altLang="ko-KR" dirty="0" smtClean="0">
                <a:solidFill>
                  <a:schemeClr val="tx1">
                    <a:lumMod val="75000"/>
                    <a:lumOff val="25000"/>
                  </a:schemeClr>
                </a:solidFill>
                <a:cs typeface="Arial" pitchFamily="34" charset="0"/>
              </a:rPr>
              <a:t> y </a:t>
            </a:r>
            <a:r>
              <a:rPr lang="en-US" altLang="ko-KR" dirty="0" err="1" smtClean="0">
                <a:solidFill>
                  <a:schemeClr val="tx1">
                    <a:lumMod val="75000"/>
                    <a:lumOff val="25000"/>
                  </a:schemeClr>
                </a:solidFill>
                <a:cs typeface="Arial" pitchFamily="34" charset="0"/>
              </a:rPr>
              <a:t>zonas</a:t>
            </a:r>
            <a:r>
              <a:rPr lang="en-US" altLang="ko-KR" dirty="0" smtClean="0">
                <a:solidFill>
                  <a:schemeClr val="tx1">
                    <a:lumMod val="75000"/>
                    <a:lumOff val="25000"/>
                  </a:schemeClr>
                </a:solidFill>
                <a:cs typeface="Arial" pitchFamily="34" charset="0"/>
              </a:rPr>
              <a:t> de </a:t>
            </a:r>
            <a:r>
              <a:rPr lang="en-US" altLang="ko-KR" dirty="0" err="1" smtClean="0">
                <a:solidFill>
                  <a:schemeClr val="tx1">
                    <a:lumMod val="75000"/>
                    <a:lumOff val="25000"/>
                  </a:schemeClr>
                </a:solidFill>
                <a:cs typeface="Arial" pitchFamily="34" charset="0"/>
              </a:rPr>
              <a:t>inundación</a:t>
            </a:r>
            <a:endParaRPr lang="en-US" altLang="ko-KR" dirty="0">
              <a:solidFill>
                <a:schemeClr val="tx1">
                  <a:lumMod val="95000"/>
                  <a:lumOff val="5000"/>
                </a:schemeClr>
              </a:solidFill>
              <a:latin typeface="Arial" pitchFamily="34" charset="0"/>
              <a:cs typeface="Arial" pitchFamily="34" charset="0"/>
            </a:endParaRPr>
          </a:p>
        </p:txBody>
      </p:sp>
      <p:sp>
        <p:nvSpPr>
          <p:cNvPr id="73" name="TextBox 23">
            <a:extLst>
              <a:ext uri="{FF2B5EF4-FFF2-40B4-BE49-F238E27FC236}">
                <a16:creationId xmlns:a16="http://schemas.microsoft.com/office/drawing/2014/main" xmlns="" id="{67059D24-4852-4536-90F6-A91548527B80}"/>
              </a:ext>
            </a:extLst>
          </p:cNvPr>
          <p:cNvSpPr txBox="1"/>
          <p:nvPr/>
        </p:nvSpPr>
        <p:spPr>
          <a:xfrm>
            <a:off x="7519638" y="3728087"/>
            <a:ext cx="3871222" cy="1200329"/>
          </a:xfrm>
          <a:prstGeom prst="rect">
            <a:avLst/>
          </a:prstGeom>
          <a:noFill/>
        </p:spPr>
        <p:txBody>
          <a:bodyPr wrap="square" rtlCol="0">
            <a:spAutoFit/>
          </a:bodyPr>
          <a:lstStyle/>
          <a:p>
            <a:pPr algn="just"/>
            <a:r>
              <a:rPr lang="en-US" altLang="ko-KR" dirty="0" err="1" smtClean="0">
                <a:solidFill>
                  <a:schemeClr val="tx1">
                    <a:lumMod val="75000"/>
                    <a:lumOff val="25000"/>
                  </a:schemeClr>
                </a:solidFill>
                <a:cs typeface="Arial" pitchFamily="34" charset="0"/>
              </a:rPr>
              <a:t>Área</a:t>
            </a:r>
            <a:r>
              <a:rPr lang="en-US" altLang="ko-KR" dirty="0" smtClean="0">
                <a:solidFill>
                  <a:schemeClr val="tx1">
                    <a:lumMod val="75000"/>
                    <a:lumOff val="25000"/>
                  </a:schemeClr>
                </a:solidFill>
                <a:cs typeface="Arial" pitchFamily="34" charset="0"/>
              </a:rPr>
              <a:t> de </a:t>
            </a:r>
            <a:r>
              <a:rPr lang="en-US" altLang="ko-KR" dirty="0" err="1" smtClean="0">
                <a:solidFill>
                  <a:schemeClr val="tx1">
                    <a:lumMod val="75000"/>
                    <a:lumOff val="25000"/>
                  </a:schemeClr>
                </a:solidFill>
                <a:cs typeface="Arial" pitchFamily="34" charset="0"/>
              </a:rPr>
              <a:t>alta</a:t>
            </a:r>
            <a:r>
              <a:rPr lang="en-US" altLang="ko-KR" dirty="0" smtClean="0">
                <a:solidFill>
                  <a:schemeClr val="tx1">
                    <a:lumMod val="75000"/>
                    <a:lumOff val="25000"/>
                  </a:schemeClr>
                </a:solidFill>
                <a:cs typeface="Arial" pitchFamily="34" charset="0"/>
              </a:rPr>
              <a:t> y </a:t>
            </a:r>
            <a:r>
              <a:rPr lang="en-US" altLang="ko-KR" dirty="0" err="1" smtClean="0">
                <a:solidFill>
                  <a:schemeClr val="tx1">
                    <a:lumMod val="75000"/>
                    <a:lumOff val="25000"/>
                  </a:schemeClr>
                </a:solidFill>
                <a:cs typeface="Arial" pitchFamily="34" charset="0"/>
              </a:rPr>
              <a:t>mediana</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suceptibilidad</a:t>
            </a:r>
            <a:r>
              <a:rPr lang="en-US" altLang="ko-KR" dirty="0" smtClean="0">
                <a:solidFill>
                  <a:schemeClr val="tx1">
                    <a:lumMod val="75000"/>
                    <a:lumOff val="25000"/>
                  </a:schemeClr>
                </a:solidFill>
                <a:cs typeface="Arial" pitchFamily="34" charset="0"/>
              </a:rPr>
              <a:t> a </a:t>
            </a:r>
            <a:r>
              <a:rPr lang="en-US" altLang="ko-KR" dirty="0" err="1" smtClean="0">
                <a:solidFill>
                  <a:schemeClr val="tx1">
                    <a:lumMod val="75000"/>
                    <a:lumOff val="25000"/>
                  </a:schemeClr>
                </a:solidFill>
                <a:cs typeface="Arial" pitchFamily="34" charset="0"/>
              </a:rPr>
              <a:t>movimientos</a:t>
            </a:r>
            <a:r>
              <a:rPr lang="en-US" altLang="ko-KR" dirty="0" smtClean="0">
                <a:solidFill>
                  <a:schemeClr val="tx1">
                    <a:lumMod val="75000"/>
                    <a:lumOff val="25000"/>
                  </a:schemeClr>
                </a:solidFill>
                <a:cs typeface="Arial" pitchFamily="34" charset="0"/>
              </a:rPr>
              <a:t> en </a:t>
            </a:r>
            <a:r>
              <a:rPr lang="en-US" altLang="ko-KR" dirty="0" err="1" smtClean="0">
                <a:solidFill>
                  <a:schemeClr val="tx1">
                    <a:lumMod val="75000"/>
                    <a:lumOff val="25000"/>
                  </a:schemeClr>
                </a:solidFill>
                <a:cs typeface="Arial" pitchFamily="34" charset="0"/>
              </a:rPr>
              <a:t>masa</a:t>
            </a:r>
            <a:r>
              <a:rPr lang="en-US" altLang="ko-KR" dirty="0" smtClean="0">
                <a:solidFill>
                  <a:schemeClr val="tx1">
                    <a:lumMod val="75000"/>
                    <a:lumOff val="25000"/>
                  </a:schemeClr>
                </a:solidFill>
                <a:cs typeface="Arial" pitchFamily="34" charset="0"/>
              </a:rPr>
              <a:t> + </a:t>
            </a:r>
            <a:r>
              <a:rPr lang="en-US" altLang="ko-KR" dirty="0" err="1" smtClean="0">
                <a:solidFill>
                  <a:schemeClr val="tx1">
                    <a:lumMod val="75000"/>
                    <a:lumOff val="25000"/>
                  </a:schemeClr>
                </a:solidFill>
                <a:cs typeface="Arial" pitchFamily="34" charset="0"/>
              </a:rPr>
              <a:t>cercanía</a:t>
            </a:r>
            <a:r>
              <a:rPr lang="en-US" altLang="ko-KR" dirty="0" smtClean="0">
                <a:solidFill>
                  <a:schemeClr val="tx1">
                    <a:lumMod val="75000"/>
                    <a:lumOff val="25000"/>
                  </a:schemeClr>
                </a:solidFill>
                <a:cs typeface="Arial" pitchFamily="34" charset="0"/>
              </a:rPr>
              <a:t> a </a:t>
            </a:r>
            <a:r>
              <a:rPr lang="en-US" altLang="ko-KR" dirty="0" err="1" smtClean="0">
                <a:solidFill>
                  <a:schemeClr val="tx1">
                    <a:lumMod val="75000"/>
                    <a:lumOff val="25000"/>
                  </a:schemeClr>
                </a:solidFill>
                <a:cs typeface="Arial" pitchFamily="34" charset="0"/>
              </a:rPr>
              <a:t>áreas</a:t>
            </a:r>
            <a:r>
              <a:rPr lang="en-US" altLang="ko-KR" dirty="0" smtClean="0">
                <a:solidFill>
                  <a:schemeClr val="tx1">
                    <a:lumMod val="75000"/>
                    <a:lumOff val="25000"/>
                  </a:schemeClr>
                </a:solidFill>
                <a:cs typeface="Arial" pitchFamily="34" charset="0"/>
              </a:rPr>
              <a:t> de </a:t>
            </a:r>
            <a:r>
              <a:rPr lang="en-US" altLang="ko-KR" dirty="0" err="1" smtClean="0">
                <a:solidFill>
                  <a:schemeClr val="tx1">
                    <a:lumMod val="75000"/>
                    <a:lumOff val="25000"/>
                  </a:schemeClr>
                </a:solidFill>
                <a:cs typeface="Arial" pitchFamily="34" charset="0"/>
              </a:rPr>
              <a:t>inundación</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peligro</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potencial</a:t>
            </a:r>
            <a:r>
              <a:rPr lang="en-US" altLang="ko-KR" dirty="0" smtClean="0">
                <a:solidFill>
                  <a:schemeClr val="tx1">
                    <a:lumMod val="75000"/>
                    <a:lumOff val="25000"/>
                  </a:schemeClr>
                </a:solidFill>
                <a:cs typeface="Arial" pitchFamily="34" charset="0"/>
              </a:rPr>
              <a:t> </a:t>
            </a:r>
            <a:endParaRPr lang="en-US" altLang="ko-KR" dirty="0">
              <a:solidFill>
                <a:schemeClr val="tx1">
                  <a:lumMod val="95000"/>
                  <a:lumOff val="5000"/>
                </a:schemeClr>
              </a:solidFill>
              <a:latin typeface="Arial" pitchFamily="34" charset="0"/>
              <a:cs typeface="Arial" pitchFamily="34" charset="0"/>
            </a:endParaRPr>
          </a:p>
        </p:txBody>
      </p:sp>
      <p:sp>
        <p:nvSpPr>
          <p:cNvPr id="74" name="TextBox 24">
            <a:extLst>
              <a:ext uri="{FF2B5EF4-FFF2-40B4-BE49-F238E27FC236}">
                <a16:creationId xmlns:a16="http://schemas.microsoft.com/office/drawing/2014/main" xmlns="" id="{8F5B304D-FBEF-453A-BDDF-E13B02844A53}"/>
              </a:ext>
            </a:extLst>
          </p:cNvPr>
          <p:cNvSpPr txBox="1"/>
          <p:nvPr/>
        </p:nvSpPr>
        <p:spPr>
          <a:xfrm>
            <a:off x="6893732" y="5298767"/>
            <a:ext cx="5081958" cy="1200329"/>
          </a:xfrm>
          <a:prstGeom prst="rect">
            <a:avLst/>
          </a:prstGeom>
          <a:noFill/>
        </p:spPr>
        <p:txBody>
          <a:bodyPr wrap="square" rtlCol="0">
            <a:spAutoFit/>
          </a:bodyPr>
          <a:lstStyle/>
          <a:p>
            <a:pPr algn="just"/>
            <a:r>
              <a:rPr lang="en-US" altLang="ko-KR" dirty="0" err="1">
                <a:solidFill>
                  <a:schemeClr val="tx1">
                    <a:lumMod val="75000"/>
                    <a:lumOff val="25000"/>
                  </a:schemeClr>
                </a:solidFill>
                <a:cs typeface="Arial" pitchFamily="34" charset="0"/>
              </a:rPr>
              <a:t>U</a:t>
            </a:r>
            <a:r>
              <a:rPr lang="en-US" altLang="ko-KR" dirty="0" err="1" smtClean="0">
                <a:solidFill>
                  <a:schemeClr val="tx1">
                    <a:lumMod val="75000"/>
                    <a:lumOff val="25000"/>
                  </a:schemeClr>
                </a:solidFill>
                <a:cs typeface="Arial" pitchFamily="34" charset="0"/>
              </a:rPr>
              <a:t>rbanizar</a:t>
            </a:r>
            <a:r>
              <a:rPr lang="en-US" altLang="ko-KR" dirty="0" smtClean="0">
                <a:solidFill>
                  <a:schemeClr val="tx1">
                    <a:lumMod val="75000"/>
                    <a:lumOff val="25000"/>
                  </a:schemeClr>
                </a:solidFill>
                <a:cs typeface="Arial" pitchFamily="34" charset="0"/>
              </a:rPr>
              <a:t> a Santa Catalina </a:t>
            </a:r>
            <a:r>
              <a:rPr lang="en-US" altLang="ko-KR" dirty="0" err="1" smtClean="0">
                <a:solidFill>
                  <a:schemeClr val="tx1">
                    <a:lumMod val="75000"/>
                    <a:lumOff val="25000"/>
                  </a:schemeClr>
                </a:solidFill>
                <a:cs typeface="Arial" pitchFamily="34" charset="0"/>
              </a:rPr>
              <a:t>representaría</a:t>
            </a:r>
            <a:r>
              <a:rPr lang="en-US" altLang="ko-KR" dirty="0" smtClean="0">
                <a:solidFill>
                  <a:schemeClr val="tx1">
                    <a:lumMod val="75000"/>
                    <a:lumOff val="25000"/>
                  </a:schemeClr>
                </a:solidFill>
                <a:cs typeface="Arial" pitchFamily="34" charset="0"/>
              </a:rPr>
              <a:t> un </a:t>
            </a:r>
            <a:r>
              <a:rPr lang="en-US" altLang="ko-KR" dirty="0" err="1" smtClean="0">
                <a:solidFill>
                  <a:schemeClr val="tx1">
                    <a:lumMod val="75000"/>
                    <a:lumOff val="25000"/>
                  </a:schemeClr>
                </a:solidFill>
                <a:cs typeface="Arial" pitchFamily="34" charset="0"/>
              </a:rPr>
              <a:t>riesgo</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para</a:t>
            </a:r>
            <a:r>
              <a:rPr lang="en-US" altLang="ko-KR" dirty="0" smtClean="0">
                <a:solidFill>
                  <a:schemeClr val="tx1">
                    <a:lumMod val="75000"/>
                    <a:lumOff val="25000"/>
                  </a:schemeClr>
                </a:solidFill>
                <a:cs typeface="Arial" pitchFamily="34" charset="0"/>
              </a:rPr>
              <a:t> la </a:t>
            </a:r>
            <a:r>
              <a:rPr lang="en-US" altLang="ko-KR" dirty="0" err="1" smtClean="0">
                <a:solidFill>
                  <a:schemeClr val="tx1">
                    <a:lumMod val="75000"/>
                    <a:lumOff val="25000"/>
                  </a:schemeClr>
                </a:solidFill>
                <a:cs typeface="Arial" pitchFamily="34" charset="0"/>
              </a:rPr>
              <a:t>población</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que</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allí</a:t>
            </a:r>
            <a:r>
              <a:rPr lang="en-US" altLang="ko-KR" dirty="0" smtClean="0">
                <a:solidFill>
                  <a:schemeClr val="tx1">
                    <a:lumMod val="75000"/>
                    <a:lumOff val="25000"/>
                  </a:schemeClr>
                </a:solidFill>
                <a:cs typeface="Arial" pitchFamily="34" charset="0"/>
              </a:rPr>
              <a:t> se </a:t>
            </a:r>
            <a:r>
              <a:rPr lang="en-US" altLang="ko-KR" dirty="0" err="1" smtClean="0">
                <a:solidFill>
                  <a:schemeClr val="tx1">
                    <a:lumMod val="75000"/>
                    <a:lumOff val="25000"/>
                  </a:schemeClr>
                </a:solidFill>
                <a:cs typeface="Arial" pitchFamily="34" charset="0"/>
              </a:rPr>
              <a:t>asentara</a:t>
            </a:r>
            <a:r>
              <a:rPr lang="en-US" altLang="ko-KR" dirty="0" smtClean="0">
                <a:solidFill>
                  <a:schemeClr val="tx1">
                    <a:lumMod val="75000"/>
                    <a:lumOff val="25000"/>
                  </a:schemeClr>
                </a:solidFill>
                <a:cs typeface="Arial" pitchFamily="34" charset="0"/>
              </a:rPr>
              <a:t> o </a:t>
            </a:r>
            <a:r>
              <a:rPr lang="en-US" altLang="ko-KR" dirty="0" err="1" smtClean="0">
                <a:solidFill>
                  <a:schemeClr val="tx1">
                    <a:lumMod val="75000"/>
                    <a:lumOff val="25000"/>
                  </a:schemeClr>
                </a:solidFill>
                <a:cs typeface="Arial" pitchFamily="34" charset="0"/>
              </a:rPr>
              <a:t>para</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las</a:t>
            </a:r>
            <a:r>
              <a:rPr lang="en-US" altLang="ko-KR" dirty="0" smtClean="0">
                <a:solidFill>
                  <a:schemeClr val="tx1">
                    <a:lumMod val="75000"/>
                    <a:lumOff val="25000"/>
                  </a:schemeClr>
                </a:solidFill>
                <a:cs typeface="Arial" pitchFamily="34" charset="0"/>
              </a:rPr>
              <a:t> </a:t>
            </a:r>
            <a:r>
              <a:rPr lang="es-EC" altLang="ko-KR" dirty="0" smtClean="0">
                <a:solidFill>
                  <a:schemeClr val="tx1">
                    <a:lumMod val="75000"/>
                    <a:lumOff val="25000"/>
                  </a:schemeClr>
                </a:solidFill>
                <a:cs typeface="Arial" pitchFamily="34" charset="0"/>
              </a:rPr>
              <a:t>parroquias</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situadas</a:t>
            </a:r>
            <a:r>
              <a:rPr lang="en-US" altLang="ko-KR" dirty="0" smtClean="0">
                <a:solidFill>
                  <a:schemeClr val="tx1">
                    <a:lumMod val="75000"/>
                    <a:lumOff val="25000"/>
                  </a:schemeClr>
                </a:solidFill>
                <a:cs typeface="Arial" pitchFamily="34" charset="0"/>
              </a:rPr>
              <a:t> en la </a:t>
            </a:r>
            <a:r>
              <a:rPr lang="es-EC" altLang="ko-KR" dirty="0" smtClean="0">
                <a:solidFill>
                  <a:schemeClr val="tx1">
                    <a:lumMod val="75000"/>
                    <a:lumOff val="25000"/>
                  </a:schemeClr>
                </a:solidFill>
                <a:cs typeface="Arial" pitchFamily="34" charset="0"/>
              </a:rPr>
              <a:t>parte</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baja</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estas</a:t>
            </a:r>
            <a:r>
              <a:rPr lang="en-US" altLang="ko-KR" dirty="0" smtClean="0">
                <a:solidFill>
                  <a:schemeClr val="tx1">
                    <a:lumMod val="75000"/>
                    <a:lumOff val="25000"/>
                  </a:schemeClr>
                </a:solidFill>
                <a:cs typeface="Arial" pitchFamily="34" charset="0"/>
              </a:rPr>
              <a:t> son: </a:t>
            </a:r>
            <a:r>
              <a:rPr lang="en-US" altLang="ko-KR" dirty="0" err="1" smtClean="0">
                <a:solidFill>
                  <a:schemeClr val="tx1">
                    <a:lumMod val="75000"/>
                    <a:lumOff val="25000"/>
                  </a:schemeClr>
                </a:solidFill>
                <a:cs typeface="Arial" pitchFamily="34" charset="0"/>
              </a:rPr>
              <a:t>Uyumbicho</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Amaguaña</a:t>
            </a:r>
            <a:r>
              <a:rPr lang="en-US" altLang="ko-KR" dirty="0" smtClean="0">
                <a:solidFill>
                  <a:schemeClr val="tx1">
                    <a:lumMod val="75000"/>
                    <a:lumOff val="25000"/>
                  </a:schemeClr>
                </a:solidFill>
                <a:cs typeface="Arial" pitchFamily="34" charset="0"/>
              </a:rPr>
              <a:t>.</a:t>
            </a:r>
            <a:endParaRPr lang="en-US" altLang="ko-KR" dirty="0">
              <a:solidFill>
                <a:schemeClr val="tx1">
                  <a:lumMod val="95000"/>
                  <a:lumOff val="5000"/>
                </a:schemeClr>
              </a:solidFill>
              <a:latin typeface="Arial" pitchFamily="34" charset="0"/>
              <a:cs typeface="Arial" pitchFamily="34" charset="0"/>
            </a:endParaRPr>
          </a:p>
        </p:txBody>
      </p:sp>
      <p:sp>
        <p:nvSpPr>
          <p:cNvPr id="77" name="Round Same Side Corner Rectangle 11">
            <a:extLst>
              <a:ext uri="{FF2B5EF4-FFF2-40B4-BE49-F238E27FC236}">
                <a16:creationId xmlns:a16="http://schemas.microsoft.com/office/drawing/2014/main" xmlns="" id="{D2911BD2-4D82-42FB-A3E6-3BBAC700CFAC}"/>
              </a:ext>
            </a:extLst>
          </p:cNvPr>
          <p:cNvSpPr>
            <a:spLocks noChangeAspect="1"/>
          </p:cNvSpPr>
          <p:nvPr/>
        </p:nvSpPr>
        <p:spPr>
          <a:xfrm rot="9900000">
            <a:off x="6710255" y="4243305"/>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4244" y="-12801"/>
            <a:ext cx="4970206" cy="696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 Same Side Corner Rectangle 6">
            <a:extLst>
              <a:ext uri="{FF2B5EF4-FFF2-40B4-BE49-F238E27FC236}">
                <a16:creationId xmlns:a16="http://schemas.microsoft.com/office/drawing/2014/main" xmlns="" id="{653AD7A5-E66F-46C2-A136-96F6AA7BA4C9}"/>
              </a:ext>
            </a:extLst>
          </p:cNvPr>
          <p:cNvSpPr/>
          <p:nvPr/>
        </p:nvSpPr>
        <p:spPr>
          <a:xfrm rot="2700000">
            <a:off x="6798372" y="2958407"/>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ound Same Side Corner Rectangle 11">
            <a:extLst>
              <a:ext uri="{FF2B5EF4-FFF2-40B4-BE49-F238E27FC236}">
                <a16:creationId xmlns:a16="http://schemas.microsoft.com/office/drawing/2014/main" xmlns="" id="{D2911BD2-4D82-42FB-A3E6-3BBAC700CFAC}"/>
              </a:ext>
            </a:extLst>
          </p:cNvPr>
          <p:cNvSpPr>
            <a:spLocks noChangeAspect="1"/>
          </p:cNvSpPr>
          <p:nvPr/>
        </p:nvSpPr>
        <p:spPr>
          <a:xfrm rot="9900000">
            <a:off x="6097873" y="2060320"/>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6">
            <a:extLst>
              <a:ext uri="{FF2B5EF4-FFF2-40B4-BE49-F238E27FC236}">
                <a16:creationId xmlns:a16="http://schemas.microsoft.com/office/drawing/2014/main" xmlns="" id="{653AD7A5-E66F-46C2-A136-96F6AA7BA4C9}"/>
              </a:ext>
            </a:extLst>
          </p:cNvPr>
          <p:cNvSpPr/>
          <p:nvPr/>
        </p:nvSpPr>
        <p:spPr>
          <a:xfrm rot="2700000">
            <a:off x="6200513" y="5254221"/>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文本框 11"/>
          <p:cNvSpPr txBox="1"/>
          <p:nvPr/>
        </p:nvSpPr>
        <p:spPr>
          <a:xfrm>
            <a:off x="7046986" y="277594"/>
            <a:ext cx="4885992" cy="584775"/>
          </a:xfrm>
          <a:prstGeom prst="rect">
            <a:avLst/>
          </a:prstGeom>
          <a:noFill/>
        </p:spPr>
        <p:txBody>
          <a:bodyPr wrap="square" rtlCol="0">
            <a:spAutoFit/>
            <a:scene3d>
              <a:camera prst="orthographicFront"/>
              <a:lightRig rig="threePt" dir="t"/>
            </a:scene3d>
            <a:sp3d contourW="12700"/>
          </a:bodyPr>
          <a:lstStyle/>
          <a:p>
            <a:r>
              <a:rPr lang="en-US" altLang="zh-CN" sz="3200" b="1" dirty="0" err="1" smtClean="0">
                <a:solidFill>
                  <a:schemeClr val="tx1">
                    <a:lumMod val="75000"/>
                    <a:lumOff val="25000"/>
                  </a:schemeClr>
                </a:solidFill>
                <a:latin typeface="+mn-ea"/>
              </a:rPr>
              <a:t>Análisis</a:t>
            </a:r>
            <a:r>
              <a:rPr lang="en-US" altLang="zh-CN" sz="3200" b="1" dirty="0" smtClean="0">
                <a:solidFill>
                  <a:schemeClr val="tx1">
                    <a:lumMod val="75000"/>
                    <a:lumOff val="25000"/>
                  </a:schemeClr>
                </a:solidFill>
                <a:latin typeface="+mn-ea"/>
              </a:rPr>
              <a:t> de </a:t>
            </a:r>
            <a:r>
              <a:rPr lang="en-US" altLang="zh-CN" sz="3200" b="1" dirty="0" err="1" smtClean="0">
                <a:solidFill>
                  <a:schemeClr val="tx1">
                    <a:lumMod val="75000"/>
                    <a:lumOff val="25000"/>
                  </a:schemeClr>
                </a:solidFill>
                <a:latin typeface="+mn-ea"/>
              </a:rPr>
              <a:t>riesgos</a:t>
            </a:r>
            <a:r>
              <a:rPr lang="en-US" altLang="zh-CN" sz="3200" b="1" dirty="0" smtClean="0">
                <a:solidFill>
                  <a:schemeClr val="tx1">
                    <a:lumMod val="75000"/>
                    <a:lumOff val="25000"/>
                  </a:schemeClr>
                </a:solidFill>
                <a:latin typeface="+mn-ea"/>
              </a:rPr>
              <a:t>:</a:t>
            </a:r>
            <a:endParaRPr lang="zh-CN" altLang="en-US" sz="3200" b="1" dirty="0">
              <a:solidFill>
                <a:schemeClr val="tx1">
                  <a:lumMod val="75000"/>
                  <a:lumOff val="25000"/>
                </a:schemeClr>
              </a:solidFill>
              <a:latin typeface="+mn-ea"/>
            </a:endParaRPr>
          </a:p>
        </p:txBody>
      </p:sp>
    </p:spTree>
    <p:extLst>
      <p:ext uri="{BB962C8B-B14F-4D97-AF65-F5344CB8AC3E}">
        <p14:creationId xmlns:p14="http://schemas.microsoft.com/office/powerpoint/2010/main" val="293015959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7" grpId="0" animBg="1"/>
      <p:bldP spid="68" grpId="0" animBg="1"/>
      <p:bldP spid="69" grpId="0" animBg="1"/>
      <p:bldP spid="70" grpId="0" animBg="1"/>
      <p:bldP spid="71" grpId="0"/>
      <p:bldP spid="72" grpId="0"/>
      <p:bldP spid="73" grpId="0"/>
      <p:bldP spid="74" grpId="0"/>
      <p:bldP spid="77"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139">
      <a:dk1>
        <a:sysClr val="windowText" lastClr="000000"/>
      </a:dk1>
      <a:lt1>
        <a:sysClr val="window" lastClr="FFFFFF"/>
      </a:lt1>
      <a:dk2>
        <a:srgbClr val="44546A"/>
      </a:dk2>
      <a:lt2>
        <a:srgbClr val="E7E6E6"/>
      </a:lt2>
      <a:accent1>
        <a:srgbClr val="0085AE"/>
      </a:accent1>
      <a:accent2>
        <a:srgbClr val="0073A6"/>
      </a:accent2>
      <a:accent3>
        <a:srgbClr val="0085AE"/>
      </a:accent3>
      <a:accent4>
        <a:srgbClr val="0073A6"/>
      </a:accent4>
      <a:accent5>
        <a:srgbClr val="0085AE"/>
      </a:accent5>
      <a:accent6>
        <a:srgbClr val="0073A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491</TotalTime>
  <Words>1475</Words>
  <Application>Microsoft Office PowerPoint</Application>
  <PresentationFormat>Personalizado</PresentationFormat>
  <Paragraphs>106</Paragraphs>
  <Slides>13</Slides>
  <Notes>11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15" baseType="lpstr">
      <vt:lpstr>包图主题2</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Jorge Renato Aguilar Muñoz</cp:lastModifiedBy>
  <cp:revision>103</cp:revision>
  <dcterms:created xsi:type="dcterms:W3CDTF">2017-08-24T11:47:32Z</dcterms:created>
  <dcterms:modified xsi:type="dcterms:W3CDTF">2022-06-28T22:20:49Z</dcterms:modified>
</cp:coreProperties>
</file>