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60" r:id="rId3"/>
    <p:sldId id="356" r:id="rId4"/>
    <p:sldId id="258" r:id="rId5"/>
    <p:sldId id="265" r:id="rId6"/>
    <p:sldId id="299" r:id="rId7"/>
    <p:sldId id="318" r:id="rId8"/>
    <p:sldId id="300" r:id="rId9"/>
    <p:sldId id="319" r:id="rId10"/>
    <p:sldId id="345" r:id="rId11"/>
    <p:sldId id="331" r:id="rId12"/>
    <p:sldId id="266" r:id="rId13"/>
    <p:sldId id="320" r:id="rId14"/>
    <p:sldId id="324" r:id="rId15"/>
    <p:sldId id="326" r:id="rId16"/>
    <p:sldId id="328" r:id="rId17"/>
    <p:sldId id="327" r:id="rId18"/>
    <p:sldId id="355" r:id="rId19"/>
    <p:sldId id="357" r:id="rId20"/>
    <p:sldId id="330" r:id="rId21"/>
    <p:sldId id="333" r:id="rId22"/>
    <p:sldId id="338" r:id="rId23"/>
    <p:sldId id="346" r:id="rId24"/>
    <p:sldId id="336" r:id="rId25"/>
    <p:sldId id="335" r:id="rId26"/>
    <p:sldId id="348" r:id="rId27"/>
    <p:sldId id="334" r:id="rId28"/>
    <p:sldId id="332" r:id="rId29"/>
    <p:sldId id="342" r:id="rId30"/>
    <p:sldId id="347" r:id="rId31"/>
    <p:sldId id="339" r:id="rId32"/>
    <p:sldId id="340" r:id="rId33"/>
    <p:sldId id="341" r:id="rId34"/>
    <p:sldId id="306" r:id="rId35"/>
    <p:sldId id="288" r:id="rId36"/>
    <p:sldId id="349" r:id="rId37"/>
    <p:sldId id="350" r:id="rId38"/>
    <p:sldId id="351" r:id="rId39"/>
    <p:sldId id="343" r:id="rId40"/>
    <p:sldId id="344" r:id="rId41"/>
    <p:sldId id="352" r:id="rId42"/>
    <p:sldId id="353" r:id="rId43"/>
    <p:sldId id="354" r:id="rId44"/>
    <p:sldId id="304" r:id="rId45"/>
  </p:sldIdLst>
  <p:sldSz cx="9144000" cy="6858000" type="screen4x3"/>
  <p:notesSz cx="6797675" cy="9926638"/>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53AE6F1C-B424-47F3-9070-23ACD52A5BC4}" type="datetimeFigureOut">
              <a:rPr lang="es-EC" smtClean="0"/>
              <a:t>29/04/2022</a:t>
            </a:fld>
            <a:endParaRPr lang="es-EC"/>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79450" y="4714875"/>
            <a:ext cx="5438775" cy="4467225"/>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2C9A4A8-2485-4FC2-A623-B2990DA3E409}" type="slidenum">
              <a:rPr lang="es-EC" smtClean="0"/>
              <a:t>‹Nº›</a:t>
            </a:fld>
            <a:endParaRPr lang="es-EC"/>
          </a:p>
        </p:txBody>
      </p:sp>
    </p:spTree>
    <p:extLst>
      <p:ext uri="{BB962C8B-B14F-4D97-AF65-F5344CB8AC3E}">
        <p14:creationId xmlns:p14="http://schemas.microsoft.com/office/powerpoint/2010/main" val="42636002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2C9A4A8-2485-4FC2-A623-B2990DA3E409}" type="slidenum">
              <a:rPr lang="es-EC" smtClean="0"/>
              <a:t>31</a:t>
            </a:fld>
            <a:endParaRPr lang="es-EC"/>
          </a:p>
        </p:txBody>
      </p:sp>
    </p:spTree>
    <p:extLst>
      <p:ext uri="{BB962C8B-B14F-4D97-AF65-F5344CB8AC3E}">
        <p14:creationId xmlns:p14="http://schemas.microsoft.com/office/powerpoint/2010/main" val="255562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2C9A4A8-2485-4FC2-A623-B2990DA3E409}" type="slidenum">
              <a:rPr lang="es-EC" smtClean="0"/>
              <a:t>39</a:t>
            </a:fld>
            <a:endParaRPr lang="es-EC"/>
          </a:p>
        </p:txBody>
      </p:sp>
    </p:spTree>
    <p:extLst>
      <p:ext uri="{BB962C8B-B14F-4D97-AF65-F5344CB8AC3E}">
        <p14:creationId xmlns:p14="http://schemas.microsoft.com/office/powerpoint/2010/main" val="25556292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2C9A4A8-2485-4FC2-A623-B2990DA3E409}" type="slidenum">
              <a:rPr lang="es-EC" smtClean="0"/>
              <a:t>41</a:t>
            </a:fld>
            <a:endParaRPr lang="es-EC"/>
          </a:p>
        </p:txBody>
      </p:sp>
    </p:spTree>
    <p:extLst>
      <p:ext uri="{BB962C8B-B14F-4D97-AF65-F5344CB8AC3E}">
        <p14:creationId xmlns:p14="http://schemas.microsoft.com/office/powerpoint/2010/main" val="25556292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2C9A4A8-2485-4FC2-A623-B2990DA3E409}" type="slidenum">
              <a:rPr lang="es-EC" smtClean="0"/>
              <a:t>42</a:t>
            </a:fld>
            <a:endParaRPr lang="es-EC"/>
          </a:p>
        </p:txBody>
      </p:sp>
    </p:spTree>
    <p:extLst>
      <p:ext uri="{BB962C8B-B14F-4D97-AF65-F5344CB8AC3E}">
        <p14:creationId xmlns:p14="http://schemas.microsoft.com/office/powerpoint/2010/main" val="2555629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52C9A4A8-2485-4FC2-A623-B2990DA3E409}" type="slidenum">
              <a:rPr lang="es-EC" smtClean="0"/>
              <a:t>43</a:t>
            </a:fld>
            <a:endParaRPr lang="es-EC"/>
          </a:p>
        </p:txBody>
      </p:sp>
    </p:spTree>
    <p:extLst>
      <p:ext uri="{BB962C8B-B14F-4D97-AF65-F5344CB8AC3E}">
        <p14:creationId xmlns:p14="http://schemas.microsoft.com/office/powerpoint/2010/main" val="2555629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21885262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178683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4115101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40526817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7121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661245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4280270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4590414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239419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321796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15FE76B-C5CE-4AE5-B287-8D044DA66782}" type="datetimeFigureOut">
              <a:rPr lang="es-EC" smtClean="0"/>
              <a:t>29/04/2022</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7F2A2DB2-7F85-4FFB-B99B-343A2D5B40C1}" type="slidenum">
              <a:rPr lang="es-EC" smtClean="0"/>
              <a:t>‹Nº›</a:t>
            </a:fld>
            <a:endParaRPr lang="es-EC"/>
          </a:p>
        </p:txBody>
      </p:sp>
    </p:spTree>
    <p:extLst>
      <p:ext uri="{BB962C8B-B14F-4D97-AF65-F5344CB8AC3E}">
        <p14:creationId xmlns:p14="http://schemas.microsoft.com/office/powerpoint/2010/main" val="1778354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5FE76B-C5CE-4AE5-B287-8D044DA66782}" type="datetimeFigureOut">
              <a:rPr lang="es-EC" smtClean="0"/>
              <a:t>29/04/2022</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A2DB2-7F85-4FFB-B99B-343A2D5B40C1}" type="slidenum">
              <a:rPr lang="es-EC" smtClean="0"/>
              <a:t>‹Nº›</a:t>
            </a:fld>
            <a:endParaRPr lang="es-EC"/>
          </a:p>
        </p:txBody>
      </p:sp>
    </p:spTree>
    <p:extLst>
      <p:ext uri="{BB962C8B-B14F-4D97-AF65-F5344CB8AC3E}">
        <p14:creationId xmlns:p14="http://schemas.microsoft.com/office/powerpoint/2010/main" val="365914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60986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Rectángulo"/>
          <p:cNvSpPr/>
          <p:nvPr/>
        </p:nvSpPr>
        <p:spPr>
          <a:xfrm>
            <a:off x="376648" y="3978930"/>
            <a:ext cx="8275471" cy="1754326"/>
          </a:xfrm>
          <a:prstGeom prst="rect">
            <a:avLst/>
          </a:prstGeom>
          <a:noFill/>
        </p:spPr>
        <p:txBody>
          <a:bodyPr wrap="none" lIns="91440" tIns="45720" rIns="91440" bIns="45720">
            <a:spAutoFit/>
          </a:bodyPr>
          <a:lstStyle/>
          <a:p>
            <a:pPr algn="ctr"/>
            <a:r>
              <a:rPr lang="es-ES" sz="5400" b="1" cap="none" spc="0" dirty="0" smtClean="0">
                <a:ln w="19050">
                  <a:solidFill>
                    <a:schemeClr val="tx2">
                      <a:tint val="1000"/>
                    </a:schemeClr>
                  </a:solidFill>
                  <a:prstDash val="solid"/>
                </a:ln>
                <a:solidFill>
                  <a:srgbClr val="00B050"/>
                </a:solidFill>
                <a:effectLst>
                  <a:glow rad="139700">
                    <a:schemeClr val="accent5">
                      <a:satMod val="175000"/>
                      <a:alpha val="40000"/>
                    </a:schemeClr>
                  </a:glow>
                  <a:outerShdw blurRad="50000" dist="50800" dir="7500000" algn="tl">
                    <a:srgbClr val="000000">
                      <a:shade val="5000"/>
                      <a:alpha val="35000"/>
                    </a:srgbClr>
                  </a:outerShdw>
                </a:effectLst>
              </a:rPr>
              <a:t>Informe de Rendición</a:t>
            </a:r>
          </a:p>
          <a:p>
            <a:pPr algn="ctr"/>
            <a:r>
              <a:rPr lang="es-ES" sz="5400" b="1" dirty="0" smtClean="0">
                <a:ln w="19050">
                  <a:solidFill>
                    <a:schemeClr val="tx2">
                      <a:tint val="1000"/>
                    </a:schemeClr>
                  </a:solidFill>
                  <a:prstDash val="solid"/>
                </a:ln>
                <a:solidFill>
                  <a:srgbClr val="00B050"/>
                </a:solidFill>
                <a:effectLst>
                  <a:glow rad="139700">
                    <a:schemeClr val="accent5">
                      <a:satMod val="175000"/>
                      <a:alpha val="40000"/>
                    </a:schemeClr>
                  </a:glow>
                  <a:outerShdw blurRad="50000" dist="50800" dir="7500000" algn="tl">
                    <a:srgbClr val="000000">
                      <a:shade val="5000"/>
                      <a:alpha val="35000"/>
                    </a:srgbClr>
                  </a:outerShdw>
                </a:effectLst>
              </a:rPr>
              <a:t>De Cuentas Año fiscal– 2021</a:t>
            </a:r>
            <a:endParaRPr lang="es-ES" sz="5400" b="1" cap="none" spc="0" dirty="0">
              <a:ln w="19050">
                <a:solidFill>
                  <a:schemeClr val="tx2">
                    <a:tint val="1000"/>
                  </a:schemeClr>
                </a:solidFill>
                <a:prstDash val="solid"/>
              </a:ln>
              <a:solidFill>
                <a:srgbClr val="00B050"/>
              </a:solidFill>
              <a:effectLst>
                <a:glow rad="139700">
                  <a:schemeClr val="accent5">
                    <a:satMod val="175000"/>
                    <a:alpha val="40000"/>
                  </a:schemeClr>
                </a:glow>
                <a:outerShdw blurRad="50000" dist="50800" dir="7500000" algn="tl">
                  <a:srgbClr val="000000">
                    <a:shade val="5000"/>
                    <a:alpha val="35000"/>
                  </a:srgbClr>
                </a:outerShdw>
              </a:effectLst>
            </a:endParaRPr>
          </a:p>
        </p:txBody>
      </p:sp>
    </p:spTree>
    <p:extLst>
      <p:ext uri="{BB962C8B-B14F-4D97-AF65-F5344CB8AC3E}">
        <p14:creationId xmlns:p14="http://schemas.microsoft.com/office/powerpoint/2010/main" val="1905654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27584" y="908720"/>
            <a:ext cx="6783717" cy="923330"/>
          </a:xfrm>
          <a:prstGeom prst="rect">
            <a:avLst/>
          </a:prstGeom>
          <a:noFill/>
        </p:spPr>
        <p:txBody>
          <a:bodyPr wrap="none" lIns="91440" tIns="45720" rIns="91440" bIns="45720">
            <a:spAutoFit/>
          </a:bodyPr>
          <a:lstStyle/>
          <a:p>
            <a:pPr algn="ctr"/>
            <a:r>
              <a:rPr lang="es-ES" sz="54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Información Financiera</a:t>
            </a:r>
            <a:endParaRPr lang="es-ES" sz="54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23" y="188640"/>
            <a:ext cx="76025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13" y="2753841"/>
            <a:ext cx="90201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62334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484829" y="1167135"/>
            <a:ext cx="3469219" cy="923330"/>
          </a:xfrm>
          <a:prstGeom prst="rect">
            <a:avLst/>
          </a:prstGeom>
          <a:noFill/>
        </p:spPr>
        <p:txBody>
          <a:bodyPr wrap="none" lIns="91440" tIns="45720" rIns="91440" bIns="45720">
            <a:spAutoFit/>
          </a:bodyPr>
          <a:lstStyle/>
          <a:p>
            <a:pPr algn="ctr"/>
            <a:r>
              <a:rPr lang="es-ES" sz="5400" b="1"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Comisiones</a:t>
            </a:r>
            <a:endParaRPr lang="es-ES" sz="54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23" y="188640"/>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297816" y="2204864"/>
            <a:ext cx="3168352"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C" sz="2400" b="1" dirty="0" smtClean="0"/>
              <a:t>Sector Vulnerable, Cultura y Deporte</a:t>
            </a:r>
            <a:endParaRPr lang="es-EC" sz="2400" b="1" dirty="0"/>
          </a:p>
        </p:txBody>
      </p:sp>
      <p:sp>
        <p:nvSpPr>
          <p:cNvPr id="7" name="6 CuadroTexto"/>
          <p:cNvSpPr txBox="1"/>
          <p:nvPr/>
        </p:nvSpPr>
        <p:spPr>
          <a:xfrm>
            <a:off x="297816" y="3356992"/>
            <a:ext cx="3168352"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C" sz="2400" b="1" dirty="0" smtClean="0"/>
              <a:t>Productividad, Salud y medio ambiente</a:t>
            </a:r>
            <a:endParaRPr lang="es-EC" sz="2400" b="1" dirty="0"/>
          </a:p>
        </p:txBody>
      </p:sp>
      <p:sp>
        <p:nvSpPr>
          <p:cNvPr id="8" name="7 CuadroTexto"/>
          <p:cNvSpPr txBox="1"/>
          <p:nvPr/>
        </p:nvSpPr>
        <p:spPr>
          <a:xfrm>
            <a:off x="297816" y="4437112"/>
            <a:ext cx="3168352" cy="830997"/>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C" sz="2400" b="1" dirty="0" smtClean="0"/>
              <a:t>Obras Públicas y Vialidad</a:t>
            </a:r>
            <a:endParaRPr lang="es-EC" sz="2400" b="1" dirty="0"/>
          </a:p>
        </p:txBody>
      </p:sp>
      <p:sp>
        <p:nvSpPr>
          <p:cNvPr id="9" name="8 CuadroTexto"/>
          <p:cNvSpPr txBox="1"/>
          <p:nvPr/>
        </p:nvSpPr>
        <p:spPr>
          <a:xfrm>
            <a:off x="297816" y="5517232"/>
            <a:ext cx="3168352" cy="1200329"/>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s-EC" sz="2400" b="1" dirty="0" smtClean="0"/>
              <a:t>Planificación del Ordenamiento Territorial</a:t>
            </a:r>
            <a:endParaRPr lang="es-EC" sz="2400" b="1" dirty="0"/>
          </a:p>
        </p:txBody>
      </p:sp>
      <p:sp>
        <p:nvSpPr>
          <p:cNvPr id="3" name="2 CuadroTexto"/>
          <p:cNvSpPr txBox="1"/>
          <p:nvPr/>
        </p:nvSpPr>
        <p:spPr>
          <a:xfrm>
            <a:off x="4499992" y="2391271"/>
            <a:ext cx="3024336"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EC" sz="2400" b="1" dirty="0" err="1" smtClean="0">
                <a:solidFill>
                  <a:schemeClr val="tx1"/>
                </a:solidFill>
              </a:rPr>
              <a:t>Tlga</a:t>
            </a:r>
            <a:r>
              <a:rPr lang="es-EC" sz="2400" b="1" dirty="0" smtClean="0">
                <a:solidFill>
                  <a:schemeClr val="tx1"/>
                </a:solidFill>
              </a:rPr>
              <a:t>. Karina Cevallos</a:t>
            </a:r>
            <a:endParaRPr lang="es-EC" sz="2400" b="1" dirty="0">
              <a:solidFill>
                <a:schemeClr val="tx1"/>
              </a:solidFill>
            </a:endParaRPr>
          </a:p>
        </p:txBody>
      </p:sp>
      <p:sp>
        <p:nvSpPr>
          <p:cNvPr id="11" name="10 CuadroTexto"/>
          <p:cNvSpPr txBox="1"/>
          <p:nvPr/>
        </p:nvSpPr>
        <p:spPr>
          <a:xfrm>
            <a:off x="4469013" y="3541657"/>
            <a:ext cx="3024336"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EC" sz="2400" b="1" dirty="0" smtClean="0">
                <a:solidFill>
                  <a:schemeClr val="tx1"/>
                </a:solidFill>
              </a:rPr>
              <a:t>Eco. Pilar Tualombo</a:t>
            </a:r>
            <a:endParaRPr lang="es-EC" sz="2400" b="1" dirty="0">
              <a:solidFill>
                <a:schemeClr val="tx1"/>
              </a:solidFill>
            </a:endParaRPr>
          </a:p>
        </p:txBody>
      </p:sp>
      <p:sp>
        <p:nvSpPr>
          <p:cNvPr id="12" name="11 CuadroTexto"/>
          <p:cNvSpPr txBox="1"/>
          <p:nvPr/>
        </p:nvSpPr>
        <p:spPr>
          <a:xfrm>
            <a:off x="4499992" y="4621777"/>
            <a:ext cx="3024336"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EC" sz="2400" b="1" dirty="0" smtClean="0">
                <a:solidFill>
                  <a:schemeClr val="tx1"/>
                </a:solidFill>
              </a:rPr>
              <a:t>Arq. César Toapanta</a:t>
            </a:r>
            <a:endParaRPr lang="es-EC" sz="2400" b="1" dirty="0">
              <a:solidFill>
                <a:schemeClr val="tx1"/>
              </a:solidFill>
            </a:endParaRPr>
          </a:p>
        </p:txBody>
      </p:sp>
      <p:sp>
        <p:nvSpPr>
          <p:cNvPr id="13" name="12 CuadroTexto"/>
          <p:cNvSpPr txBox="1"/>
          <p:nvPr/>
        </p:nvSpPr>
        <p:spPr>
          <a:xfrm>
            <a:off x="4471392" y="5886563"/>
            <a:ext cx="3024336" cy="461665"/>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r>
              <a:rPr lang="es-EC" sz="2400" b="1" dirty="0" smtClean="0">
                <a:solidFill>
                  <a:schemeClr val="tx1"/>
                </a:solidFill>
              </a:rPr>
              <a:t>Sr. Fredy Villavicencio</a:t>
            </a:r>
            <a:endParaRPr lang="es-EC" sz="2400" b="1" dirty="0">
              <a:solidFill>
                <a:schemeClr val="tx1"/>
              </a:solidFill>
            </a:endParaRPr>
          </a:p>
        </p:txBody>
      </p:sp>
      <p:sp>
        <p:nvSpPr>
          <p:cNvPr id="4" name="3 Flecha derecha"/>
          <p:cNvSpPr/>
          <p:nvPr/>
        </p:nvSpPr>
        <p:spPr>
          <a:xfrm>
            <a:off x="3491880" y="239127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5" name="14 Flecha derecha"/>
          <p:cNvSpPr/>
          <p:nvPr/>
        </p:nvSpPr>
        <p:spPr>
          <a:xfrm>
            <a:off x="3466168" y="354165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6" name="15 Flecha derecha"/>
          <p:cNvSpPr/>
          <p:nvPr/>
        </p:nvSpPr>
        <p:spPr>
          <a:xfrm>
            <a:off x="3466168" y="462177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16 Flecha derecha"/>
          <p:cNvSpPr/>
          <p:nvPr/>
        </p:nvSpPr>
        <p:spPr>
          <a:xfrm>
            <a:off x="3466168" y="5886563"/>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282568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3045" y="2103239"/>
            <a:ext cx="7593041" cy="461665"/>
          </a:xfrm>
          <a:prstGeom prst="rect">
            <a:avLst/>
          </a:prstGeom>
          <a:noFill/>
        </p:spPr>
        <p:txBody>
          <a:bodyPr wrap="none" lIns="91440" tIns="45720" rIns="91440" bIns="45720">
            <a:spAutoFit/>
          </a:bodyPr>
          <a:lstStyle/>
          <a:p>
            <a:pPr lvl="0"/>
            <a:r>
              <a:rPr lang="es-EC" sz="2400" dirty="0">
                <a:latin typeface="Cambria" pitchFamily="18" charset="0"/>
              </a:rPr>
              <a:t>Responsable de la Comisión</a:t>
            </a:r>
            <a:r>
              <a:rPr lang="es-EC" sz="2400" dirty="0" smtClean="0">
                <a:latin typeface="Cambria" pitchFamily="18" charset="0"/>
              </a:rPr>
              <a:t>: TLGA. KAFRINA CEVALLOS </a:t>
            </a:r>
            <a:endParaRPr lang="es-EC" sz="2400" dirty="0">
              <a:latin typeface="Cambria"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224747" y="893618"/>
            <a:ext cx="7793993" cy="1323439"/>
          </a:xfrm>
          <a:prstGeom prst="rect">
            <a:avLst/>
          </a:prstGeom>
          <a:noFill/>
        </p:spPr>
        <p:txBody>
          <a:bodyPr wrap="none" lIns="91440" tIns="45720" rIns="91440" bIns="45720">
            <a:spAutoFit/>
          </a:bodyPr>
          <a:lstStyle/>
          <a:p>
            <a:pPr algn="ct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COMISIÓN DE SECTOR VULNERABLE</a:t>
            </a:r>
          </a:p>
          <a:p>
            <a:pPr algn="ctr"/>
            <a:r>
              <a:rPr lang="es-ES" sz="4000" b="1"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DEPORTE Y CULTURA</a:t>
            </a:r>
            <a:endParaRPr lang="es-ES" sz="40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sp>
        <p:nvSpPr>
          <p:cNvPr id="8" name="7 CuadroTexto"/>
          <p:cNvSpPr txBox="1"/>
          <p:nvPr/>
        </p:nvSpPr>
        <p:spPr>
          <a:xfrm>
            <a:off x="323528" y="3312075"/>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391150" y="4693873"/>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sp>
        <p:nvSpPr>
          <p:cNvPr id="11" name="10 CuadroTexto"/>
          <p:cNvSpPr txBox="1"/>
          <p:nvPr/>
        </p:nvSpPr>
        <p:spPr>
          <a:xfrm>
            <a:off x="357257" y="5085184"/>
            <a:ext cx="8663013" cy="1631216"/>
          </a:xfrm>
          <a:prstGeom prst="rect">
            <a:avLst/>
          </a:prstGeom>
          <a:noFill/>
        </p:spPr>
        <p:txBody>
          <a:bodyPr wrap="none" rtlCol="0">
            <a:spAutoFit/>
          </a:bodyPr>
          <a:lstStyle/>
          <a:p>
            <a:pPr marL="342900" indent="-342900">
              <a:buFont typeface="Arial" pitchFamily="34" charset="0"/>
              <a:buChar char="•"/>
            </a:pPr>
            <a:r>
              <a:rPr lang="es-EC" sz="2000" dirty="0" smtClean="0"/>
              <a:t>Entrega de raciones alimenticias a miembros del sector vulnerable.</a:t>
            </a:r>
          </a:p>
          <a:p>
            <a:pPr marL="342900" indent="-342900">
              <a:buFont typeface="Arial" pitchFamily="34" charset="0"/>
              <a:buChar char="•"/>
            </a:pPr>
            <a:r>
              <a:rPr lang="es-EC" sz="2000" dirty="0" smtClean="0"/>
              <a:t>Agasajos el día del adulto mayor y personas con capacidades especiales.</a:t>
            </a:r>
          </a:p>
          <a:p>
            <a:pPr marL="342900" indent="-342900">
              <a:buFont typeface="Arial" pitchFamily="34" charset="0"/>
              <a:buChar char="•"/>
            </a:pPr>
            <a:r>
              <a:rPr lang="es-EC" sz="2000" dirty="0" smtClean="0"/>
              <a:t>Organización de campamentos vacacionales con la participación de las Reinas.</a:t>
            </a:r>
          </a:p>
          <a:p>
            <a:pPr marL="342900" indent="-342900">
              <a:buFont typeface="Arial" pitchFamily="34" charset="0"/>
              <a:buChar char="•"/>
            </a:pPr>
            <a:r>
              <a:rPr lang="es-EC" sz="2000" dirty="0" smtClean="0"/>
              <a:t>Casas de acogida a 3 familias a quien se les paga todos los servicios básicos.</a:t>
            </a:r>
          </a:p>
          <a:p>
            <a:pPr marL="342900" indent="-342900">
              <a:buFont typeface="Arial" pitchFamily="34" charset="0"/>
              <a:buChar char="•"/>
            </a:pPr>
            <a:r>
              <a:rPr lang="es-EC" sz="2000" dirty="0" smtClean="0"/>
              <a:t>Entrega de ayudas técnicas con el apoyo de Acción Social del GAD Mejía.</a:t>
            </a:r>
            <a:endParaRPr lang="es-EC" sz="2000" dirty="0"/>
          </a:p>
        </p:txBody>
      </p:sp>
      <p:pic>
        <p:nvPicPr>
          <p:cNvPr id="1024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3805" y="2542634"/>
            <a:ext cx="7623177" cy="769441"/>
          </a:xfrm>
          <a:prstGeom prst="rect">
            <a:avLst/>
          </a:prstGeom>
          <a:noFill/>
        </p:spPr>
        <p:txBody>
          <a:bodyPr wrap="none" lIns="91440" tIns="45720" rIns="91440" bIns="45720">
            <a:spAutoFit/>
          </a:bodyPr>
          <a:lstStyle/>
          <a:p>
            <a:pPr algn="ctr"/>
            <a:r>
              <a:rPr lang="es-E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Proyectos con sector vulnerable</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357257" y="3681898"/>
            <a:ext cx="8369859" cy="923330"/>
          </a:xfrm>
          <a:prstGeom prst="rect">
            <a:avLst/>
          </a:prstGeom>
          <a:noFill/>
        </p:spPr>
        <p:txBody>
          <a:bodyPr wrap="square" rtlCol="0">
            <a:spAutoFit/>
          </a:bodyPr>
          <a:lstStyle/>
          <a:p>
            <a:r>
              <a:rPr lang="es-EC" dirty="0" smtClean="0"/>
              <a:t>Fortalecer los vínculos entre el Club del adulto mayor, la Asociación de Jubilados , personas con capacidades especiales, niños, jóvenes y la comunidad con el  objeto de mejorar sus actividades motrices y de integración con la sociedad.</a:t>
            </a:r>
            <a:endParaRPr lang="es-EC" dirty="0"/>
          </a:p>
        </p:txBody>
      </p:sp>
    </p:spTree>
    <p:extLst>
      <p:ext uri="{BB962C8B-B14F-4D97-AF65-F5344CB8AC3E}">
        <p14:creationId xmlns:p14="http://schemas.microsoft.com/office/powerpoint/2010/main" val="6407950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2" y="116632"/>
            <a:ext cx="4485959"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0"/>
            <a:ext cx="3888431" cy="3172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052978"/>
            <a:ext cx="3960440" cy="30731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36125" y="3460367"/>
            <a:ext cx="4797290" cy="269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22219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332656"/>
            <a:ext cx="457737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920" y="3356992"/>
            <a:ext cx="4964673"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755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467544" y="2028213"/>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391150" y="3140968"/>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pic>
        <p:nvPicPr>
          <p:cNvPr id="1024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83656" y="1244079"/>
            <a:ext cx="6039217" cy="769441"/>
          </a:xfrm>
          <a:prstGeom prst="rect">
            <a:avLst/>
          </a:prstGeom>
          <a:noFill/>
        </p:spPr>
        <p:txBody>
          <a:bodyPr wrap="none" lIns="91440" tIns="45720" rIns="91440" bIns="45720">
            <a:spAutoFit/>
          </a:bodyPr>
          <a:lstStyle/>
          <a:p>
            <a:pPr algn="ctr"/>
            <a:r>
              <a:rPr lang="es-E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Proyectos con el Deporte</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391150" y="2452621"/>
            <a:ext cx="8369859" cy="646331"/>
          </a:xfrm>
          <a:prstGeom prst="rect">
            <a:avLst/>
          </a:prstGeom>
          <a:noFill/>
        </p:spPr>
        <p:txBody>
          <a:bodyPr wrap="square" rtlCol="0">
            <a:spAutoFit/>
          </a:bodyPr>
          <a:lstStyle/>
          <a:p>
            <a:r>
              <a:rPr lang="es-EC" dirty="0"/>
              <a:t>Involucrar a la población en la práctica de la actividad física para lograr la detección de talentos </a:t>
            </a:r>
            <a:r>
              <a:rPr lang="es-EC" dirty="0" smtClean="0"/>
              <a:t>deportivos.</a:t>
            </a:r>
            <a:endParaRPr lang="es-EC" dirty="0"/>
          </a:p>
        </p:txBody>
      </p:sp>
      <p:sp>
        <p:nvSpPr>
          <p:cNvPr id="6" name="5 CuadroTexto"/>
          <p:cNvSpPr txBox="1"/>
          <p:nvPr/>
        </p:nvSpPr>
        <p:spPr>
          <a:xfrm>
            <a:off x="316049" y="3546882"/>
            <a:ext cx="8335966" cy="1754326"/>
          </a:xfrm>
          <a:prstGeom prst="rect">
            <a:avLst/>
          </a:prstGeom>
          <a:noFill/>
        </p:spPr>
        <p:txBody>
          <a:bodyPr wrap="square" rtlCol="0">
            <a:spAutoFit/>
          </a:bodyPr>
          <a:lstStyle/>
          <a:p>
            <a:pPr marL="285750" indent="-285750">
              <a:buFont typeface="Arial" pitchFamily="34" charset="0"/>
              <a:buChar char="•"/>
            </a:pPr>
            <a:r>
              <a:rPr lang="es-EC" dirty="0" smtClean="0"/>
              <a:t>Generación de la Escuela de Fútbol del GAD Parroquial.</a:t>
            </a:r>
          </a:p>
          <a:p>
            <a:pPr marL="285750" indent="-285750">
              <a:buFont typeface="Arial" pitchFamily="34" charset="0"/>
              <a:buChar char="•"/>
            </a:pPr>
            <a:r>
              <a:rPr lang="es-EC" dirty="0" smtClean="0"/>
              <a:t>Generación de la Escuela de </a:t>
            </a:r>
            <a:r>
              <a:rPr lang="es-EC" dirty="0" err="1" smtClean="0"/>
              <a:t>Básket</a:t>
            </a:r>
            <a:r>
              <a:rPr lang="es-EC" dirty="0" smtClean="0"/>
              <a:t> del GAD Parroquial en coordinación con la escuela de </a:t>
            </a:r>
            <a:r>
              <a:rPr lang="es-EC" dirty="0" err="1" smtClean="0"/>
              <a:t>Básket</a:t>
            </a:r>
            <a:r>
              <a:rPr lang="es-EC" dirty="0" smtClean="0"/>
              <a:t> Titanes.</a:t>
            </a:r>
          </a:p>
          <a:p>
            <a:pPr marL="285750" indent="-285750">
              <a:buFont typeface="Arial" pitchFamily="34" charset="0"/>
              <a:buChar char="•"/>
            </a:pPr>
            <a:r>
              <a:rPr lang="es-EC" dirty="0" smtClean="0"/>
              <a:t>Apoyo a la generación de la Escuela de Patinaje impulsada por la Medallista Olímpica Ingrid Factos.</a:t>
            </a:r>
          </a:p>
          <a:p>
            <a:pPr marL="285750" indent="-285750">
              <a:buFont typeface="Arial" pitchFamily="34" charset="0"/>
              <a:buChar char="•"/>
            </a:pPr>
            <a:r>
              <a:rPr lang="es-EC" dirty="0" smtClean="0"/>
              <a:t>Apoyo a la Escuela de Fútbol del Consejo Provincial.</a:t>
            </a:r>
            <a:endParaRPr lang="es-EC" dirty="0"/>
          </a:p>
        </p:txBody>
      </p:sp>
    </p:spTree>
    <p:extLst>
      <p:ext uri="{BB962C8B-B14F-4D97-AF65-F5344CB8AC3E}">
        <p14:creationId xmlns:p14="http://schemas.microsoft.com/office/powerpoint/2010/main" val="1740666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GAD UYUMBICHO\Rendición de cuentas\Rendición de cuentas 2021\WhatsApp Image 2022-04-27 at 12.09.19 P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840427" cy="288032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GAD UYUMBICHO\Rendición de cuentas\Rendición de cuentas 2021\WhatsApp Image 2022-04-27 at 12.10.46 P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7024" y="260648"/>
            <a:ext cx="3821360" cy="2953874"/>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D:\GAD UYUMBICHO\Rendición de cuentas\Rendición de cuentas 2021\WhatsApp Image 2022-04-27 at 12.12.58 PM.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519" y="3429000"/>
            <a:ext cx="3840427" cy="2880320"/>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D:\GAD UYUMBICHO\Rendición de cuentas\Rendición de cuentas 2021\WhatsApp Image 2022-04-27 at 12.12.59 PM.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16016" y="3435215"/>
            <a:ext cx="2952328" cy="3150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0661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95536" y="2028213"/>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391150" y="3140968"/>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pic>
        <p:nvPicPr>
          <p:cNvPr id="1024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244079"/>
            <a:ext cx="4954433" cy="769441"/>
          </a:xfrm>
          <a:prstGeom prst="rect">
            <a:avLst/>
          </a:prstGeom>
          <a:noFill/>
        </p:spPr>
        <p:txBody>
          <a:bodyPr wrap="none" lIns="91440" tIns="45720" rIns="91440" bIns="45720">
            <a:spAutoFit/>
          </a:bodyPr>
          <a:lstStyle/>
          <a:p>
            <a:pPr algn="ctr"/>
            <a:r>
              <a:rPr lang="es-E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Proyectos Culturales</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391150" y="2452621"/>
            <a:ext cx="8369859" cy="646331"/>
          </a:xfrm>
          <a:prstGeom prst="rect">
            <a:avLst/>
          </a:prstGeom>
          <a:noFill/>
        </p:spPr>
        <p:txBody>
          <a:bodyPr wrap="square" rtlCol="0">
            <a:spAutoFit/>
          </a:bodyPr>
          <a:lstStyle/>
          <a:p>
            <a:r>
              <a:rPr lang="es-EC" dirty="0"/>
              <a:t>Involucrar a la población en </a:t>
            </a:r>
            <a:r>
              <a:rPr lang="es-EC" dirty="0" smtClean="0"/>
              <a:t>prácticas culturales que ayuden a generar identidad propia de la población.</a:t>
            </a:r>
            <a:endParaRPr lang="es-EC" dirty="0"/>
          </a:p>
        </p:txBody>
      </p:sp>
      <p:sp>
        <p:nvSpPr>
          <p:cNvPr id="6" name="5 CuadroTexto"/>
          <p:cNvSpPr txBox="1"/>
          <p:nvPr/>
        </p:nvSpPr>
        <p:spPr>
          <a:xfrm>
            <a:off x="316049" y="3657798"/>
            <a:ext cx="8335966" cy="923330"/>
          </a:xfrm>
          <a:prstGeom prst="rect">
            <a:avLst/>
          </a:prstGeom>
          <a:noFill/>
        </p:spPr>
        <p:txBody>
          <a:bodyPr wrap="square" rtlCol="0">
            <a:spAutoFit/>
          </a:bodyPr>
          <a:lstStyle/>
          <a:p>
            <a:pPr marL="285750" indent="-285750">
              <a:buFont typeface="Arial" pitchFamily="34" charset="0"/>
              <a:buChar char="•"/>
            </a:pPr>
            <a:r>
              <a:rPr lang="es-EC" dirty="0" smtClean="0"/>
              <a:t>Apoyo a grupos de danza de la localidad con espacios para sus repasos y transporte para las respectivas presentaciones.</a:t>
            </a:r>
          </a:p>
          <a:p>
            <a:pPr marL="285750" indent="-285750">
              <a:buFont typeface="Arial" pitchFamily="34" charset="0"/>
              <a:buChar char="•"/>
            </a:pPr>
            <a:r>
              <a:rPr lang="es-EC" dirty="0" smtClean="0"/>
              <a:t>Se generó a través de concurso la creación del Himno a la parroquia.</a:t>
            </a:r>
            <a:endParaRPr lang="es-EC" dirty="0"/>
          </a:p>
        </p:txBody>
      </p:sp>
    </p:spTree>
    <p:extLst>
      <p:ext uri="{BB962C8B-B14F-4D97-AF65-F5344CB8AC3E}">
        <p14:creationId xmlns:p14="http://schemas.microsoft.com/office/powerpoint/2010/main" val="14958271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GAD UYUMBICHO\Rendición de cuentas\Rendición de cuentas 2021\Ayudas\WhatsApp Image 2022-04-29 at 12.17.31 P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64704"/>
            <a:ext cx="3834426" cy="511256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D:\GAD UYUMBICHO\Rendición de cuentas\Rendición de cuentas 2021\Ayudas\WhatsApp Image 2022-04-29 at 12.17.55 P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628800"/>
            <a:ext cx="4860032" cy="3645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27629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GAD UYUMBICHO\Rendición de cuentas\Rendición de cuentas 2021\Ayudas\WhatsApp Image 2022-04-29 at 12.54.36 P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242048" cy="4242048"/>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GAD UYUMBICHO\Rendición de cuentas\Rendición de cuentas 2021\Ayudas\WhatsApp Image 2022-04-29 at 12.54.37 P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7024" y="3188636"/>
            <a:ext cx="4736976" cy="355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0164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51520" y="2712403"/>
            <a:ext cx="4342664" cy="1938992"/>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s-EC" sz="4000" dirty="0" smtClean="0">
                <a:latin typeface="Cambria" pitchFamily="18" charset="0"/>
              </a:rPr>
              <a:t>MIEMBROS DEL </a:t>
            </a:r>
          </a:p>
          <a:p>
            <a:r>
              <a:rPr lang="es-EC" sz="4000" dirty="0" smtClean="0">
                <a:latin typeface="Cambria" pitchFamily="18" charset="0"/>
              </a:rPr>
              <a:t>GAD PARROQUIAL </a:t>
            </a:r>
          </a:p>
          <a:p>
            <a:r>
              <a:rPr lang="es-EC" sz="4000" dirty="0" smtClean="0">
                <a:latin typeface="Cambria" pitchFamily="18" charset="0"/>
              </a:rPr>
              <a:t>DE UYUMBICHO</a:t>
            </a:r>
            <a:endParaRPr lang="es-EC" sz="4000" dirty="0">
              <a:latin typeface="Cambria" pitchFamily="18" charset="0"/>
            </a:endParaRPr>
          </a:p>
        </p:txBody>
      </p:sp>
      <p:sp>
        <p:nvSpPr>
          <p:cNvPr id="5" name="4 CuadroTexto"/>
          <p:cNvSpPr txBox="1"/>
          <p:nvPr/>
        </p:nvSpPr>
        <p:spPr>
          <a:xfrm>
            <a:off x="5341411" y="1412776"/>
            <a:ext cx="2542491" cy="83099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400" dirty="0" smtClean="0"/>
              <a:t>Ing. Santiago Terán</a:t>
            </a:r>
          </a:p>
          <a:p>
            <a:r>
              <a:rPr lang="es-EC" sz="2400" dirty="0" smtClean="0"/>
              <a:t>PRESIDENTE</a:t>
            </a:r>
            <a:endParaRPr lang="es-EC" sz="2400" dirty="0"/>
          </a:p>
        </p:txBody>
      </p:sp>
      <p:sp>
        <p:nvSpPr>
          <p:cNvPr id="6" name="5 CuadroTexto"/>
          <p:cNvSpPr txBox="1"/>
          <p:nvPr/>
        </p:nvSpPr>
        <p:spPr>
          <a:xfrm>
            <a:off x="5341411" y="2492896"/>
            <a:ext cx="2863220" cy="83099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400" dirty="0" smtClean="0"/>
              <a:t>Sr. Fredy Villavicencio</a:t>
            </a:r>
          </a:p>
          <a:p>
            <a:r>
              <a:rPr lang="es-EC" sz="2400" dirty="0" smtClean="0"/>
              <a:t>VICEPRESIDENTE</a:t>
            </a:r>
            <a:endParaRPr lang="es-EC" sz="2400" dirty="0"/>
          </a:p>
        </p:txBody>
      </p:sp>
      <p:sp>
        <p:nvSpPr>
          <p:cNvPr id="7" name="6 CuadroTexto"/>
          <p:cNvSpPr txBox="1"/>
          <p:nvPr/>
        </p:nvSpPr>
        <p:spPr>
          <a:xfrm>
            <a:off x="5341411" y="3573016"/>
            <a:ext cx="2682337" cy="83099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400" dirty="0" smtClean="0"/>
              <a:t>Arq. César Toapanta</a:t>
            </a:r>
          </a:p>
          <a:p>
            <a:r>
              <a:rPr lang="es-EC" sz="2400" dirty="0" smtClean="0"/>
              <a:t>VOCAL</a:t>
            </a:r>
            <a:endParaRPr lang="es-EC" sz="2400" dirty="0"/>
          </a:p>
        </p:txBody>
      </p:sp>
      <p:sp>
        <p:nvSpPr>
          <p:cNvPr id="8" name="7 CuadroTexto"/>
          <p:cNvSpPr txBox="1"/>
          <p:nvPr/>
        </p:nvSpPr>
        <p:spPr>
          <a:xfrm>
            <a:off x="5341411" y="4651395"/>
            <a:ext cx="2718245" cy="83099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400" dirty="0" err="1" smtClean="0"/>
              <a:t>Tlga</a:t>
            </a:r>
            <a:r>
              <a:rPr lang="es-EC" sz="2400" dirty="0" smtClean="0"/>
              <a:t>. Karina Cevallos</a:t>
            </a:r>
          </a:p>
          <a:p>
            <a:r>
              <a:rPr lang="es-EC" sz="2400" dirty="0" smtClean="0"/>
              <a:t>VOCAL</a:t>
            </a:r>
            <a:endParaRPr lang="es-EC" sz="2400" dirty="0"/>
          </a:p>
        </p:txBody>
      </p:sp>
      <p:sp>
        <p:nvSpPr>
          <p:cNvPr id="9" name="8 CuadroTexto"/>
          <p:cNvSpPr txBox="1"/>
          <p:nvPr/>
        </p:nvSpPr>
        <p:spPr>
          <a:xfrm>
            <a:off x="5341411" y="5733256"/>
            <a:ext cx="2632195" cy="830997"/>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400" dirty="0" smtClean="0"/>
              <a:t>Eco. Pilar Tualombo</a:t>
            </a:r>
          </a:p>
          <a:p>
            <a:r>
              <a:rPr lang="es-EC" sz="2400" dirty="0" smtClean="0"/>
              <a:t>VOCAL</a:t>
            </a:r>
            <a:endParaRPr lang="es-EC" sz="24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Abrir llave"/>
          <p:cNvSpPr/>
          <p:nvPr/>
        </p:nvSpPr>
        <p:spPr>
          <a:xfrm>
            <a:off x="4594183" y="1517883"/>
            <a:ext cx="747227" cy="4935453"/>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C"/>
          </a:p>
        </p:txBody>
      </p:sp>
      <p:pic>
        <p:nvPicPr>
          <p:cNvPr id="2050"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85" y="188640"/>
            <a:ext cx="7602537"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52118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AD UYUMBICHO\Rendición de cuentas\Rendición de cuentas 2021\Ayudas\WhatsApp Image 2022-04-29 at 9.38.45 AM (1).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6" y="144016"/>
            <a:ext cx="4252648" cy="42210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GAD UYUMBICHO\Rendición de cuentas\Rendición de cuentas 2021\Ayudas\WhatsApp Image 2022-04-29 at 9.38.45 A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472" y="1988840"/>
            <a:ext cx="4772025" cy="477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86432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3045" y="2103239"/>
            <a:ext cx="7244291" cy="461665"/>
          </a:xfrm>
          <a:prstGeom prst="rect">
            <a:avLst/>
          </a:prstGeom>
          <a:noFill/>
        </p:spPr>
        <p:txBody>
          <a:bodyPr wrap="none" lIns="91440" tIns="45720" rIns="91440" bIns="45720">
            <a:spAutoFit/>
          </a:bodyPr>
          <a:lstStyle/>
          <a:p>
            <a:pPr lvl="0"/>
            <a:r>
              <a:rPr lang="es-EC" sz="2400" dirty="0">
                <a:latin typeface="Cambria" pitchFamily="18" charset="0"/>
              </a:rPr>
              <a:t> Responsable de la Comisión</a:t>
            </a:r>
            <a:r>
              <a:rPr lang="es-EC" sz="2400" dirty="0" smtClean="0">
                <a:latin typeface="Cambria" pitchFamily="18" charset="0"/>
              </a:rPr>
              <a:t>: ECO. PILAR TUALOMBO </a:t>
            </a:r>
            <a:endParaRPr lang="es-EC" sz="2400" dirty="0">
              <a:latin typeface="Cambria" pitchFamily="18" charset="0"/>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30634" y="893618"/>
            <a:ext cx="6982232" cy="1323439"/>
          </a:xfrm>
          <a:prstGeom prst="rect">
            <a:avLst/>
          </a:prstGeom>
          <a:noFill/>
        </p:spPr>
        <p:txBody>
          <a:bodyPr wrap="none" lIns="91440" tIns="45720" rIns="91440" bIns="45720">
            <a:spAutoFit/>
          </a:bodyPr>
          <a:lstStyle/>
          <a:p>
            <a:pPr algn="ct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COMISIÓN DE PRODUCTIVIDAD,</a:t>
            </a:r>
          </a:p>
          <a:p>
            <a:pPr algn="ctr"/>
            <a:r>
              <a:rPr lang="es-ES" sz="4000" b="1"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SALUD Y</a:t>
            </a: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 MEDIO AMBIENTE</a:t>
            </a:r>
            <a:endParaRPr lang="es-ES" sz="40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sp>
        <p:nvSpPr>
          <p:cNvPr id="8" name="7 CuadroTexto"/>
          <p:cNvSpPr txBox="1"/>
          <p:nvPr/>
        </p:nvSpPr>
        <p:spPr>
          <a:xfrm>
            <a:off x="323528" y="3312075"/>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391150" y="4437112"/>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sp>
        <p:nvSpPr>
          <p:cNvPr id="11" name="10 CuadroTexto"/>
          <p:cNvSpPr txBox="1"/>
          <p:nvPr/>
        </p:nvSpPr>
        <p:spPr>
          <a:xfrm>
            <a:off x="357257" y="4869160"/>
            <a:ext cx="7547515" cy="1323439"/>
          </a:xfrm>
          <a:prstGeom prst="rect">
            <a:avLst/>
          </a:prstGeom>
          <a:noFill/>
        </p:spPr>
        <p:txBody>
          <a:bodyPr wrap="none" rtlCol="0">
            <a:spAutoFit/>
          </a:bodyPr>
          <a:lstStyle/>
          <a:p>
            <a:pPr marL="342900" indent="-342900">
              <a:buFont typeface="Arial" pitchFamily="34" charset="0"/>
              <a:buChar char="•"/>
            </a:pPr>
            <a:r>
              <a:rPr lang="es-EC" sz="2000" dirty="0" smtClean="0"/>
              <a:t>Capacitación con el Ministerio de Medio Ambiente</a:t>
            </a:r>
            <a:endParaRPr lang="es-EC" sz="2000" dirty="0"/>
          </a:p>
          <a:p>
            <a:pPr marL="342900" indent="-342900">
              <a:buFont typeface="Arial" pitchFamily="34" charset="0"/>
              <a:buChar char="•"/>
            </a:pPr>
            <a:r>
              <a:rPr lang="es-EC" sz="2000" dirty="0" smtClean="0"/>
              <a:t>Implementación de la Granja Agroecológica productiva Uyumbicho.</a:t>
            </a:r>
          </a:p>
          <a:p>
            <a:pPr marL="342900" indent="-342900">
              <a:buFont typeface="Arial" pitchFamily="34" charset="0"/>
              <a:buChar char="•"/>
            </a:pPr>
            <a:r>
              <a:rPr lang="es-EC" sz="2000" dirty="0" smtClean="0"/>
              <a:t>Dotación de plántulas y abonos con el apoyo del GAD Provincial.</a:t>
            </a:r>
          </a:p>
          <a:p>
            <a:pPr marL="342900" indent="-342900">
              <a:buFont typeface="Arial" pitchFamily="34" charset="0"/>
              <a:buChar char="•"/>
            </a:pPr>
            <a:r>
              <a:rPr lang="es-EC" sz="2000" dirty="0" smtClean="0"/>
              <a:t>Se ha participado en ferias productivas en varios sitios.</a:t>
            </a:r>
            <a:endParaRPr lang="es-EC" sz="2000" dirty="0"/>
          </a:p>
        </p:txBody>
      </p:sp>
      <p:pic>
        <p:nvPicPr>
          <p:cNvPr id="1024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23664" y="2542633"/>
            <a:ext cx="6580584" cy="769441"/>
          </a:xfrm>
          <a:prstGeom prst="rect">
            <a:avLst/>
          </a:prstGeom>
          <a:noFill/>
        </p:spPr>
        <p:txBody>
          <a:bodyPr wrap="none" lIns="91440" tIns="45720" rIns="91440" bIns="45720">
            <a:spAutoFit/>
          </a:bodyPr>
          <a:lstStyle/>
          <a:p>
            <a:pPr algn="ctr"/>
            <a:r>
              <a:rPr lang="es-E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Proyectos en Productividad</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357257" y="3574757"/>
            <a:ext cx="8369859" cy="646331"/>
          </a:xfrm>
          <a:prstGeom prst="rect">
            <a:avLst/>
          </a:prstGeom>
          <a:noFill/>
        </p:spPr>
        <p:txBody>
          <a:bodyPr wrap="square" rtlCol="0">
            <a:spAutoFit/>
          </a:bodyPr>
          <a:lstStyle/>
          <a:p>
            <a:r>
              <a:rPr lang="es-EC" dirty="0"/>
              <a:t>Coordinar e implementar todos los procesos, actividades y funciones necesarias para la prestación de los servicios acordados con los niveles de calidad </a:t>
            </a:r>
            <a:r>
              <a:rPr lang="es-EC" dirty="0" smtClean="0"/>
              <a:t>en el área productiva.</a:t>
            </a:r>
            <a:endParaRPr lang="es-EC" dirty="0"/>
          </a:p>
        </p:txBody>
      </p:sp>
    </p:spTree>
    <p:extLst>
      <p:ext uri="{BB962C8B-B14F-4D97-AF65-F5344CB8AC3E}">
        <p14:creationId xmlns:p14="http://schemas.microsoft.com/office/powerpoint/2010/main" val="884173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GAD UYUMBICHO\Rendición de cuentas\Rendición de cuentas 2021\WhatsApp Image 2022-04-28 at 10.39.33 A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6632"/>
            <a:ext cx="4379979" cy="3284984"/>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D:\GAD UYUMBICHO\Rendición de cuentas\Rendición de cuentas 2021\WhatsApp Image 2022-04-28 at 10.55.41 A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9938" y="3473186"/>
            <a:ext cx="4434070" cy="3268182"/>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GAD UYUMBICHO\Rendición de cuentas\Rendición de cuentas 2021\WhatsApp Image 2022-04-28 at 10.29.19 AM (1).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1912" y="116632"/>
            <a:ext cx="3554760" cy="47396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761151" y="4149080"/>
            <a:ext cx="4380826" cy="246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029248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GAD UYUMBICHO\Rendición de cuentas\Rendición de cuentas 2021\WhatsApp Image 2022-04-28 at 10.29.18 A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47" y="1125161"/>
            <a:ext cx="3446748" cy="4595664"/>
          </a:xfrm>
          <a:prstGeom prst="rect">
            <a:avLst/>
          </a:prstGeom>
          <a:noFill/>
          <a:extLst>
            <a:ext uri="{909E8E84-426E-40DD-AFC4-6F175D3DCCD1}">
              <a14:hiddenFill xmlns:a14="http://schemas.microsoft.com/office/drawing/2010/main">
                <a:solidFill>
                  <a:srgbClr val="FFFFFF"/>
                </a:solidFill>
              </a14:hiddenFill>
            </a:ext>
          </a:extLst>
        </p:spPr>
      </p:pic>
      <p:pic>
        <p:nvPicPr>
          <p:cNvPr id="13315" name="Picture 3" descr="D:\GAD UYUMBICHO\Rendición de cuentas\Rendición de cuentas 2021\WhatsApp Image 2022-04-28 at 10.36.39 A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6795" y="1556792"/>
            <a:ext cx="5547205" cy="4160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0252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95536" y="2028213"/>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391150" y="3140968"/>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pic>
        <p:nvPicPr>
          <p:cNvPr id="1024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244079"/>
            <a:ext cx="4607736" cy="769441"/>
          </a:xfrm>
          <a:prstGeom prst="rect">
            <a:avLst/>
          </a:prstGeom>
          <a:noFill/>
        </p:spPr>
        <p:txBody>
          <a:bodyPr wrap="none" lIns="91440" tIns="45720" rIns="91440" bIns="45720">
            <a:spAutoFit/>
          </a:bodyPr>
          <a:lstStyle/>
          <a:p>
            <a:pPr algn="ctr"/>
            <a:r>
              <a:rPr lang="es-E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Proyectos en Salud</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391150" y="2452621"/>
            <a:ext cx="8369859" cy="646331"/>
          </a:xfrm>
          <a:prstGeom prst="rect">
            <a:avLst/>
          </a:prstGeom>
          <a:noFill/>
        </p:spPr>
        <p:txBody>
          <a:bodyPr wrap="square" rtlCol="0">
            <a:spAutoFit/>
          </a:bodyPr>
          <a:lstStyle/>
          <a:p>
            <a:r>
              <a:rPr lang="es-EC" dirty="0"/>
              <a:t>M</a:t>
            </a:r>
            <a:r>
              <a:rPr lang="es-EC" dirty="0" smtClean="0"/>
              <a:t>antener </a:t>
            </a:r>
            <a:r>
              <a:rPr lang="es-EC" dirty="0"/>
              <a:t>y mejorar la </a:t>
            </a:r>
            <a:r>
              <a:rPr lang="es-EC" dirty="0" smtClean="0"/>
              <a:t>salud</a:t>
            </a:r>
            <a:r>
              <a:rPr lang="es-EC" dirty="0"/>
              <a:t> de la población, </a:t>
            </a:r>
            <a:r>
              <a:rPr lang="es-EC" dirty="0" smtClean="0"/>
              <a:t>siendo ésta </a:t>
            </a:r>
            <a:r>
              <a:rPr lang="es-EC" dirty="0"/>
              <a:t>el eje de todas </a:t>
            </a:r>
            <a:r>
              <a:rPr lang="es-EC" dirty="0" smtClean="0"/>
              <a:t>las políticas</a:t>
            </a:r>
            <a:r>
              <a:rPr lang="es-EC" dirty="0"/>
              <a:t>, programas y </a:t>
            </a:r>
            <a:r>
              <a:rPr lang="es-EC" dirty="0" smtClean="0"/>
              <a:t>acciones.</a:t>
            </a:r>
            <a:endParaRPr lang="es-EC" dirty="0"/>
          </a:p>
        </p:txBody>
      </p:sp>
      <p:sp>
        <p:nvSpPr>
          <p:cNvPr id="6" name="5 CuadroTexto"/>
          <p:cNvSpPr txBox="1"/>
          <p:nvPr/>
        </p:nvSpPr>
        <p:spPr>
          <a:xfrm>
            <a:off x="316049" y="3657798"/>
            <a:ext cx="8335966" cy="1754326"/>
          </a:xfrm>
          <a:prstGeom prst="rect">
            <a:avLst/>
          </a:prstGeom>
          <a:noFill/>
        </p:spPr>
        <p:txBody>
          <a:bodyPr wrap="square" rtlCol="0">
            <a:spAutoFit/>
          </a:bodyPr>
          <a:lstStyle/>
          <a:p>
            <a:pPr marL="285750" indent="-285750">
              <a:buFont typeface="Arial" pitchFamily="34" charset="0"/>
              <a:buChar char="•"/>
            </a:pPr>
            <a:r>
              <a:rPr lang="es-EC" dirty="0" smtClean="0"/>
              <a:t>Por la pandemia que nos encontramos atravesando, y en base a la necesidad de la parroquia, se gestionó la obtención de pruebas </a:t>
            </a:r>
            <a:r>
              <a:rPr lang="es-EC" dirty="0" err="1" smtClean="0"/>
              <a:t>Covid</a:t>
            </a:r>
            <a:r>
              <a:rPr lang="es-EC" dirty="0" smtClean="0"/>
              <a:t>, actividad que se pudo coordinar con dirigentes barriales, Autoridades cantonales y provincial.</a:t>
            </a:r>
          </a:p>
          <a:p>
            <a:pPr marL="285750" indent="-285750">
              <a:buFont typeface="Arial" pitchFamily="34" charset="0"/>
              <a:buChar char="•"/>
            </a:pPr>
            <a:r>
              <a:rPr lang="es-EC" dirty="0" smtClean="0"/>
              <a:t>Gestión para la obtención de vacunas contra el COVID y vacunación masiva en la población tanto en la Planta KFC como en el Coliseo de la parroquia, primera y segunda dosis.</a:t>
            </a:r>
          </a:p>
        </p:txBody>
      </p:sp>
    </p:spTree>
    <p:extLst>
      <p:ext uri="{BB962C8B-B14F-4D97-AF65-F5344CB8AC3E}">
        <p14:creationId xmlns:p14="http://schemas.microsoft.com/office/powerpoint/2010/main" val="2394576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4584440" cy="288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068960"/>
            <a:ext cx="4536504" cy="352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38223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GAD UYUMBICHO\Rendición de cuentas\Rendición de cuentas 2021\WhatsApp Image 2022-04-28 at 11.53.30 AM (2).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60648"/>
            <a:ext cx="4528795" cy="6251848"/>
          </a:xfrm>
          <a:prstGeom prst="rect">
            <a:avLst/>
          </a:prstGeom>
          <a:noFill/>
          <a:extLst>
            <a:ext uri="{909E8E84-426E-40DD-AFC4-6F175D3DCCD1}">
              <a14:hiddenFill xmlns:a14="http://schemas.microsoft.com/office/drawing/2010/main">
                <a:solidFill>
                  <a:srgbClr val="FFFFFF"/>
                </a:solidFill>
              </a14:hiddenFill>
            </a:ext>
          </a:extLst>
        </p:spPr>
      </p:pic>
      <p:pic>
        <p:nvPicPr>
          <p:cNvPr id="15363" name="Picture 3" descr="D:\GAD UYUMBICHO\Rendición de cuentas\Rendición de cuentas 2021\WhatsApp Image 2022-04-28 at 11.53.30 A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28795" y="1651644"/>
            <a:ext cx="4626474" cy="3469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4296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64688" y="1628800"/>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409342" y="2924944"/>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pic>
        <p:nvPicPr>
          <p:cNvPr id="1024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9305" y="908720"/>
            <a:ext cx="7263015" cy="769441"/>
          </a:xfrm>
          <a:prstGeom prst="rect">
            <a:avLst/>
          </a:prstGeom>
          <a:noFill/>
        </p:spPr>
        <p:txBody>
          <a:bodyPr wrap="none" lIns="91440" tIns="45720" rIns="91440" bIns="45720">
            <a:spAutoFit/>
          </a:bodyPr>
          <a:lstStyle/>
          <a:p>
            <a:pPr algn="ctr"/>
            <a:r>
              <a:rPr lang="es-E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Proyectos en Medio Ambiente</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400207" y="1988840"/>
            <a:ext cx="8369859" cy="923330"/>
          </a:xfrm>
          <a:prstGeom prst="rect">
            <a:avLst/>
          </a:prstGeom>
          <a:noFill/>
        </p:spPr>
        <p:txBody>
          <a:bodyPr wrap="square" rtlCol="0">
            <a:spAutoFit/>
          </a:bodyPr>
          <a:lstStyle/>
          <a:p>
            <a:r>
              <a:rPr lang="es-EC" dirty="0"/>
              <a:t>Proteger, restaurar y promover el uso sostenible de los ecosistemas </a:t>
            </a:r>
            <a:r>
              <a:rPr lang="es-EC" dirty="0" smtClean="0"/>
              <a:t> terrestres</a:t>
            </a:r>
            <a:r>
              <a:rPr lang="es-EC" dirty="0"/>
              <a:t>, el manejo sostenible de los bosques, combatir la desertificación, y detener y revertir la degradación de la tierra y detener la pérdida de </a:t>
            </a:r>
            <a:r>
              <a:rPr lang="es-EC" dirty="0" smtClean="0"/>
              <a:t>biodiversidad.</a:t>
            </a:r>
            <a:endParaRPr lang="es-EC" dirty="0"/>
          </a:p>
        </p:txBody>
      </p:sp>
      <p:sp>
        <p:nvSpPr>
          <p:cNvPr id="6" name="5 CuadroTexto"/>
          <p:cNvSpPr txBox="1"/>
          <p:nvPr/>
        </p:nvSpPr>
        <p:spPr>
          <a:xfrm>
            <a:off x="409342" y="3212976"/>
            <a:ext cx="8317773" cy="3693319"/>
          </a:xfrm>
          <a:prstGeom prst="rect">
            <a:avLst/>
          </a:prstGeom>
          <a:noFill/>
        </p:spPr>
        <p:txBody>
          <a:bodyPr wrap="square" rtlCol="0">
            <a:spAutoFit/>
          </a:bodyPr>
          <a:lstStyle/>
          <a:p>
            <a:pPr marL="285750" indent="-285750">
              <a:buFont typeface="Arial" pitchFamily="34" charset="0"/>
              <a:buChar char="•"/>
            </a:pPr>
            <a:r>
              <a:rPr lang="es-EC" dirty="0" smtClean="0"/>
              <a:t>Diagnóstico del estado de nuestras quebradas con el apoyo de los proyectos de vinculación establecidos entre el GAD Parroquial y el Cuerpo de Bomberos de Quito.</a:t>
            </a:r>
          </a:p>
          <a:p>
            <a:pPr marL="285750" indent="-285750">
              <a:buFont typeface="Arial" pitchFamily="34" charset="0"/>
              <a:buChar char="•"/>
            </a:pPr>
            <a:r>
              <a:rPr lang="es-EC" dirty="0" smtClean="0"/>
              <a:t>Limpieza periódica de quebradas y cauces naturales.</a:t>
            </a:r>
          </a:p>
          <a:p>
            <a:pPr marL="285750" indent="-285750">
              <a:buFont typeface="Arial" pitchFamily="34" charset="0"/>
              <a:buChar char="•"/>
            </a:pPr>
            <a:r>
              <a:rPr lang="es-EC" dirty="0" smtClean="0"/>
              <a:t>Se ha mantenido reuniones con el Departamento de Servicios Generales del GAD Mejía con el objeto de buscar estrategias y mejorar la recolección de deshechos en la parroquia.</a:t>
            </a:r>
          </a:p>
          <a:p>
            <a:pPr marL="285750" indent="-285750">
              <a:buFont typeface="Arial" pitchFamily="34" charset="0"/>
              <a:buChar char="•"/>
            </a:pPr>
            <a:r>
              <a:rPr lang="es-EC" dirty="0" smtClean="0"/>
              <a:t>Construcción de canastas para colocar la basura y se ha colocado en sitios estratégicos.</a:t>
            </a:r>
          </a:p>
          <a:p>
            <a:pPr marL="285750" indent="-285750">
              <a:buFont typeface="Arial" pitchFamily="34" charset="0"/>
              <a:buChar char="•"/>
            </a:pPr>
            <a:r>
              <a:rPr lang="es-EC" dirty="0" smtClean="0"/>
              <a:t>Actividades de reforestación.</a:t>
            </a:r>
          </a:p>
          <a:p>
            <a:pPr marL="285750" indent="-285750">
              <a:buFont typeface="Arial" pitchFamily="34" charset="0"/>
              <a:buChar char="•"/>
            </a:pPr>
            <a:r>
              <a:rPr lang="es-EC" dirty="0" smtClean="0"/>
              <a:t>Se apoyó activamente en la revocación de la adjudicación de los predios de Santa Catalina a una organización con fines de lotizar el sector, para lo cual fue necesario la contratación por parte del GAD Parroquial, de un profesional en el área de Derecho Constitucional.</a:t>
            </a:r>
            <a:endParaRPr lang="es-EC" dirty="0"/>
          </a:p>
        </p:txBody>
      </p:sp>
    </p:spTree>
    <p:extLst>
      <p:ext uri="{BB962C8B-B14F-4D97-AF65-F5344CB8AC3E}">
        <p14:creationId xmlns:p14="http://schemas.microsoft.com/office/powerpoint/2010/main" val="38747168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3" y="116632"/>
            <a:ext cx="4584508"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116632"/>
            <a:ext cx="3888432"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D:\Santy\Huawey 19 Prime\2\DCIM\Camera\IMG_20211002_09062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512" y="3374994"/>
            <a:ext cx="4584509" cy="3438382"/>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D:\GAD UYUMBICHO\Rendición de cuentas\Rendición de cuentas 2021\IMG_20211206_17391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1540" y="4095635"/>
            <a:ext cx="3880939" cy="27022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2500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Santy\Huawey 19 Prime\2\DCIM\Camera\IMG_20211023_10105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059" y="36784"/>
            <a:ext cx="4330933" cy="3248200"/>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D:\Santy\Huawey 19 Prime\2\DCIM\Camera\IMG_20211023_10045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7" y="114672"/>
            <a:ext cx="4227083" cy="3170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GAD UYUMBICHO\FOTOS GAD 2019-2023\IMG_20200716_115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43280" y="3377239"/>
            <a:ext cx="6181048" cy="336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5526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245985" y="3356992"/>
            <a:ext cx="4327018" cy="1569660"/>
          </a:xfrm>
          <a:prstGeom prst="rect">
            <a:avLst/>
          </a:prstGeom>
        </p:spPr>
        <p:style>
          <a:lnRef idx="0">
            <a:schemeClr val="accent3"/>
          </a:lnRef>
          <a:fillRef idx="3">
            <a:schemeClr val="accent3"/>
          </a:fillRef>
          <a:effectRef idx="3">
            <a:schemeClr val="accent3"/>
          </a:effectRef>
          <a:fontRef idx="minor">
            <a:schemeClr val="lt1"/>
          </a:fontRef>
        </p:style>
        <p:txBody>
          <a:bodyPr wrap="none" rtlCol="0">
            <a:spAutoFit/>
          </a:bodyPr>
          <a:lstStyle/>
          <a:p>
            <a:r>
              <a:rPr lang="es-EC" sz="3200" dirty="0" smtClean="0">
                <a:latin typeface="Cambria" pitchFamily="18" charset="0"/>
              </a:rPr>
              <a:t>PERSONAL OPERATIVO</a:t>
            </a:r>
            <a:endParaRPr lang="es-EC" sz="3200" dirty="0" smtClean="0">
              <a:latin typeface="Cambria" pitchFamily="18" charset="0"/>
            </a:endParaRPr>
          </a:p>
          <a:p>
            <a:r>
              <a:rPr lang="es-EC" sz="3200" dirty="0" smtClean="0">
                <a:latin typeface="Cambria" pitchFamily="18" charset="0"/>
              </a:rPr>
              <a:t>DEL GAD </a:t>
            </a:r>
            <a:r>
              <a:rPr lang="es-EC" sz="3200" dirty="0" smtClean="0">
                <a:latin typeface="Cambria" pitchFamily="18" charset="0"/>
              </a:rPr>
              <a:t>PARROQUIAL </a:t>
            </a:r>
          </a:p>
          <a:p>
            <a:r>
              <a:rPr lang="es-EC" sz="3200" dirty="0" smtClean="0">
                <a:latin typeface="Cambria" pitchFamily="18" charset="0"/>
              </a:rPr>
              <a:t>DE UYUMBICHO</a:t>
            </a:r>
            <a:endParaRPr lang="es-EC" sz="3200" dirty="0">
              <a:latin typeface="Cambria" pitchFamily="18" charset="0"/>
            </a:endParaRPr>
          </a:p>
        </p:txBody>
      </p:sp>
      <p:sp>
        <p:nvSpPr>
          <p:cNvPr id="5" name="4 CuadroTexto"/>
          <p:cNvSpPr txBox="1"/>
          <p:nvPr/>
        </p:nvSpPr>
        <p:spPr>
          <a:xfrm>
            <a:off x="5341411" y="1713002"/>
            <a:ext cx="3545394"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000" dirty="0" smtClean="0"/>
              <a:t>José Cuji</a:t>
            </a:r>
            <a:endParaRPr lang="es-EC" sz="2000" dirty="0" smtClean="0"/>
          </a:p>
          <a:p>
            <a:r>
              <a:rPr lang="es-EC" sz="2000" dirty="0" smtClean="0"/>
              <a:t>OPERADOR RETROEXCAVADORA</a:t>
            </a:r>
            <a:endParaRPr lang="es-EC" sz="2000" dirty="0"/>
          </a:p>
        </p:txBody>
      </p:sp>
      <p:sp>
        <p:nvSpPr>
          <p:cNvPr id="6" name="5 CuadroTexto"/>
          <p:cNvSpPr txBox="1"/>
          <p:nvPr/>
        </p:nvSpPr>
        <p:spPr>
          <a:xfrm>
            <a:off x="5341411" y="2793122"/>
            <a:ext cx="2729786"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000" dirty="0" smtClean="0"/>
              <a:t>José Vega</a:t>
            </a:r>
            <a:endParaRPr lang="es-EC" sz="2000" dirty="0" smtClean="0"/>
          </a:p>
          <a:p>
            <a:r>
              <a:rPr lang="es-EC" sz="2000" dirty="0" smtClean="0"/>
              <a:t>CONDUCTOR VOLQUETA</a:t>
            </a:r>
            <a:endParaRPr lang="es-EC" sz="2000" dirty="0"/>
          </a:p>
        </p:txBody>
      </p:sp>
      <p:sp>
        <p:nvSpPr>
          <p:cNvPr id="7" name="6 CuadroTexto"/>
          <p:cNvSpPr txBox="1"/>
          <p:nvPr/>
        </p:nvSpPr>
        <p:spPr>
          <a:xfrm>
            <a:off x="5341411" y="3873242"/>
            <a:ext cx="2090188"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000" dirty="0" smtClean="0"/>
              <a:t>José Puma</a:t>
            </a:r>
          </a:p>
          <a:p>
            <a:r>
              <a:rPr lang="es-EC" sz="2000" dirty="0" smtClean="0"/>
              <a:t>TRABAJOS VARIOS</a:t>
            </a:r>
            <a:endParaRPr lang="es-EC" sz="2000" dirty="0"/>
          </a:p>
        </p:txBody>
      </p:sp>
      <p:sp>
        <p:nvSpPr>
          <p:cNvPr id="8" name="7 CuadroTexto"/>
          <p:cNvSpPr txBox="1"/>
          <p:nvPr/>
        </p:nvSpPr>
        <p:spPr>
          <a:xfrm>
            <a:off x="5341411" y="4941168"/>
            <a:ext cx="2090188"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000" dirty="0" smtClean="0"/>
              <a:t>Segundo Quishpe</a:t>
            </a:r>
          </a:p>
          <a:p>
            <a:r>
              <a:rPr lang="es-EC" sz="2000" dirty="0" smtClean="0"/>
              <a:t>TRABAJOS VARIOS</a:t>
            </a:r>
            <a:endParaRPr lang="es-EC" sz="2000" dirty="0"/>
          </a:p>
        </p:txBody>
      </p:sp>
      <p:sp>
        <p:nvSpPr>
          <p:cNvPr id="9" name="8 CuadroTexto"/>
          <p:cNvSpPr txBox="1"/>
          <p:nvPr/>
        </p:nvSpPr>
        <p:spPr>
          <a:xfrm>
            <a:off x="5341411" y="6033482"/>
            <a:ext cx="2090188"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s-EC" sz="2000" dirty="0" smtClean="0"/>
              <a:t>Alirio Rodríguez</a:t>
            </a:r>
          </a:p>
          <a:p>
            <a:r>
              <a:rPr lang="es-EC" sz="2000" dirty="0" smtClean="0"/>
              <a:t>TRABAJOS VARIOS</a:t>
            </a:r>
            <a:endParaRPr lang="es-EC" sz="2000" dirty="0"/>
          </a:p>
        </p:txBody>
      </p:sp>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10 Abrir llave"/>
          <p:cNvSpPr/>
          <p:nvPr/>
        </p:nvSpPr>
        <p:spPr>
          <a:xfrm>
            <a:off x="4594183" y="1916832"/>
            <a:ext cx="747227" cy="4536504"/>
          </a:xfrm>
          <a:prstGeom prst="leftBrace">
            <a:avLst/>
          </a:prstGeom>
        </p:spPr>
        <p:style>
          <a:lnRef idx="3">
            <a:schemeClr val="accent3"/>
          </a:lnRef>
          <a:fillRef idx="0">
            <a:schemeClr val="accent3"/>
          </a:fillRef>
          <a:effectRef idx="2">
            <a:schemeClr val="accent3"/>
          </a:effectRef>
          <a:fontRef idx="minor">
            <a:schemeClr val="tx1"/>
          </a:fontRef>
        </p:style>
        <p:txBody>
          <a:bodyPr rtlCol="0" anchor="ctr"/>
          <a:lstStyle/>
          <a:p>
            <a:pPr algn="ctr"/>
            <a:endParaRPr lang="es-EC"/>
          </a:p>
        </p:txBody>
      </p:sp>
      <p:pic>
        <p:nvPicPr>
          <p:cNvPr id="2050"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85" y="188640"/>
            <a:ext cx="7602537"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5431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D:\GAD UYUMBICHO\Rendición de cuentas\Rendición de cuentas 2021\WhatsApp Image 2022-04-28 at 12.21.57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369940"/>
            <a:ext cx="3885165" cy="2913874"/>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D:\GAD UYUMBICHO\Rendición de cuentas\Rendición de cuentas 2021\WhatsApp Image 2022-04-28 at 12.21.58 P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3249234"/>
            <a:ext cx="4811688" cy="360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874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3045" y="2103239"/>
            <a:ext cx="7102329" cy="461665"/>
          </a:xfrm>
          <a:prstGeom prst="rect">
            <a:avLst/>
          </a:prstGeom>
          <a:noFill/>
        </p:spPr>
        <p:txBody>
          <a:bodyPr wrap="none" lIns="91440" tIns="45720" rIns="91440" bIns="45720">
            <a:spAutoFit/>
          </a:bodyPr>
          <a:lstStyle/>
          <a:p>
            <a:pPr lvl="0"/>
            <a:r>
              <a:rPr lang="es-EC" sz="2400" dirty="0" smtClean="0">
                <a:latin typeface="Cambria" pitchFamily="18" charset="0"/>
              </a:rPr>
              <a:t>Responsable de la </a:t>
            </a:r>
            <a:r>
              <a:rPr lang="es-EC" sz="2400" dirty="0" smtClean="0">
                <a:latin typeface="Cambria" pitchFamily="18" charset="0"/>
              </a:rPr>
              <a:t>Comisión: ARQ. CÉSAR TOAPANTA</a:t>
            </a:r>
            <a:endParaRPr lang="es-EC" sz="2400" dirty="0">
              <a:latin typeface="Cambria"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608100" y="893618"/>
            <a:ext cx="7027308" cy="1323439"/>
          </a:xfrm>
          <a:prstGeom prst="rect">
            <a:avLst/>
          </a:prstGeom>
          <a:noFill/>
        </p:spPr>
        <p:txBody>
          <a:bodyPr wrap="none" lIns="91440" tIns="45720" rIns="91440" bIns="45720">
            <a:spAutoFit/>
          </a:bodyPr>
          <a:lstStyle/>
          <a:p>
            <a:pPr algn="ct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COMISIÓN DE OBRAS PÚBLICAS </a:t>
            </a:r>
          </a:p>
          <a:p>
            <a:pPr algn="ct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Y VIALIDAD</a:t>
            </a:r>
            <a:endParaRPr lang="es-ES" sz="40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sp>
        <p:nvSpPr>
          <p:cNvPr id="8" name="7 CuadroTexto"/>
          <p:cNvSpPr txBox="1"/>
          <p:nvPr/>
        </p:nvSpPr>
        <p:spPr>
          <a:xfrm>
            <a:off x="323528" y="3312075"/>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405895" y="4068742"/>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pic>
        <p:nvPicPr>
          <p:cNvPr id="10242" name="Picture 2" descr="C:\Users\DELL\Pictures\Flec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87401" y="2542633"/>
            <a:ext cx="5357942" cy="769441"/>
          </a:xfrm>
          <a:prstGeom prst="rect">
            <a:avLst/>
          </a:prstGeom>
          <a:noFill/>
        </p:spPr>
        <p:txBody>
          <a:bodyPr wrap="none" lIns="91440" tIns="45720" rIns="91440" bIns="45720">
            <a:spAutoFit/>
          </a:bodyPr>
          <a:lstStyle/>
          <a:p>
            <a:pPr algn="ctr"/>
            <a:r>
              <a:rPr lang="es-E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Proyectos en Vialidad</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357257" y="3681898"/>
            <a:ext cx="8369859" cy="369332"/>
          </a:xfrm>
          <a:prstGeom prst="rect">
            <a:avLst/>
          </a:prstGeom>
          <a:noFill/>
        </p:spPr>
        <p:txBody>
          <a:bodyPr wrap="square" rtlCol="0">
            <a:spAutoFit/>
          </a:bodyPr>
          <a:lstStyle/>
          <a:p>
            <a:r>
              <a:rPr lang="es-EC" dirty="0" smtClean="0"/>
              <a:t>Mejorar y/o mantener en buenas condiciones la vialidad en la parroquia.</a:t>
            </a:r>
            <a:endParaRPr lang="es-EC" dirty="0"/>
          </a:p>
        </p:txBody>
      </p:sp>
      <p:sp>
        <p:nvSpPr>
          <p:cNvPr id="6" name="5 CuadroTexto"/>
          <p:cNvSpPr txBox="1"/>
          <p:nvPr/>
        </p:nvSpPr>
        <p:spPr>
          <a:xfrm>
            <a:off x="369591" y="4468852"/>
            <a:ext cx="8335966" cy="2308324"/>
          </a:xfrm>
          <a:prstGeom prst="rect">
            <a:avLst/>
          </a:prstGeom>
          <a:noFill/>
        </p:spPr>
        <p:txBody>
          <a:bodyPr wrap="square" rtlCol="0">
            <a:spAutoFit/>
          </a:bodyPr>
          <a:lstStyle/>
          <a:p>
            <a:pPr marL="285750" indent="-285750">
              <a:buFont typeface="Arial" pitchFamily="34" charset="0"/>
              <a:buChar char="•"/>
            </a:pPr>
            <a:r>
              <a:rPr lang="es-EC" dirty="0" smtClean="0"/>
              <a:t>Se procedió con el adoquinado de un tramo de la calle J del barrio San Cristóbal.</a:t>
            </a:r>
          </a:p>
          <a:p>
            <a:pPr marL="285750" indent="-285750">
              <a:buFont typeface="Arial" pitchFamily="34" charset="0"/>
              <a:buChar char="•"/>
            </a:pPr>
            <a:r>
              <a:rPr lang="es-EC" dirty="0" err="1" smtClean="0"/>
              <a:t>Reaodoquinado</a:t>
            </a:r>
            <a:r>
              <a:rPr lang="es-EC" dirty="0" smtClean="0"/>
              <a:t> San Cristóbal.</a:t>
            </a:r>
          </a:p>
          <a:p>
            <a:pPr marL="285750" indent="-285750">
              <a:buFont typeface="Arial" pitchFamily="34" charset="0"/>
              <a:buChar char="•"/>
            </a:pPr>
            <a:r>
              <a:rPr lang="es-EC" dirty="0" smtClean="0"/>
              <a:t>Con el apoyo del Consejo Provincial se procedió con el mantenimiento vial de forma integral de los barrios Curiquingue y Pilopata, tramo desde El Ejido hasta el Refugio de vida silvestre Pasochoa.</a:t>
            </a:r>
          </a:p>
          <a:p>
            <a:pPr marL="285750" indent="-285750">
              <a:buFont typeface="Arial" pitchFamily="34" charset="0"/>
              <a:buChar char="•"/>
            </a:pPr>
            <a:r>
              <a:rPr lang="es-EC" dirty="0" smtClean="0"/>
              <a:t>Bacheo en varias vías de la parroquia</a:t>
            </a:r>
          </a:p>
          <a:p>
            <a:pPr marL="285750" indent="-285750">
              <a:buFont typeface="Arial" pitchFamily="34" charset="0"/>
              <a:buChar char="•"/>
            </a:pPr>
            <a:r>
              <a:rPr lang="es-EC" dirty="0" smtClean="0"/>
              <a:t>Mantenimiento vial con material pétreo en distintas calles de la parroquia.</a:t>
            </a:r>
          </a:p>
          <a:p>
            <a:pPr marL="285750" indent="-285750">
              <a:buFont typeface="Arial" pitchFamily="34" charset="0"/>
              <a:buChar char="•"/>
            </a:pPr>
            <a:r>
              <a:rPr lang="es-EC" dirty="0" smtClean="0"/>
              <a:t>Seguimiento e inspección en obras ejecutadas por el Municipio de Mejía y CPP.</a:t>
            </a:r>
          </a:p>
        </p:txBody>
      </p:sp>
    </p:spTree>
    <p:extLst>
      <p:ext uri="{BB962C8B-B14F-4D97-AF65-F5344CB8AC3E}">
        <p14:creationId xmlns:p14="http://schemas.microsoft.com/office/powerpoint/2010/main" val="681710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85049" y="2013520"/>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472710" y="3193515"/>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pic>
        <p:nvPicPr>
          <p:cNvPr id="1024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85049" y="1282813"/>
            <a:ext cx="6574941" cy="769441"/>
          </a:xfrm>
          <a:prstGeom prst="rect">
            <a:avLst/>
          </a:prstGeom>
          <a:noFill/>
        </p:spPr>
        <p:txBody>
          <a:bodyPr wrap="none" lIns="91440" tIns="45720" rIns="91440" bIns="45720">
            <a:spAutoFit/>
          </a:bodyPr>
          <a:lstStyle/>
          <a:p>
            <a:pPr algn="ctr"/>
            <a:r>
              <a:rPr lang="es-E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Proyectos en Alcantarillado</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414975" y="2424073"/>
            <a:ext cx="8369859" cy="646331"/>
          </a:xfrm>
          <a:prstGeom prst="rect">
            <a:avLst/>
          </a:prstGeom>
          <a:noFill/>
        </p:spPr>
        <p:txBody>
          <a:bodyPr wrap="square" rtlCol="0">
            <a:spAutoFit/>
          </a:bodyPr>
          <a:lstStyle/>
          <a:p>
            <a:r>
              <a:rPr lang="es-EC" dirty="0"/>
              <a:t>E</a:t>
            </a:r>
            <a:r>
              <a:rPr lang="es-EC" dirty="0" smtClean="0"/>
              <a:t>vacuar </a:t>
            </a:r>
            <a:r>
              <a:rPr lang="es-EC" dirty="0"/>
              <a:t>el </a:t>
            </a:r>
            <a:r>
              <a:rPr lang="es-EC" dirty="0" smtClean="0"/>
              <a:t>agua, </a:t>
            </a:r>
            <a:r>
              <a:rPr lang="es-EC" dirty="0"/>
              <a:t>ya sea la procedente de los episodios de lluvia, o el agua residual generada por la actividad </a:t>
            </a:r>
            <a:r>
              <a:rPr lang="es-EC" dirty="0" smtClean="0"/>
              <a:t>humana</a:t>
            </a:r>
            <a:r>
              <a:rPr lang="es-EC" dirty="0"/>
              <a:t> </a:t>
            </a:r>
            <a:r>
              <a:rPr lang="es-EC" dirty="0" smtClean="0"/>
              <a:t>en la parroquia.</a:t>
            </a:r>
            <a:endParaRPr lang="es-EC" dirty="0"/>
          </a:p>
        </p:txBody>
      </p:sp>
      <p:sp>
        <p:nvSpPr>
          <p:cNvPr id="6" name="5 CuadroTexto"/>
          <p:cNvSpPr txBox="1"/>
          <p:nvPr/>
        </p:nvSpPr>
        <p:spPr>
          <a:xfrm>
            <a:off x="463613" y="3645024"/>
            <a:ext cx="8335966" cy="1200329"/>
          </a:xfrm>
          <a:prstGeom prst="rect">
            <a:avLst/>
          </a:prstGeom>
          <a:noFill/>
        </p:spPr>
        <p:txBody>
          <a:bodyPr wrap="square" rtlCol="0">
            <a:spAutoFit/>
          </a:bodyPr>
          <a:lstStyle/>
          <a:p>
            <a:pPr marL="285750" indent="-285750">
              <a:buFont typeface="Arial" pitchFamily="34" charset="0"/>
              <a:buChar char="•"/>
            </a:pPr>
            <a:r>
              <a:rPr lang="es-EC" dirty="0" smtClean="0"/>
              <a:t>Se procedió a alcantarillar la calle 23 de julio entre Rumiñahui y Sincholagua.</a:t>
            </a:r>
          </a:p>
          <a:p>
            <a:pPr marL="285750" indent="-285750">
              <a:buFont typeface="Arial" pitchFamily="34" charset="0"/>
              <a:buChar char="•"/>
            </a:pPr>
            <a:r>
              <a:rPr lang="es-EC" dirty="0" smtClean="0"/>
              <a:t>Se ayudó el la colocación del alcantarillado de la calle Sarahurco, parte alta barrio Bellavista.</a:t>
            </a:r>
          </a:p>
          <a:p>
            <a:pPr marL="285750" indent="-285750">
              <a:buFont typeface="Arial" pitchFamily="34" charset="0"/>
              <a:buChar char="•"/>
            </a:pPr>
            <a:r>
              <a:rPr lang="es-EC" dirty="0" smtClean="0"/>
              <a:t>Mantenimiento periódico de sumideros en la parroquia.</a:t>
            </a:r>
          </a:p>
        </p:txBody>
      </p:sp>
    </p:spTree>
    <p:extLst>
      <p:ext uri="{BB962C8B-B14F-4D97-AF65-F5344CB8AC3E}">
        <p14:creationId xmlns:p14="http://schemas.microsoft.com/office/powerpoint/2010/main" val="3975673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385049" y="2013520"/>
            <a:ext cx="2937664" cy="400110"/>
          </a:xfrm>
          <a:prstGeom prst="rect">
            <a:avLst/>
          </a:prstGeom>
          <a:noFill/>
        </p:spPr>
        <p:txBody>
          <a:bodyPr wrap="none" rtlCol="0">
            <a:spAutoFit/>
          </a:bodyPr>
          <a:lstStyle/>
          <a:p>
            <a:r>
              <a:rPr lang="es-EC" sz="2000" b="1" dirty="0" smtClean="0">
                <a:solidFill>
                  <a:schemeClr val="accent1"/>
                </a:solidFill>
              </a:rPr>
              <a:t>OBJETIVO DEL PROYECTO:</a:t>
            </a:r>
          </a:p>
        </p:txBody>
      </p:sp>
      <p:sp>
        <p:nvSpPr>
          <p:cNvPr id="10" name="9 CuadroTexto"/>
          <p:cNvSpPr txBox="1"/>
          <p:nvPr/>
        </p:nvSpPr>
        <p:spPr>
          <a:xfrm>
            <a:off x="472710" y="2841938"/>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pic>
        <p:nvPicPr>
          <p:cNvPr id="1024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92744" y="1282813"/>
            <a:ext cx="7951664" cy="769441"/>
          </a:xfrm>
          <a:prstGeom prst="rect">
            <a:avLst/>
          </a:prstGeom>
          <a:noFill/>
        </p:spPr>
        <p:txBody>
          <a:bodyPr wrap="none" lIns="91440" tIns="45720" rIns="91440" bIns="45720">
            <a:spAutoFit/>
          </a:bodyPr>
          <a:lstStyle/>
          <a:p>
            <a:pPr algn="ctr"/>
            <a:r>
              <a:rPr lang="es-ES" sz="4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Trabajos varios de Obras Públicas</a:t>
            </a:r>
            <a:endParaRPr lang="es-E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3" name="2 CuadroTexto"/>
          <p:cNvSpPr txBox="1"/>
          <p:nvPr/>
        </p:nvSpPr>
        <p:spPr>
          <a:xfrm>
            <a:off x="414975" y="2424073"/>
            <a:ext cx="8369859" cy="369332"/>
          </a:xfrm>
          <a:prstGeom prst="rect">
            <a:avLst/>
          </a:prstGeom>
          <a:noFill/>
        </p:spPr>
        <p:txBody>
          <a:bodyPr wrap="square" rtlCol="0">
            <a:spAutoFit/>
          </a:bodyPr>
          <a:lstStyle/>
          <a:p>
            <a:r>
              <a:rPr lang="es-EC" dirty="0" smtClean="0"/>
              <a:t>Mantener y o mejorar la infraestructura pública.</a:t>
            </a:r>
            <a:endParaRPr lang="es-EC" dirty="0"/>
          </a:p>
        </p:txBody>
      </p:sp>
      <p:sp>
        <p:nvSpPr>
          <p:cNvPr id="6" name="5 CuadroTexto"/>
          <p:cNvSpPr txBox="1"/>
          <p:nvPr/>
        </p:nvSpPr>
        <p:spPr>
          <a:xfrm>
            <a:off x="476158" y="3243327"/>
            <a:ext cx="8335966" cy="2031325"/>
          </a:xfrm>
          <a:prstGeom prst="rect">
            <a:avLst/>
          </a:prstGeom>
          <a:noFill/>
        </p:spPr>
        <p:txBody>
          <a:bodyPr wrap="square" rtlCol="0">
            <a:spAutoFit/>
          </a:bodyPr>
          <a:lstStyle/>
          <a:p>
            <a:pPr marL="285750" indent="-285750">
              <a:buFont typeface="Arial" pitchFamily="34" charset="0"/>
              <a:buChar char="•"/>
            </a:pPr>
            <a:r>
              <a:rPr lang="es-EC" dirty="0" smtClean="0"/>
              <a:t>Con el apoyo del Consejo Provincial se procedió con la construcción de dos muros de gaviones en los barrios Santa Rosa Baja y Virgen del Cisne.</a:t>
            </a:r>
          </a:p>
          <a:p>
            <a:pPr marL="285750" indent="-285750">
              <a:buFont typeface="Arial" pitchFamily="34" charset="0"/>
              <a:buChar char="•"/>
            </a:pPr>
            <a:r>
              <a:rPr lang="es-EC" dirty="0" smtClean="0"/>
              <a:t>Con el apoyo del grupo de </a:t>
            </a:r>
            <a:r>
              <a:rPr lang="es-EC" dirty="0" err="1" smtClean="0"/>
              <a:t>Basqueteros</a:t>
            </a:r>
            <a:r>
              <a:rPr lang="es-EC" dirty="0" smtClean="0"/>
              <a:t> de la parroquia, se procedió a pintar la cancha de básquet del Complejo Deportivo Dr. David López.</a:t>
            </a:r>
          </a:p>
          <a:p>
            <a:pPr marL="285750" indent="-285750">
              <a:buFont typeface="Arial" pitchFamily="34" charset="0"/>
              <a:buChar char="•"/>
            </a:pPr>
            <a:r>
              <a:rPr lang="es-EC" dirty="0" smtClean="0"/>
              <a:t>Mantenimiento periódico de espacios verdes.</a:t>
            </a:r>
          </a:p>
          <a:p>
            <a:pPr marL="285750" indent="-285750">
              <a:buFont typeface="Arial" pitchFamily="34" charset="0"/>
              <a:buChar char="•"/>
            </a:pPr>
            <a:r>
              <a:rPr lang="es-EC" dirty="0" smtClean="0"/>
              <a:t>Mantenimiento general de las vías con maquinaria, volqueta y personal del GAD Parroquial.</a:t>
            </a:r>
          </a:p>
        </p:txBody>
      </p:sp>
    </p:spTree>
    <p:extLst>
      <p:ext uri="{BB962C8B-B14F-4D97-AF65-F5344CB8AC3E}">
        <p14:creationId xmlns:p14="http://schemas.microsoft.com/office/powerpoint/2010/main" val="7454790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GAD UYUMBICHO\FOTOS GAD 2019-2023\IMG_20200818_1132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16632"/>
            <a:ext cx="4608512" cy="307009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D:\GAD UYUMBICHO\Rendición de cuentas\Rendición de cuentas 2021\IMG_20211118_1104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16632"/>
            <a:ext cx="4089762" cy="30700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GAD UYUMBICHO\FOTOS GAD 2019-2023\Trabajo en puente de Pilopata con Retro\IMG_20191211_12295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504" y="3284984"/>
            <a:ext cx="4126685" cy="314096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GAD UYUMBICHO\Rendición de cuentas\Rendición de cuentas 2021\IMG_20200617_140039.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3333475"/>
            <a:ext cx="4176464" cy="3129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89435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GAD UYUMBICHO\Rendición de cuentas\Rendición de cuentas 2021\IMG_20200616_1503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60648"/>
            <a:ext cx="384434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descr="D:\GAD UYUMBICHO\Rendición de cuentas\Rendición de cuentas 2021\IMG_20200828_135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0103" y="260648"/>
            <a:ext cx="3844345" cy="28803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D:\GAD UYUMBICHO\FOTOS GAD 2019-2023\IMG_20200709_1412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45345" y="3356992"/>
            <a:ext cx="4229515" cy="3343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95515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D:\GAD UYUMBICHO\Rendición de cuentas\Rendición de cuentas 2021\WhatsApp Image 2022-04-13 at 11.46.59 A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88640"/>
            <a:ext cx="5523001" cy="3106688"/>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GAD UYUMBICHO\Rendición de cuentas\Rendición de cuentas 2021\WhatsApp Image 2022-04-13 at 2.40.12 P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3501008"/>
            <a:ext cx="5760639"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2104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D:\GAD UYUMBICHO\Rendición de cuentas\Rendición de cuentas 2021\WhatsApp Image 2022-04-26 at 11.56.29 A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7229"/>
            <a:ext cx="4248472" cy="6696147"/>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descr="D:\GAD UYUMBICHO\Rendición de cuentas\Rendición de cuentas 2021\WhatsApp Image 2022-04-26 at 11.58.47 A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69" y="124691"/>
            <a:ext cx="4209311" cy="6688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79129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D:\GAD UYUMBICHO\Rendición de cuentas\Rendición de cuentas 2021\WhatsApp Image 2022-04-28 at 11.27.00 PM.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53716"/>
            <a:ext cx="4749206" cy="2671428"/>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D:\GAD UYUMBICHO\Rendición de cuentas\Rendición de cuentas 2021\WhatsApp Image 2022-04-28 at 11.27.30 PM.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1891" y="144016"/>
            <a:ext cx="4202597" cy="6525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42749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43045" y="1628800"/>
            <a:ext cx="7537063" cy="461665"/>
          </a:xfrm>
          <a:prstGeom prst="rect">
            <a:avLst/>
          </a:prstGeom>
          <a:noFill/>
        </p:spPr>
        <p:txBody>
          <a:bodyPr wrap="none" lIns="91440" tIns="45720" rIns="91440" bIns="45720">
            <a:spAutoFit/>
          </a:bodyPr>
          <a:lstStyle/>
          <a:p>
            <a:pPr lvl="0"/>
            <a:r>
              <a:rPr lang="es-EC" sz="2400" dirty="0">
                <a:latin typeface="Cambria" pitchFamily="18" charset="0"/>
              </a:rPr>
              <a:t>Responsable de la </a:t>
            </a:r>
            <a:r>
              <a:rPr lang="es-EC" sz="2400" dirty="0" smtClean="0">
                <a:latin typeface="Cambria" pitchFamily="18" charset="0"/>
              </a:rPr>
              <a:t>Comisión: SR. FREDY VILLAVICENCIO</a:t>
            </a:r>
            <a:endParaRPr lang="es-EC" sz="2400" dirty="0">
              <a:latin typeface="Cambria" pitchFamily="18" charset="0"/>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839544" y="893618"/>
            <a:ext cx="6564426" cy="707886"/>
          </a:xfrm>
          <a:prstGeom prst="rect">
            <a:avLst/>
          </a:prstGeom>
          <a:noFill/>
        </p:spPr>
        <p:txBody>
          <a:bodyPr wrap="none" lIns="91440" tIns="45720" rIns="91440" bIns="45720">
            <a:spAutoFit/>
          </a:bodyPr>
          <a:lstStyle/>
          <a:p>
            <a:pPr algn="ct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COMISIÓN DE PLANIFICACIÓN</a:t>
            </a:r>
            <a:endParaRPr lang="es-ES" sz="40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sp>
        <p:nvSpPr>
          <p:cNvPr id="8" name="7 CuadroTexto"/>
          <p:cNvSpPr txBox="1"/>
          <p:nvPr/>
        </p:nvSpPr>
        <p:spPr>
          <a:xfrm>
            <a:off x="405895" y="2114338"/>
            <a:ext cx="3156185" cy="400110"/>
          </a:xfrm>
          <a:prstGeom prst="rect">
            <a:avLst/>
          </a:prstGeom>
          <a:noFill/>
        </p:spPr>
        <p:txBody>
          <a:bodyPr wrap="none" rtlCol="0">
            <a:spAutoFit/>
          </a:bodyPr>
          <a:lstStyle/>
          <a:p>
            <a:r>
              <a:rPr lang="es-EC" sz="2000" b="1" dirty="0" smtClean="0">
                <a:solidFill>
                  <a:schemeClr val="accent1"/>
                </a:solidFill>
              </a:rPr>
              <a:t>OBJETIVO DE LA COMISIÓN:</a:t>
            </a:r>
          </a:p>
        </p:txBody>
      </p:sp>
      <p:sp>
        <p:nvSpPr>
          <p:cNvPr id="10" name="9 CuadroTexto"/>
          <p:cNvSpPr txBox="1"/>
          <p:nvPr/>
        </p:nvSpPr>
        <p:spPr>
          <a:xfrm>
            <a:off x="405895" y="3460993"/>
            <a:ext cx="3113353" cy="400110"/>
          </a:xfrm>
          <a:prstGeom prst="rect">
            <a:avLst/>
          </a:prstGeom>
          <a:noFill/>
        </p:spPr>
        <p:txBody>
          <a:bodyPr wrap="none" rtlCol="0">
            <a:spAutoFit/>
          </a:bodyPr>
          <a:lstStyle/>
          <a:p>
            <a:r>
              <a:rPr lang="es-EC" sz="2000" b="1" dirty="0" smtClean="0">
                <a:solidFill>
                  <a:schemeClr val="accent1"/>
                </a:solidFill>
              </a:rPr>
              <a:t>ACTIVIDADES EFECTUADAS:</a:t>
            </a:r>
          </a:p>
        </p:txBody>
      </p:sp>
      <p:pic>
        <p:nvPicPr>
          <p:cNvPr id="10242" name="Picture 2" descr="C:\Users\DELL\Pictures\Flec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405895" y="3882646"/>
            <a:ext cx="8335966" cy="2588657"/>
          </a:xfrm>
          <a:prstGeom prst="rect">
            <a:avLst/>
          </a:prstGeom>
          <a:noFill/>
        </p:spPr>
        <p:txBody>
          <a:bodyPr wrap="square" rtlCol="0">
            <a:spAutoFit/>
          </a:bodyPr>
          <a:lstStyle/>
          <a:p>
            <a:pPr marL="285750" indent="-285750" algn="just">
              <a:lnSpc>
                <a:spcPct val="115000"/>
              </a:lnSpc>
              <a:spcAft>
                <a:spcPts val="0"/>
              </a:spcAft>
              <a:buFont typeface="Arial" pitchFamily="34" charset="0"/>
              <a:buChar char="•"/>
            </a:pPr>
            <a:r>
              <a:rPr lang="es-ES" dirty="0"/>
              <a:t>En coordinación </a:t>
            </a:r>
            <a:r>
              <a:rPr lang="es-ES" dirty="0" smtClean="0"/>
              <a:t>con los </a:t>
            </a:r>
            <a:r>
              <a:rPr lang="es-ES" dirty="0"/>
              <a:t>demás miembros del gobierno parroquial se analiza , discute y aprueban los presupuestos .</a:t>
            </a:r>
          </a:p>
          <a:p>
            <a:pPr marL="285750" indent="-285750" algn="just">
              <a:lnSpc>
                <a:spcPct val="115000"/>
              </a:lnSpc>
              <a:buFont typeface="Arial" pitchFamily="34" charset="0"/>
              <a:buChar char="•"/>
            </a:pPr>
            <a:r>
              <a:rPr lang="es-ES" dirty="0"/>
              <a:t>En cumplimiento con lo establecido en la </a:t>
            </a:r>
            <a:r>
              <a:rPr lang="es-ES" dirty="0" smtClean="0"/>
              <a:t>ley, </a:t>
            </a:r>
            <a:r>
              <a:rPr lang="es-ES" dirty="0"/>
              <a:t>se elabora el </a:t>
            </a:r>
            <a:r>
              <a:rPr lang="es-ES" dirty="0" smtClean="0"/>
              <a:t>PDOT, </a:t>
            </a:r>
            <a:r>
              <a:rPr lang="es-ES" dirty="0"/>
              <a:t>instrumento necesario para un adecuado diagnóstico  y soluciones a las necesidades de la parroquia, de esa manera realizar una adecuada distribución del presupuesto </a:t>
            </a:r>
            <a:r>
              <a:rPr lang="es-ES" dirty="0" smtClean="0"/>
              <a:t>asignado, </a:t>
            </a:r>
            <a:r>
              <a:rPr lang="es-ES" dirty="0"/>
              <a:t>con la implementación de </a:t>
            </a:r>
            <a:r>
              <a:rPr lang="es-ES" dirty="0" smtClean="0"/>
              <a:t>planes, proyectos </a:t>
            </a:r>
            <a:r>
              <a:rPr lang="es-ES" dirty="0"/>
              <a:t>y programas </a:t>
            </a:r>
            <a:r>
              <a:rPr lang="es-ES" dirty="0" smtClean="0"/>
              <a:t>para conseguir </a:t>
            </a:r>
            <a:r>
              <a:rPr lang="es-ES" dirty="0"/>
              <a:t>un desarrollo ordenado y </a:t>
            </a:r>
            <a:r>
              <a:rPr lang="es-ES" dirty="0" smtClean="0"/>
              <a:t>eficiente</a:t>
            </a:r>
            <a:r>
              <a:rPr lang="es-ES" dirty="0"/>
              <a:t> </a:t>
            </a:r>
            <a:r>
              <a:rPr lang="es-ES" dirty="0" smtClean="0"/>
              <a:t>de nuestra comunidad.</a:t>
            </a:r>
            <a:endParaRPr lang="es-EC" dirty="0"/>
          </a:p>
          <a:p>
            <a:pPr algn="just">
              <a:lnSpc>
                <a:spcPct val="115000"/>
              </a:lnSpc>
              <a:spcAft>
                <a:spcPts val="0"/>
              </a:spcAft>
            </a:pPr>
            <a:endParaRPr lang="es-EC" sz="1600" dirty="0">
              <a:ea typeface="Calibri"/>
              <a:cs typeface="Times New Roman"/>
            </a:endParaRPr>
          </a:p>
        </p:txBody>
      </p:sp>
      <p:sp>
        <p:nvSpPr>
          <p:cNvPr id="9" name="8 CuadroTexto"/>
          <p:cNvSpPr txBox="1"/>
          <p:nvPr/>
        </p:nvSpPr>
        <p:spPr>
          <a:xfrm>
            <a:off x="376963" y="2514448"/>
            <a:ext cx="8321221" cy="923330"/>
          </a:xfrm>
          <a:prstGeom prst="rect">
            <a:avLst/>
          </a:prstGeom>
          <a:noFill/>
        </p:spPr>
        <p:txBody>
          <a:bodyPr wrap="square" rtlCol="0">
            <a:spAutoFit/>
          </a:bodyPr>
          <a:lstStyle/>
          <a:p>
            <a:r>
              <a:rPr lang="es-EC" dirty="0"/>
              <a:t>Desarrollar integralmente la Planificación </a:t>
            </a:r>
            <a:r>
              <a:rPr lang="es-EC" dirty="0" smtClean="0"/>
              <a:t>institucional</a:t>
            </a:r>
            <a:r>
              <a:rPr lang="es-EC" dirty="0"/>
              <a:t> </a:t>
            </a:r>
            <a:r>
              <a:rPr lang="es-EC" dirty="0" smtClean="0"/>
              <a:t>formulando el plan estratégico de desarrollo y los lineamientos necesarios para la construcción del POA y del Plan de Ordenamiento Territorial.</a:t>
            </a:r>
            <a:endParaRPr lang="es-EC" dirty="0"/>
          </a:p>
        </p:txBody>
      </p:sp>
    </p:spTree>
    <p:extLst>
      <p:ext uri="{BB962C8B-B14F-4D97-AF65-F5344CB8AC3E}">
        <p14:creationId xmlns:p14="http://schemas.microsoft.com/office/powerpoint/2010/main" val="14540177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555776" y="1124744"/>
            <a:ext cx="3164008" cy="923330"/>
          </a:xfrm>
          <a:prstGeom prst="rect">
            <a:avLst/>
          </a:prstGeom>
          <a:noFill/>
        </p:spPr>
        <p:txBody>
          <a:bodyPr wrap="none" lIns="91440" tIns="45720" rIns="91440" bIns="45720">
            <a:spAutoFit/>
          </a:bodyPr>
          <a:lstStyle/>
          <a:p>
            <a:pPr algn="ctr"/>
            <a:r>
              <a:rPr lang="es-ES" sz="54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Base Legal</a:t>
            </a:r>
            <a:endParaRPr lang="es-ES" sz="54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Recortar rectángulo de esquina sencilla"/>
          <p:cNvSpPr/>
          <p:nvPr/>
        </p:nvSpPr>
        <p:spPr>
          <a:xfrm>
            <a:off x="640160" y="2348880"/>
            <a:ext cx="7884876" cy="3744416"/>
          </a:xfrm>
          <a:prstGeom prst="snip1Rect">
            <a:avLst>
              <a:gd name="adj" fmla="val 27767"/>
            </a:avLst>
          </a:prstGeom>
        </p:spPr>
        <p:style>
          <a:lnRef idx="1">
            <a:schemeClr val="dk1"/>
          </a:lnRef>
          <a:fillRef idx="2">
            <a:schemeClr val="dk1"/>
          </a:fillRef>
          <a:effectRef idx="1">
            <a:schemeClr val="dk1"/>
          </a:effectRef>
          <a:fontRef idx="minor">
            <a:schemeClr val="dk1"/>
          </a:fontRef>
        </p:style>
        <p:txBody>
          <a:bodyPr rtlCol="0" anchor="ctr"/>
          <a:lstStyle/>
          <a:p>
            <a:pPr marL="274320" lvl="0" indent="-274320" algn="just">
              <a:buClr>
                <a:srgbClr val="0BD0D9"/>
              </a:buClr>
              <a:buSzPct val="95000"/>
              <a:buFont typeface="Wingdings 2"/>
              <a:buChar char=""/>
            </a:pPr>
            <a:r>
              <a:rPr lang="es-ES" sz="2000" b="1" dirty="0" smtClean="0">
                <a:solidFill>
                  <a:schemeClr val="tx1"/>
                </a:solidFill>
                <a:latin typeface="Cambria" pitchFamily="18" charset="0"/>
              </a:rPr>
              <a:t>Art. 204 de la Constitución .-El pueblo es el mandante y primer fiscalizador del poder público, en ejercicio de su derecho a la participación.</a:t>
            </a:r>
          </a:p>
          <a:p>
            <a:pPr lvl="0" algn="just">
              <a:buClr>
                <a:srgbClr val="0BD0D9"/>
              </a:buClr>
              <a:buSzPct val="95000"/>
            </a:pPr>
            <a:endParaRPr lang="es-ES" sz="2000" b="1" dirty="0" smtClean="0">
              <a:solidFill>
                <a:schemeClr val="tx1"/>
              </a:solidFill>
              <a:latin typeface="Cambria" pitchFamily="18" charset="0"/>
            </a:endParaRPr>
          </a:p>
          <a:p>
            <a:pPr marL="274320" lvl="0" indent="-274320" algn="just">
              <a:buClr>
                <a:srgbClr val="0BD0D9"/>
              </a:buClr>
              <a:buSzPct val="95000"/>
              <a:buFont typeface="Wingdings 2"/>
              <a:buChar char=""/>
            </a:pPr>
            <a:r>
              <a:rPr lang="es-ES" sz="2000" b="1" dirty="0" smtClean="0">
                <a:solidFill>
                  <a:schemeClr val="tx1"/>
                </a:solidFill>
                <a:latin typeface="Cambria" pitchFamily="18" charset="0"/>
              </a:rPr>
              <a:t>El Art. 98 de la Ley Orgánica de Participación Ciudadana y Control Social, establece que “los actos de la administración pública están sujetos a los principios de transparencia y publicidad”. La participación ciudadana en la gestión pública garantiza la rendición de cuentas, es decir que los servidores públicos informen, expliquen, generen y entreguen información clara, veraz</a:t>
            </a:r>
            <a:endParaRPr lang="es-EC" sz="2000" dirty="0" smtClean="0">
              <a:solidFill>
                <a:schemeClr val="tx1"/>
              </a:solidFill>
              <a:latin typeface="Cambria" pitchFamily="18" charset="0"/>
            </a:endParaRPr>
          </a:p>
          <a:p>
            <a:pPr algn="ctr"/>
            <a:endParaRPr lang="es-EC" sz="2000" dirty="0">
              <a:solidFill>
                <a:schemeClr val="tx1"/>
              </a:solidFill>
              <a:latin typeface="Cambria" pitchFamily="18" charset="0"/>
            </a:endParaRPr>
          </a:p>
        </p:txBody>
      </p:sp>
      <p:pic>
        <p:nvPicPr>
          <p:cNvPr id="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88640"/>
            <a:ext cx="7602537"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3958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UNTA\Downloads\WhatsApp Image 2022-04-21 at 3.26.46 P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4104456" cy="310114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D:\GAD UYUMBICHO\Rendición de cuentas\Rendición de cuentas 2021\Ayudas\WhatsApp Image 2022-04-29 at 11.53.49 AM.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4454" y="3341599"/>
            <a:ext cx="4732460" cy="3540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02288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55887" y="893618"/>
            <a:ext cx="8355301" cy="707886"/>
          </a:xfrm>
          <a:prstGeom prst="rect">
            <a:avLst/>
          </a:prstGeom>
          <a:noFill/>
        </p:spPr>
        <p:txBody>
          <a:bodyPr wrap="none" lIns="91440" tIns="45720" rIns="91440" bIns="45720">
            <a:spAutoFit/>
          </a:bodyPr>
          <a:lstStyle/>
          <a:p>
            <a:pPr algn="ct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ACTIVIDADES CONSEJERO PROVINCIAL</a:t>
            </a:r>
            <a:endParaRPr lang="es-ES" sz="40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10242" name="Picture 2" descr="C:\Users\DELL\Pictures\Flec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399114" y="1772816"/>
            <a:ext cx="8335966" cy="3242426"/>
          </a:xfrm>
          <a:prstGeom prst="rect">
            <a:avLst/>
          </a:prstGeom>
          <a:noFill/>
        </p:spPr>
        <p:txBody>
          <a:bodyPr wrap="square" rtlCol="0">
            <a:spAutoFit/>
          </a:bodyPr>
          <a:lstStyle/>
          <a:p>
            <a:pPr marL="285750" indent="-285750" algn="just">
              <a:lnSpc>
                <a:spcPct val="115000"/>
              </a:lnSpc>
              <a:spcAft>
                <a:spcPts val="0"/>
              </a:spcAft>
              <a:buFont typeface="Arial" pitchFamily="34" charset="0"/>
              <a:buChar char="•"/>
            </a:pPr>
            <a:r>
              <a:rPr lang="es-ES" dirty="0" smtClean="0"/>
              <a:t>Se pudo coordinar la intervención integral de la vía en el tramo que une el barrio El Ejido de la parroquia de Amaguaña con el Refugio de Vida Silvestre Pasochoa de nuestra Parroquia</a:t>
            </a:r>
            <a:r>
              <a:rPr lang="es-ES" dirty="0"/>
              <a:t> </a:t>
            </a:r>
            <a:r>
              <a:rPr lang="es-ES" dirty="0" smtClean="0"/>
              <a:t>con aproximadamente 15 días de trabajo de maquinaria (volquetas, retroexcavadora, cargadora, rodillo y motoniveladora) en la que se colocó alrededor de 60 volquetas de lastre.</a:t>
            </a:r>
            <a:endParaRPr lang="es-ES" dirty="0"/>
          </a:p>
          <a:p>
            <a:pPr marL="285750" indent="-285750" algn="just">
              <a:lnSpc>
                <a:spcPct val="115000"/>
              </a:lnSpc>
              <a:buFont typeface="Arial" pitchFamily="34" charset="0"/>
              <a:buChar char="•"/>
            </a:pPr>
            <a:r>
              <a:rPr lang="es-ES" dirty="0" smtClean="0"/>
              <a:t>Se pudo gestionar la consecución de 80 gaviones los mismos que fueron colocados en el barrio Santa Rosa Baja y Virgen de El Cisne.</a:t>
            </a:r>
          </a:p>
          <a:p>
            <a:pPr marL="285750" indent="-285750" algn="just">
              <a:lnSpc>
                <a:spcPct val="115000"/>
              </a:lnSpc>
              <a:buFont typeface="Arial" pitchFamily="34" charset="0"/>
              <a:buChar char="•"/>
            </a:pPr>
            <a:r>
              <a:rPr lang="es-ES" dirty="0" smtClean="0"/>
              <a:t>Se agilitó los trámites para la consecución de uniformes para la Escuela de Fútbol del Consejo Provincial.</a:t>
            </a:r>
            <a:endParaRPr lang="es-EC" dirty="0"/>
          </a:p>
          <a:p>
            <a:pPr algn="just">
              <a:lnSpc>
                <a:spcPct val="115000"/>
              </a:lnSpc>
              <a:spcAft>
                <a:spcPts val="0"/>
              </a:spcAft>
            </a:pPr>
            <a:endParaRPr lang="es-EC" sz="1600" dirty="0">
              <a:ea typeface="Calibri"/>
              <a:cs typeface="Times New Roman"/>
            </a:endParaRPr>
          </a:p>
        </p:txBody>
      </p:sp>
    </p:spTree>
    <p:extLst>
      <p:ext uri="{BB962C8B-B14F-4D97-AF65-F5344CB8AC3E}">
        <p14:creationId xmlns:p14="http://schemas.microsoft.com/office/powerpoint/2010/main" val="28760445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55887" y="893618"/>
            <a:ext cx="8355301" cy="707886"/>
          </a:xfrm>
          <a:prstGeom prst="rect">
            <a:avLst/>
          </a:prstGeom>
          <a:noFill/>
        </p:spPr>
        <p:txBody>
          <a:bodyPr wrap="none" lIns="91440" tIns="45720" rIns="91440" bIns="45720">
            <a:spAutoFit/>
          </a:bodyPr>
          <a:lstStyle/>
          <a:p>
            <a:pPr algn="ct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ACTIVIDADES CONSEJERO PROVINCIAL</a:t>
            </a:r>
            <a:endParaRPr lang="es-ES" sz="40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10242" name="Picture 2" descr="C:\Users\DELL\Pictures\Flec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312640"/>
            <a:ext cx="70104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79036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6 Rectángulo"/>
          <p:cNvSpPr/>
          <p:nvPr/>
        </p:nvSpPr>
        <p:spPr>
          <a:xfrm>
            <a:off x="-55887" y="893618"/>
            <a:ext cx="8355301" cy="707886"/>
          </a:xfrm>
          <a:prstGeom prst="rect">
            <a:avLst/>
          </a:prstGeom>
          <a:noFill/>
        </p:spPr>
        <p:txBody>
          <a:bodyPr wrap="none" lIns="91440" tIns="45720" rIns="91440" bIns="45720">
            <a:spAutoFit/>
          </a:bodyPr>
          <a:lstStyle/>
          <a:p>
            <a:pPr algn="ctr"/>
            <a:r>
              <a:rPr lang="es-ES" sz="40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ACTIVIDADES CONSEJERO PROVINCIAL</a:t>
            </a:r>
            <a:endParaRPr lang="es-ES" sz="40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10242" name="Picture 2" descr="C:\Users\DELL\Pictures\Flech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24" y="160193"/>
            <a:ext cx="76025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73" y="2204864"/>
            <a:ext cx="9036496"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4610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115616" y="1700808"/>
            <a:ext cx="6768752" cy="4154984"/>
          </a:xfrm>
          <a:prstGeom prst="rect">
            <a:avLst/>
          </a:prstGeom>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bodyPr>
          <a:lstStyle/>
          <a:p>
            <a:pPr algn="ctr"/>
            <a:r>
              <a:rPr lang="es-ES" sz="88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GRACIAS </a:t>
            </a:r>
          </a:p>
          <a:p>
            <a:pPr algn="ctr"/>
            <a:r>
              <a:rPr lang="es-ES" sz="8800" b="1"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SU GENTIL</a:t>
            </a:r>
          </a:p>
          <a:p>
            <a:pPr algn="ctr"/>
            <a:r>
              <a:rPr lang="es-ES" sz="88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ATENCIÓN</a:t>
            </a:r>
            <a:endParaRPr lang="es-ES" sz="88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27650"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985" y="260648"/>
            <a:ext cx="7602537" cy="73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355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28643" y="1314610"/>
            <a:ext cx="6783717" cy="923330"/>
          </a:xfrm>
          <a:prstGeom prst="rect">
            <a:avLst/>
          </a:prstGeom>
          <a:noFill/>
        </p:spPr>
        <p:txBody>
          <a:bodyPr wrap="none" lIns="91440" tIns="45720" rIns="91440" bIns="45720">
            <a:spAutoFit/>
          </a:bodyPr>
          <a:lstStyle/>
          <a:p>
            <a:pPr algn="ctr"/>
            <a:r>
              <a:rPr lang="es-ES" sz="54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Información Financiera</a:t>
            </a:r>
            <a:endParaRPr lang="es-ES" sz="54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23" y="107227"/>
            <a:ext cx="76025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2777535"/>
            <a:ext cx="5188312" cy="272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6880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28643" y="1314610"/>
            <a:ext cx="6783717" cy="923330"/>
          </a:xfrm>
          <a:prstGeom prst="rect">
            <a:avLst/>
          </a:prstGeom>
          <a:noFill/>
        </p:spPr>
        <p:txBody>
          <a:bodyPr wrap="none" lIns="91440" tIns="45720" rIns="91440" bIns="45720">
            <a:spAutoFit/>
          </a:bodyPr>
          <a:lstStyle/>
          <a:p>
            <a:pPr algn="ctr"/>
            <a:r>
              <a:rPr lang="es-ES" sz="54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Información Financiera</a:t>
            </a:r>
            <a:endParaRPr lang="es-ES" sz="54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94" y="129466"/>
            <a:ext cx="76025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45" y="2852936"/>
            <a:ext cx="8310796" cy="2736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55851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977563" y="836712"/>
            <a:ext cx="6783717" cy="923330"/>
          </a:xfrm>
          <a:prstGeom prst="rect">
            <a:avLst/>
          </a:prstGeom>
          <a:noFill/>
        </p:spPr>
        <p:txBody>
          <a:bodyPr wrap="none" lIns="91440" tIns="45720" rIns="91440" bIns="45720">
            <a:spAutoFit/>
          </a:bodyPr>
          <a:lstStyle/>
          <a:p>
            <a:pPr algn="ctr"/>
            <a:r>
              <a:rPr lang="es-ES" sz="54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Información Financiera</a:t>
            </a:r>
            <a:endParaRPr lang="es-ES" sz="54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534" y="188640"/>
            <a:ext cx="76025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7321" y="1772816"/>
            <a:ext cx="5590983" cy="4883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2232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28643" y="1314610"/>
            <a:ext cx="6783717" cy="923330"/>
          </a:xfrm>
          <a:prstGeom prst="rect">
            <a:avLst/>
          </a:prstGeom>
          <a:noFill/>
        </p:spPr>
        <p:txBody>
          <a:bodyPr wrap="none" lIns="91440" tIns="45720" rIns="91440" bIns="45720">
            <a:spAutoFit/>
          </a:bodyPr>
          <a:lstStyle/>
          <a:p>
            <a:pPr algn="ctr"/>
            <a:r>
              <a:rPr lang="es-ES" sz="54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Información Financiera</a:t>
            </a:r>
            <a:endParaRPr lang="es-ES" sz="54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23" y="188640"/>
            <a:ext cx="76025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745" y="3501008"/>
            <a:ext cx="7538443" cy="1486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92841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827584" y="908720"/>
            <a:ext cx="6783717" cy="923330"/>
          </a:xfrm>
          <a:prstGeom prst="rect">
            <a:avLst/>
          </a:prstGeom>
          <a:noFill/>
        </p:spPr>
        <p:txBody>
          <a:bodyPr wrap="none" lIns="91440" tIns="45720" rIns="91440" bIns="45720">
            <a:spAutoFit/>
          </a:bodyPr>
          <a:lstStyle/>
          <a:p>
            <a:pPr algn="ctr"/>
            <a:r>
              <a:rPr lang="es-ES" sz="5400" b="1" cap="none" spc="0" dirty="0" smtClean="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rPr>
              <a:t>Información Financiera</a:t>
            </a:r>
            <a:endParaRPr lang="es-ES" sz="5400" b="1" cap="none" spc="0" dirty="0">
              <a:ln w="31550" cmpd="sng">
                <a:solidFill>
                  <a:srgbClr val="00B050"/>
                </a:solidFill>
                <a:prstDash val="solid"/>
              </a:ln>
              <a:solidFill>
                <a:schemeClr val="tx2">
                  <a:lumMod val="40000"/>
                  <a:lumOff val="60000"/>
                </a:schemeClr>
              </a:solidFill>
              <a:effectLst>
                <a:outerShdw blurRad="50800" dist="40000" dir="5400000" algn="tl" rotWithShape="0">
                  <a:srgbClr val="000000">
                    <a:shade val="5000"/>
                    <a:satMod val="120000"/>
                    <a:alpha val="33000"/>
                  </a:srgbClr>
                </a:outerShdw>
              </a:effectLst>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6376" y="0"/>
            <a:ext cx="1187624" cy="16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descr="C:\Users\DELL\Pictures\Flech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823" y="188640"/>
            <a:ext cx="7602537" cy="73342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1832050"/>
            <a:ext cx="8591874" cy="4621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3479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17746</TotalTime>
  <Words>1359</Words>
  <Application>Microsoft Office PowerPoint</Application>
  <PresentationFormat>Presentación en pantalla (4:3)</PresentationFormat>
  <Paragraphs>149</Paragraphs>
  <Slides>44</Slides>
  <Notes>5</Notes>
  <HiddenSlides>0</HiddenSlides>
  <MMClips>0</MMClips>
  <ScaleCrop>false</ScaleCrop>
  <HeadingPairs>
    <vt:vector size="4" baseType="variant">
      <vt:variant>
        <vt:lpstr>Tema</vt:lpstr>
      </vt:variant>
      <vt:variant>
        <vt:i4>1</vt:i4>
      </vt:variant>
      <vt:variant>
        <vt:lpstr>Títulos de diapositiva</vt:lpstr>
      </vt:variant>
      <vt:variant>
        <vt:i4>44</vt:i4>
      </vt:variant>
    </vt:vector>
  </HeadingPairs>
  <TitlesOfParts>
    <vt:vector size="45" baseType="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DELL</cp:lastModifiedBy>
  <cp:revision>262</cp:revision>
  <cp:lastPrinted>2021-06-30T21:05:10Z</cp:lastPrinted>
  <dcterms:created xsi:type="dcterms:W3CDTF">2020-10-08T14:41:07Z</dcterms:created>
  <dcterms:modified xsi:type="dcterms:W3CDTF">2022-04-29T18:20:48Z</dcterms:modified>
</cp:coreProperties>
</file>